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85" r:id="rId10"/>
    <p:sldId id="283" r:id="rId11"/>
    <p:sldId id="292" r:id="rId12"/>
    <p:sldId id="293" r:id="rId13"/>
    <p:sldId id="268" r:id="rId14"/>
    <p:sldId id="270" r:id="rId15"/>
    <p:sldId id="295" r:id="rId16"/>
    <p:sldId id="289" r:id="rId17"/>
    <p:sldId id="290" r:id="rId18"/>
    <p:sldId id="291" r:id="rId19"/>
    <p:sldId id="273" r:id="rId20"/>
    <p:sldId id="279" r:id="rId21"/>
    <p:sldId id="274" r:id="rId22"/>
    <p:sldId id="275" r:id="rId23"/>
    <p:sldId id="294" r:id="rId24"/>
  </p:sldIdLst>
  <p:sldSz cx="9720263" cy="64801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-1062" y="-108"/>
      </p:cViewPr>
      <p:guideLst>
        <p:guide orient="horz" pos="204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E4FEBAED-BA28-456A-B668-2CD8FDF422B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11725D2B-5FC4-4EB2-9A9E-12743EBD7805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8A212A0-2A38-45F3-BD67-834C7FCA073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1CAF970-A49D-409F-9D62-D8848165228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C3B54BF-DD31-45CC-A21C-E254C33716DC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46460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4D05C708-A143-4067-909F-4D6749E841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8AAA14AB-D829-407D-9AF8-B52B765F409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="" xmlns:a16="http://schemas.microsoft.com/office/drawing/2014/main" id="{EA02B2EA-DA84-4FD2-A782-6F3D0DE3793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FCF7DBCA-2928-496E-986F-419921FA247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54C490B-4051-4AD6-B351-1858651ACE0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EA8B027-70AD-4DC9-AC96-25203007E5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1F1BF68-72AD-4EE7-A83D-FAFA526BFF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16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6E307AE-F0A1-424E-B3D9-96AA464C15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14FD95A-14E9-4134-A3F5-F7C654860074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3BEE960E-CD0B-4821-9959-55967403C04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D8269B08-EA36-437A-BBC6-510F10846D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F6B4856-63F4-40F4-BFE2-5BA1CBBD8E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84BC396-8B01-4CA5-808A-9F8EB0BFBCCE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C7861EA7-0D1F-4352-9F64-DBFEBA90DFD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417504BE-2E1E-4CF3-B2EB-ECFC41D6A4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752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6E6E310-955D-4F43-B260-95FA99142D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D873F06-C706-4F82-AE43-16C7046EABAB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A5C4C8B9-53C9-4581-B765-1D8B4B694D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43812FB8-B610-4259-9FF2-91D24D417C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938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B185077-4579-4874-8697-EF2B895236E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E4992F0-6348-42C3-BC21-8EB4329DAC76}" type="slidenum">
              <a:t>19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DC48C89F-DFF4-4CFE-9558-7B8E18E205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D04BC011-4436-4805-81D0-9F3660B43E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7C52738-44BD-48C7-873E-C80C9A32D8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F35D8B2-B882-4C14-B34D-773487030C26}" type="slidenum">
              <a:t>21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E2959351-50C9-4D29-96D2-25C89FDDF87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8C6B683C-9BA3-4B58-A764-D00DEC5229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277F052-157D-4468-BFF1-CCE5BE2B25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E19EB97-8CC3-45F6-8C3F-33A3C913C9D7}" type="slidenum">
              <a:t>22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F17C0243-F8CD-4F98-8D3F-42A1B82753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CC5122AD-0673-408B-9493-9538C53A15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450B7042-20FB-4333-A038-EDE27D2539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F62CA0C-2C9D-4AAE-9220-D316801F1CE5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4736CC24-4058-4819-96FA-C7C54299AF1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850EAB85-4C12-40ED-9FB5-FBDF7DE74C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0A45A28-0702-4243-894D-0F82CCA0FF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1E73296-3666-406C-8DB6-A5B58D980212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94DC20FF-6C68-4A84-A1F8-42162B24C30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B72AB110-311E-45EF-97C4-FD9A5CD1D8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F5FB580-BD28-440C-B174-0423763B5DA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810C5CA-592F-4CE6-932D-BE6281E93217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8B3BF421-395A-4009-B2E3-28C3AE95990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D1FB64B3-052D-4F92-A308-4C3D70C2FB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20C3880-8B97-46DB-9A41-B0ACD515C31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6ADC779-6790-4E77-AEA0-F4E580ED0487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6E45160F-A051-44C2-B629-81ECC462CC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3FDAFF2C-43E6-4DE0-9EEC-F798CF1932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097CCA8-6C3D-4032-8108-94DB23D9DC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2337CC6-D6EC-4406-87E8-34163DF1B614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03D68C58-4F11-4B56-8F89-7E31AC8F29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4378DC7F-84B3-4E2C-B2A7-5BF1C0541F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E02CCED-7E56-4402-B198-FB2C640116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A0578D2-9407-44FA-8567-4397F27F6F4C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66B7A6E9-EF25-4832-AB04-20A56F48BF1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B0EB9121-9AFB-4DE0-91FD-3DDF119A13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9D86C3A-0224-4851-8A70-59056D5B34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F22AB67-D182-4783-A27B-F2657F96837D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8BA92689-4A9B-4945-8A20-663BC707253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5EC47C18-8970-420C-8D66-629102FAD1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F667A2B-5F67-4F77-8BEC-A572FC5EBA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21414C4-DA40-4BE8-946B-26BECAADB755}" type="slidenum">
              <a:t>14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="" xmlns:a16="http://schemas.microsoft.com/office/drawing/2014/main" id="{F28DFAE3-3F92-4E7F-8988-BD7EA867649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="" xmlns:a16="http://schemas.microsoft.com/office/drawing/2014/main" id="{F94B3BA7-33FE-41BA-9E9D-BB26C71E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45263FD-BC90-4063-9F23-5A1794D26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4D20E4D-2125-4FF1-8EAF-B3B539613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68176C0-2236-4CD5-995D-69658407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96ACA96-4F63-45AE-B010-3B4C12C5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5AC7517-8CA8-40AC-B125-1B8361F9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1FCC4D-D6A2-4136-8688-20540C5B0AE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98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7F4F643-1CBF-4FF0-8EEC-2DB4BCAD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BAE378D5-6FDD-421F-9244-31B87496F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DA7EAF0-62F8-46DF-819F-30D07D31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7B303CE-02E7-4723-B6D4-8F1C7A1A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2A9CA95-EE61-481B-940E-015E6079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495AA7-9D7B-47B7-A988-29642BD4A5D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89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B7C17B17-DE39-4107-9BA3-F7C010DC6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46913" y="258763"/>
            <a:ext cx="2185987" cy="50165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BE8EB992-AD64-4F20-A4A4-484543CFA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8738" cy="50165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8B82DFE-6A81-456F-BF2A-BE8F9E18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EF37E9F-0052-4CA7-BCA8-A2A4AF8E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9567369-C029-4101-90BC-72F1F99E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1C4E34-686F-4338-B823-41439E7F3B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17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3014454-BD45-43F2-8DDD-2CA89752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C0661B2-F234-4E24-B71E-BB3D391DF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354A141-3E46-49A3-8801-0B35F882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AA29BC8-8695-4F35-9DE2-48C9F400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83E89BF-F6E4-46C2-823D-163D498E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9B882E-362D-43D5-BD70-4D74F5102E3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54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982795A-8471-46CF-B8E0-A8D6278D3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E643C48-18AD-45A6-B985-F849EDD9D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1F3D3C6-44F9-464B-8C06-DF0C99F7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306C83A-F6FF-460B-A981-1356A066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FE8AC26-DB67-474B-A206-074A4BBD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0E59F8-0A58-4EC8-B4DC-71BBC0BBC98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34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679E04-FB25-40D6-AF67-E49FE74C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711BCFF-E251-484B-A338-99F3BA977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7363" cy="3759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7DCCB65-462B-4C62-A53A-DAC633E4C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5538" y="1516063"/>
            <a:ext cx="4297362" cy="3759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8724F47C-C83D-4311-88DF-A47F7091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A7DB070-28EC-4517-A112-08589F29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C31EF0A-4BCA-4A9E-A4F6-E5E8DA05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F4FC9D-2E4C-4DAD-91E0-90F0AB86E9B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67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D0C7F48-AE99-4341-9F94-9B2DB9A3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46818FB-41CE-4444-8138-D2ED0A8D3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625A43E3-4925-4110-88EB-C529FF016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C2EF64A-83BB-4BE5-90DC-7F232E609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E71AAEFF-2009-4109-BCC1-07DDBC795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4404F5C5-E967-4633-8BE4-860B7DE1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EB3EB0EF-AE3A-4733-8D99-9548C43A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86FF8FFB-B7A7-4582-8C6E-8F3ADB73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07E3B8-82D2-4B32-BBF2-CFA213C3ED9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52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34244FA-BCF4-4151-90C1-79756C85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30D68F1D-B0EF-49F3-B3AB-DD3AD3A7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34E9188C-EA6F-4529-950E-C74330EC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A209742-9ED7-45EF-89AA-41AC324E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069403-CCA7-4C9D-946F-24245E91F6A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86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FFB9FF45-7115-4782-8F4B-5051FE017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AEB6F5A8-C7D6-4A49-A3AC-616C8A80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59F587C-6D37-4D82-ADA8-CA850E0E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01BC8D-9AFC-4F77-BC54-9A2CC4A36B1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0478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C374C4-CE6E-460C-81F9-8B16D388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9394D78-C9DA-4B94-BAE0-EBE39A3C7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38586EC-1DAF-4576-8C3A-F6C34D990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ED4BD393-FF73-4470-BC8A-A3046A3F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24C1C5B-DD28-41FC-83A6-42DACC86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E4E851C-12DE-4588-B551-BE0CB41E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03990C-3E2B-4709-B26E-6C11DF4154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79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F7A71BB-C805-41F4-A1CF-0361DD58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94947000-C2C1-4B34-9F36-EB0099A5E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9D381AD-524E-40B6-A16D-4126B58C9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92B2858-4727-4CE2-B968-2BC7E768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D6E3836-3B03-456C-A913-461BFB639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A09AB8D-5CF5-4E0C-AF0C-36A75B6D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EE58D0-D0F0-4590-A684-89AC03B15B8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23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14378455-EE08-4102-88C0-854FA0C944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000" y="258120"/>
            <a:ext cx="8747640" cy="108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BEB19A3-CD2A-45CF-8889-933E063411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6000" y="1516320"/>
            <a:ext cx="8747640" cy="375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5C52C01-2558-4F6B-861D-565443585A4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8600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5986785-E7EA-4667-8AC7-35062BB39B1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24239" y="5903280"/>
            <a:ext cx="308088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B3EAA4D-5D76-43D5-A04E-ED5300924E0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96924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5A95313-10AA-431D-A842-8433E781D31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fr-FR" sz="377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213"/>
        </a:spcAft>
        <a:tabLst/>
        <a:defRPr lang="fr-FR" sz="2740" b="0" i="0" u="none" strike="noStrike" kern="1200">
          <a:ln>
            <a:noFill/>
          </a:ln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B7ED207-2AA7-4E19-93DA-5709A27293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360" y="1296000"/>
            <a:ext cx="8747640" cy="1081800"/>
          </a:xfrm>
        </p:spPr>
        <p:txBody>
          <a:bodyPr>
            <a:spAutoFit/>
          </a:bodyPr>
          <a:lstStyle/>
          <a:p>
            <a:pPr lvl="0"/>
            <a:r>
              <a:rPr lang="fr-FR"/>
              <a:t>LC 16 Classification périodique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EF51D08-6FA5-45E4-B7B7-562AD2DB68D9}"/>
              </a:ext>
            </a:extLst>
          </p:cNvPr>
          <p:cNvSpPr/>
          <p:nvPr/>
        </p:nvSpPr>
        <p:spPr>
          <a:xfrm>
            <a:off x="-216000" y="3096000"/>
            <a:ext cx="10224000" cy="33840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429320E3-76A7-4C4D-B90A-99D1B82F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9" y="79899"/>
            <a:ext cx="4256834" cy="514719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7AC41042-95C2-4C40-B9AC-4A74559B6582}"/>
              </a:ext>
            </a:extLst>
          </p:cNvPr>
          <p:cNvSpPr txBox="1"/>
          <p:nvPr/>
        </p:nvSpPr>
        <p:spPr>
          <a:xfrm>
            <a:off x="84619" y="6178338"/>
            <a:ext cx="1559880" cy="274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lvl="0" hangingPunct="0"/>
            <a:r>
              <a:rPr lang="fr-FR" sz="13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Source : </a:t>
            </a:r>
            <a:r>
              <a:rPr lang="fr-FR" sz="13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wikipédia</a:t>
            </a:r>
            <a:r>
              <a:rPr lang="fr-FR" sz="1300" dirty="0">
                <a:latin typeface="Arial" pitchFamily="18"/>
                <a:ea typeface="Microsoft YaHei" pitchFamily="2"/>
                <a:cs typeface="Lucida Sans" pitchFamily="2"/>
              </a:rPr>
              <a:t> et  http://dlecorgnechimie.fr/wp-content/uploads/2014/06/TP8_classification.pdf</a:t>
            </a:r>
            <a:endParaRPr lang="fr-FR" sz="13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27637DE3-00B0-4650-A9DF-DC26F5991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009" y="2531557"/>
            <a:ext cx="6191568" cy="36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1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7C15B45F-F6B6-4B06-9425-9301029A8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64" y="333509"/>
            <a:ext cx="4699675" cy="545858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EDC7A7-D00F-4887-95A2-BCA203F56F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23567" y="3673232"/>
            <a:ext cx="6403122" cy="15579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76C424A9-4A14-4F1E-89D5-84578BBC9C73}"/>
              </a:ext>
            </a:extLst>
          </p:cNvPr>
          <p:cNvSpPr txBox="1"/>
          <p:nvPr/>
        </p:nvSpPr>
        <p:spPr>
          <a:xfrm>
            <a:off x="7992977" y="6205495"/>
            <a:ext cx="1559880" cy="274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Source : </a:t>
            </a:r>
            <a:r>
              <a:rPr lang="fr-FR" sz="13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wikipédia</a:t>
            </a:r>
            <a:endParaRPr lang="fr-FR" sz="13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7157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8A706E7B-627C-425D-A441-0C55B03BB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077" y="652423"/>
            <a:ext cx="4026107" cy="151772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6DD05881-6C7A-4DD9-94C5-743256D62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376" y="2916255"/>
            <a:ext cx="4864660" cy="6476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FDBA1A6B-5D38-4170-B5C9-F9083508837E}"/>
              </a:ext>
            </a:extLst>
          </p:cNvPr>
          <p:cNvSpPr txBox="1"/>
          <p:nvPr/>
        </p:nvSpPr>
        <p:spPr>
          <a:xfrm>
            <a:off x="7426036" y="5957455"/>
            <a:ext cx="241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 err="1"/>
              <a:t>Hprépa</a:t>
            </a:r>
            <a:r>
              <a:rPr lang="fr-FR" sz="1600" dirty="0"/>
              <a:t> PCSI</a:t>
            </a:r>
          </a:p>
        </p:txBody>
      </p:sp>
    </p:spTree>
    <p:extLst>
      <p:ext uri="{BB962C8B-B14F-4D97-AF65-F5344CB8AC3E}">
        <p14:creationId xmlns:p14="http://schemas.microsoft.com/office/powerpoint/2010/main" val="175978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8418033-30D3-46B3-BEAB-7B662619F5AE}"/>
              </a:ext>
            </a:extLst>
          </p:cNvPr>
          <p:cNvSpPr/>
          <p:nvPr/>
        </p:nvSpPr>
        <p:spPr>
          <a:xfrm>
            <a:off x="-242280" y="3333959"/>
            <a:ext cx="10224000" cy="33840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310B344-C307-479A-836F-BED546DA2A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6240" y="792000"/>
            <a:ext cx="7727759" cy="182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D9C3B327-20D5-473F-AFA1-6D604AB7DBDA}"/>
              </a:ext>
            </a:extLst>
          </p:cNvPr>
          <p:cNvSpPr txBox="1"/>
          <p:nvPr/>
        </p:nvSpPr>
        <p:spPr>
          <a:xfrm>
            <a:off x="7944120" y="2966399"/>
            <a:ext cx="1559880" cy="274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Source : wikipédia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E8EA1F0E-B292-492F-B302-EB54BB5A3AB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16920"/>
            <a:ext cx="6949080" cy="42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0847449-1027-4958-AEF0-F393E0E1BEE6}"/>
              </a:ext>
            </a:extLst>
          </p:cNvPr>
          <p:cNvSpPr/>
          <p:nvPr/>
        </p:nvSpPr>
        <p:spPr>
          <a:xfrm>
            <a:off x="1913399" y="94680"/>
            <a:ext cx="2808000" cy="10990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7FBE313-C8BA-413D-A193-409C226DC655}"/>
              </a:ext>
            </a:extLst>
          </p:cNvPr>
          <p:cNvSpPr/>
          <p:nvPr/>
        </p:nvSpPr>
        <p:spPr>
          <a:xfrm>
            <a:off x="-288000" y="4639860"/>
            <a:ext cx="10224000" cy="33840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D92D85E-6188-4EAA-8330-FD6B100E2782}"/>
              </a:ext>
            </a:extLst>
          </p:cNvPr>
          <p:cNvSpPr txBox="1"/>
          <p:nvPr/>
        </p:nvSpPr>
        <p:spPr>
          <a:xfrm>
            <a:off x="5400000" y="4320360"/>
            <a:ext cx="4392000" cy="639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Source : https://xaktly.com/Chemistry_PeriodicTable.html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" y="375139"/>
            <a:ext cx="9016141" cy="580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21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objet, horloge&#10;&#10;Description générée automatiquement">
            <a:extLst>
              <a:ext uri="{FF2B5EF4-FFF2-40B4-BE49-F238E27FC236}">
                <a16:creationId xmlns="" xmlns:a16="http://schemas.microsoft.com/office/drawing/2014/main" id="{2E0D0F64-A364-4111-AD1F-85976F458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8" y="20712"/>
            <a:ext cx="5147765" cy="304186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5EEDD6FE-527A-4351-8070-05A81998BF9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89755" y="2856868"/>
            <a:ext cx="5036575" cy="3462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E2C50E0E-FC8A-4C03-9FE6-427F8220EB1E}"/>
              </a:ext>
            </a:extLst>
          </p:cNvPr>
          <p:cNvSpPr txBox="1"/>
          <p:nvPr/>
        </p:nvSpPr>
        <p:spPr>
          <a:xfrm>
            <a:off x="1383169" y="6091549"/>
            <a:ext cx="230400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Source : http://uel.unisciel.fr</a:t>
            </a:r>
          </a:p>
        </p:txBody>
      </p:sp>
    </p:spTree>
    <p:extLst>
      <p:ext uri="{BB962C8B-B14F-4D97-AF65-F5344CB8AC3E}">
        <p14:creationId xmlns:p14="http://schemas.microsoft.com/office/powerpoint/2010/main" val="3050440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31827AB7-F5A0-4A97-8B4C-1BBFA1ADC8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0400" y="-14400"/>
            <a:ext cx="5475600" cy="444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A58B2BA-0C72-488B-AE12-F516DF0AC3F2}"/>
              </a:ext>
            </a:extLst>
          </p:cNvPr>
          <p:cNvSpPr/>
          <p:nvPr/>
        </p:nvSpPr>
        <p:spPr>
          <a:xfrm>
            <a:off x="-288000" y="4608000"/>
            <a:ext cx="10224000" cy="33840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74288193-DF92-4DD2-B2DA-9979DE915033}"/>
              </a:ext>
            </a:extLst>
          </p:cNvPr>
          <p:cNvSpPr txBox="1"/>
          <p:nvPr/>
        </p:nvSpPr>
        <p:spPr>
          <a:xfrm>
            <a:off x="6912000" y="4320000"/>
            <a:ext cx="3671999" cy="639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Source : http://www.meine-mathe.de</a:t>
            </a:r>
          </a:p>
        </p:txBody>
      </p:sp>
    </p:spTree>
    <p:extLst>
      <p:ext uri="{BB962C8B-B14F-4D97-AF65-F5344CB8AC3E}">
        <p14:creationId xmlns:p14="http://schemas.microsoft.com/office/powerpoint/2010/main" val="343510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objet, horloge&#10;&#10;Description générée automatiquement">
            <a:extLst>
              <a:ext uri="{FF2B5EF4-FFF2-40B4-BE49-F238E27FC236}">
                <a16:creationId xmlns="" xmlns:a16="http://schemas.microsoft.com/office/drawing/2014/main" id="{C39E80BE-4E0F-401F-97E1-6A83F6662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191"/>
            <a:ext cx="9720263" cy="57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01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7504BC8-D0E2-43F7-8CAA-A3842409F6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15C3BB2-35F8-4D62-984C-52F53A5CE1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6000" y="1516320"/>
            <a:ext cx="8747640" cy="427644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D0E909-479C-4A87-AE0A-8A3BB7F96DB8}"/>
              </a:ext>
            </a:extLst>
          </p:cNvPr>
          <p:cNvSpPr/>
          <p:nvPr/>
        </p:nvSpPr>
        <p:spPr>
          <a:xfrm>
            <a:off x="-242280" y="3333959"/>
            <a:ext cx="10224000" cy="33840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E78DA731-4EC1-4269-BB64-87B2AA9438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48200" y="390600"/>
            <a:ext cx="4807800" cy="54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C41D7DD9-4AB0-465E-B5FB-D0097E1B29BA}"/>
              </a:ext>
            </a:extLst>
          </p:cNvPr>
          <p:cNvSpPr txBox="1"/>
          <p:nvPr/>
        </p:nvSpPr>
        <p:spPr>
          <a:xfrm>
            <a:off x="4917240" y="5990400"/>
            <a:ext cx="3362759" cy="274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Source : http://culturesciences.chimie.ens.fr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975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4588BD4-77EB-4B1D-A9C4-2FD076EE69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 Loi des octaves de John Newlands (1863)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526CDD91-535E-4A09-BC1E-D0703B6BBD4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" y="1944000"/>
            <a:ext cx="5209920" cy="3381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necteur droit 3">
            <a:extLst>
              <a:ext uri="{FF2B5EF4-FFF2-40B4-BE49-F238E27FC236}">
                <a16:creationId xmlns="" xmlns:a16="http://schemas.microsoft.com/office/drawing/2014/main" id="{5F949EE3-2480-4098-8840-26F636B9B31A}"/>
              </a:ext>
            </a:extLst>
          </p:cNvPr>
          <p:cNvSpPr/>
          <p:nvPr/>
        </p:nvSpPr>
        <p:spPr>
          <a:xfrm flipH="1">
            <a:off x="6048000" y="2412000"/>
            <a:ext cx="432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FFDDD46E-699D-4889-9D97-8AF22B244AA4}"/>
              </a:ext>
            </a:extLst>
          </p:cNvPr>
          <p:cNvSpPr txBox="1"/>
          <p:nvPr/>
        </p:nvSpPr>
        <p:spPr>
          <a:xfrm>
            <a:off x="6489720" y="2241000"/>
            <a:ext cx="338724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Propriétés chimiques similaires</a:t>
            </a:r>
          </a:p>
        </p:txBody>
      </p:sp>
      <p:sp>
        <p:nvSpPr>
          <p:cNvPr id="6" name="Connecteur droit 5">
            <a:extLst>
              <a:ext uri="{FF2B5EF4-FFF2-40B4-BE49-F238E27FC236}">
                <a16:creationId xmlns="" xmlns:a16="http://schemas.microsoft.com/office/drawing/2014/main" id="{722FA036-82B4-4738-BCFC-6837E93451A3}"/>
              </a:ext>
            </a:extLst>
          </p:cNvPr>
          <p:cNvSpPr/>
          <p:nvPr/>
        </p:nvSpPr>
        <p:spPr>
          <a:xfrm>
            <a:off x="1512000" y="1440000"/>
            <a:ext cx="0" cy="28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69856AD0-FD9B-4B3C-86A3-18BF331A2161}"/>
              </a:ext>
            </a:extLst>
          </p:cNvPr>
          <p:cNvSpPr txBox="1"/>
          <p:nvPr/>
        </p:nvSpPr>
        <p:spPr>
          <a:xfrm>
            <a:off x="229320" y="1152000"/>
            <a:ext cx="5098680" cy="347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Masse atomique croissante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D7854E6A-5690-4CDA-B1F4-B0A437314EDD}"/>
              </a:ext>
            </a:extLst>
          </p:cNvPr>
          <p:cNvSpPr txBox="1"/>
          <p:nvPr/>
        </p:nvSpPr>
        <p:spPr>
          <a:xfrm>
            <a:off x="1533240" y="5760000"/>
            <a:ext cx="3362759" cy="274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3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Source : http://culturesciences.chimie.ens.fr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AE6E8CF-905A-4E70-9180-A9C8F30F69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" y="1922760"/>
            <a:ext cx="5202000" cy="1605240"/>
          </a:xfrm>
        </p:spPr>
        <p:txBody>
          <a:bodyPr/>
          <a:lstStyle/>
          <a:p>
            <a:pPr lvl="0"/>
            <a:r>
              <a:rPr lang="fr-FR"/>
              <a:t>Notion d’éléments manquants par William Odling (~1860)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5C918C6-7B5E-4BB9-AA39-3D033DC4136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84000" y="278280"/>
            <a:ext cx="4276440" cy="5409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4501E756-8BA6-4007-9AE6-1C9849D1F2C0}"/>
              </a:ext>
            </a:extLst>
          </p:cNvPr>
          <p:cNvSpPr txBox="1"/>
          <p:nvPr/>
        </p:nvSpPr>
        <p:spPr>
          <a:xfrm>
            <a:off x="6141240" y="5990400"/>
            <a:ext cx="3362759" cy="274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3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Source : http://culturesciences.chimie.ens.fr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C09E90CE-C5FE-42D7-9232-CF30ED620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728" y="546956"/>
            <a:ext cx="5988358" cy="44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7DC59ED-43D6-4E7E-B183-C1098392D1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" y="432000"/>
            <a:ext cx="5328000" cy="2140200"/>
          </a:xfrm>
        </p:spPr>
        <p:txBody>
          <a:bodyPr/>
          <a:lstStyle/>
          <a:p>
            <a:pPr lvl="0"/>
            <a:r>
              <a:rPr lang="fr-FR" dirty="0"/>
              <a:t>Classification Lavoisier</a:t>
            </a:r>
            <a:br>
              <a:rPr lang="fr-FR" dirty="0"/>
            </a:br>
            <a:r>
              <a:rPr lang="fr-FR" dirty="0"/>
              <a:t>1789</a:t>
            </a:r>
            <a:br>
              <a:rPr lang="fr-FR" dirty="0"/>
            </a:b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F9C6220-7C91-46F5-A946-FD3F0BCCC42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46240" y="0"/>
            <a:ext cx="3569760" cy="6479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necteur droit 3">
            <a:extLst>
              <a:ext uri="{FF2B5EF4-FFF2-40B4-BE49-F238E27FC236}">
                <a16:creationId xmlns="" xmlns:a16="http://schemas.microsoft.com/office/drawing/2014/main" id="{FE6CBC02-5149-4508-9F99-0FEC7614A519}"/>
              </a:ext>
            </a:extLst>
          </p:cNvPr>
          <p:cNvSpPr/>
          <p:nvPr/>
        </p:nvSpPr>
        <p:spPr>
          <a:xfrm>
            <a:off x="4464000" y="3096000"/>
            <a:ext cx="1368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3DC68A7-0EB2-40C9-BF4A-CA52384C6AF4}"/>
              </a:ext>
            </a:extLst>
          </p:cNvPr>
          <p:cNvSpPr txBox="1"/>
          <p:nvPr/>
        </p:nvSpPr>
        <p:spPr>
          <a:xfrm>
            <a:off x="1440000" y="2951999"/>
            <a:ext cx="288108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Classification par familles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7144517-A487-4185-8E85-9DF83F18F916}"/>
              </a:ext>
            </a:extLst>
          </p:cNvPr>
          <p:cNvSpPr txBox="1"/>
          <p:nvPr/>
        </p:nvSpPr>
        <p:spPr>
          <a:xfrm>
            <a:off x="8160120" y="6192000"/>
            <a:ext cx="1559880" cy="274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Source : wikipédia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9DBCD9E8-578F-42B3-89D8-E780C9AE6496}"/>
              </a:ext>
            </a:extLst>
          </p:cNvPr>
          <p:cNvSpPr txBox="1"/>
          <p:nvPr/>
        </p:nvSpPr>
        <p:spPr>
          <a:xfrm>
            <a:off x="1404000" y="2579399"/>
            <a:ext cx="7485119" cy="2397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Exemples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La triade des alcalino-terreux : calcium (Ca), strontium (Sr), baryum (Ba)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La triade des alcalins du lithium (Li), du sodium (Na) et du potassium (K)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La triade des halogènes : chlore (Cl), brome (Br), iode (I)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M(Li)= 6,9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M(Na)= 21,1				M(Na)= (M(Li)+M(K))/2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M(K)= 9,0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499DCE51-A7C0-4F97-9406-59B767A90D97}"/>
              </a:ext>
            </a:extLst>
          </p:cNvPr>
          <p:cNvSpPr txBox="1"/>
          <p:nvPr/>
        </p:nvSpPr>
        <p:spPr>
          <a:xfrm>
            <a:off x="1446480" y="5067000"/>
            <a:ext cx="316152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En 1850 : environ 20 triades.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01A9B6E-08F4-4752-9090-05B811F218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71560" y="432000"/>
            <a:ext cx="1504440" cy="17618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68F66F22-B115-404E-B6A4-3E0B733A039B}"/>
              </a:ext>
            </a:extLst>
          </p:cNvPr>
          <p:cNvSpPr txBox="1"/>
          <p:nvPr/>
        </p:nvSpPr>
        <p:spPr>
          <a:xfrm>
            <a:off x="8155080" y="2147040"/>
            <a:ext cx="4248000" cy="458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Source : wikipédia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3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95794294-3F14-4F70-91D8-7905F7BF67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000" y="144000"/>
            <a:ext cx="8063999" cy="2140200"/>
          </a:xfrm>
        </p:spPr>
        <p:txBody>
          <a:bodyPr/>
          <a:lstStyle/>
          <a:p>
            <a:pPr lvl="0"/>
            <a:r>
              <a:rPr lang="fr-FR"/>
              <a:t/>
            </a:r>
            <a:br>
              <a:rPr lang="fr-FR"/>
            </a:br>
            <a:r>
              <a:rPr lang="fr-FR"/>
              <a:t>Les triades de Johann Döbereiner</a:t>
            </a:r>
            <a:br>
              <a:rPr lang="fr-FR"/>
            </a:br>
            <a:r>
              <a:rPr lang="fr-FR"/>
              <a:t>1817</a:t>
            </a:r>
            <a:br>
              <a:rPr lang="fr-FR"/>
            </a:br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ADDC72F-F5E5-4D00-BEFF-FB782AD1C3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La vis tellurique de Chancourtois (1862)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67FE93EE-5138-482C-8EE3-1F5C7F1A271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0200" y="1255320"/>
            <a:ext cx="4771800" cy="5152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1213E2FB-7F38-4347-8BE7-D78D2048C652}"/>
              </a:ext>
            </a:extLst>
          </p:cNvPr>
          <p:cNvSpPr txBox="1"/>
          <p:nvPr/>
        </p:nvSpPr>
        <p:spPr>
          <a:xfrm>
            <a:off x="5256000" y="2160000"/>
            <a:ext cx="4336228" cy="206353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ea typeface="Microsoft YaHei" pitchFamily="2"/>
                <a:cs typeface="Lucida Sans" pitchFamily="2"/>
              </a:rPr>
              <a:t>Classement par</a:t>
            </a:r>
            <a:r>
              <a:rPr lang="fr-FR" sz="1800" b="1" i="0" u="none" strike="noStrike" kern="1200" dirty="0">
                <a:ln>
                  <a:noFill/>
                </a:ln>
                <a:ea typeface="Microsoft YaHei" pitchFamily="2"/>
                <a:cs typeface="Lucida Sans" pitchFamily="2"/>
              </a:rPr>
              <a:t> masse atomique croissante.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ea typeface="Microsoft YaHei" pitchFamily="2"/>
                <a:cs typeface="Lucida Sans" pitchFamily="2"/>
              </a:rPr>
              <a:t>Les éléments aux </a:t>
            </a:r>
            <a:r>
              <a:rPr lang="fr-FR" sz="1800" b="1" i="0" u="none" strike="noStrike" kern="1200" dirty="0">
                <a:ln>
                  <a:noFill/>
                </a:ln>
                <a:ea typeface="Microsoft YaHei" pitchFamily="2"/>
                <a:cs typeface="Lucida Sans" pitchFamily="2"/>
              </a:rPr>
              <a:t>propriétés similaires</a:t>
            </a:r>
            <a:r>
              <a:rPr lang="fr-FR" sz="1800" b="0" i="0" u="none" strike="noStrike" kern="1200" dirty="0">
                <a:ln>
                  <a:noFill/>
                </a:ln>
                <a:ea typeface="Microsoft YaHei" pitchFamily="2"/>
                <a:cs typeface="Lucida Sans" pitchFamily="2"/>
              </a:rPr>
              <a:t>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ea typeface="Microsoft YaHei" pitchFamily="2"/>
                <a:cs typeface="Lucida Sans" pitchFamily="2"/>
              </a:rPr>
              <a:t>apparaissent l'un au-dessus de l'autre.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ea typeface="Microsoft YaHei" pitchFamily="2"/>
              <a:cs typeface="Lucida Sans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DBD31EF7-5E3E-4590-AB72-439A8433C9FD}"/>
              </a:ext>
            </a:extLst>
          </p:cNvPr>
          <p:cNvSpPr txBox="1"/>
          <p:nvPr/>
        </p:nvSpPr>
        <p:spPr>
          <a:xfrm>
            <a:off x="5328000" y="6048000"/>
            <a:ext cx="3362759" cy="274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Source : http://culturesciences.chimie.ens.fr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51583ED-8852-4524-85FC-F6D1F14242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000" y="266760"/>
            <a:ext cx="3906000" cy="1605240"/>
          </a:xfrm>
        </p:spPr>
        <p:txBody>
          <a:bodyPr/>
          <a:lstStyle/>
          <a:p>
            <a:pPr lvl="0"/>
            <a:r>
              <a:rPr lang="fr-FR"/>
              <a:t>Tableau de Mendeleiev</a:t>
            </a:r>
            <a:br>
              <a:rPr lang="fr-FR"/>
            </a:br>
            <a:r>
              <a:rPr lang="fr-FR"/>
              <a:t>1869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057B3F0F-4C87-4A4C-8E1D-B9E3188F5D0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92000" y="0"/>
            <a:ext cx="5269319" cy="6479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necteur droit 3">
            <a:extLst>
              <a:ext uri="{FF2B5EF4-FFF2-40B4-BE49-F238E27FC236}">
                <a16:creationId xmlns="" xmlns:a16="http://schemas.microsoft.com/office/drawing/2014/main" id="{41CA42C9-806F-4EB4-98D9-DAA13A8E1465}"/>
              </a:ext>
            </a:extLst>
          </p:cNvPr>
          <p:cNvSpPr/>
          <p:nvPr/>
        </p:nvSpPr>
        <p:spPr>
          <a:xfrm flipV="1">
            <a:off x="2808000" y="3311999"/>
            <a:ext cx="4104000" cy="1368001"/>
          </a:xfrm>
          <a:prstGeom prst="line">
            <a:avLst/>
          </a:prstGeom>
          <a:noFill/>
          <a:ln w="28575">
            <a:solidFill>
              <a:srgbClr val="C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solidFill>
                <a:srgbClr val="C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EBBC7442-ED99-487A-8A22-4C7A47FBEDDD}"/>
              </a:ext>
            </a:extLst>
          </p:cNvPr>
          <p:cNvSpPr txBox="1"/>
          <p:nvPr/>
        </p:nvSpPr>
        <p:spPr>
          <a:xfrm>
            <a:off x="1249200" y="4536000"/>
            <a:ext cx="1439025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Lucida Sans" pitchFamily="2"/>
              </a:rPr>
              <a:t>Cases vides</a:t>
            </a:r>
          </a:p>
        </p:txBody>
      </p:sp>
      <p:sp>
        <p:nvSpPr>
          <p:cNvPr id="6" name="Connecteur droit 5">
            <a:extLst>
              <a:ext uri="{FF2B5EF4-FFF2-40B4-BE49-F238E27FC236}">
                <a16:creationId xmlns="" xmlns:a16="http://schemas.microsoft.com/office/drawing/2014/main" id="{C5DF5491-E2EB-421C-9827-7C81E88845AA}"/>
              </a:ext>
            </a:extLst>
          </p:cNvPr>
          <p:cNvSpPr/>
          <p:nvPr/>
        </p:nvSpPr>
        <p:spPr>
          <a:xfrm>
            <a:off x="2808000" y="4680360"/>
            <a:ext cx="3240000" cy="143640"/>
          </a:xfrm>
          <a:prstGeom prst="line">
            <a:avLst/>
          </a:prstGeom>
          <a:noFill/>
          <a:ln w="28575">
            <a:solidFill>
              <a:srgbClr val="C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solidFill>
                <a:srgbClr val="C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45D5FE8D-3870-48A6-8747-9A4D47740317}"/>
              </a:ext>
            </a:extLst>
          </p:cNvPr>
          <p:cNvSpPr txBox="1"/>
          <p:nvPr/>
        </p:nvSpPr>
        <p:spPr>
          <a:xfrm>
            <a:off x="4776120" y="6120000"/>
            <a:ext cx="1559880" cy="274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Source : wikipédia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0388256-5629-4CA6-A648-FFEBA8FD0F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Prédiction de nouveaux éléments</a:t>
            </a:r>
          </a:p>
        </p:txBody>
      </p:sp>
      <p:graphicFrame>
        <p:nvGraphicFramePr>
          <p:cNvPr id="3" name="Espace réservé du tableau 2">
            <a:extLst>
              <a:ext uri="{FF2B5EF4-FFF2-40B4-BE49-F238E27FC236}">
                <a16:creationId xmlns="" xmlns:a16="http://schemas.microsoft.com/office/drawing/2014/main" id="{EED82FCA-8FA7-48A5-B8CE-2C0ACC73941C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363959" y="1697039"/>
          <a:ext cx="9208799" cy="2926080"/>
        </p:xfrm>
        <a:graphic>
          <a:graphicData uri="http://schemas.openxmlformats.org/drawingml/2006/table">
            <a:tbl>
              <a:tblPr firstRow="1" bandRow="1"/>
              <a:tblGrid>
                <a:gridCol w="3376800">
                  <a:extLst>
                    <a:ext uri="{9D8B030D-6E8A-4147-A177-3AD203B41FA5}">
                      <a16:colId xmlns="" xmlns:a16="http://schemas.microsoft.com/office/drawing/2014/main" val="1893087973"/>
                    </a:ext>
                  </a:extLst>
                </a:gridCol>
                <a:gridCol w="2915640">
                  <a:extLst>
                    <a:ext uri="{9D8B030D-6E8A-4147-A177-3AD203B41FA5}">
                      <a16:colId xmlns="" xmlns:a16="http://schemas.microsoft.com/office/drawing/2014/main" val="1619599848"/>
                    </a:ext>
                  </a:extLst>
                </a:gridCol>
                <a:gridCol w="2916359">
                  <a:extLst>
                    <a:ext uri="{9D8B030D-6E8A-4147-A177-3AD203B41FA5}">
                      <a16:colId xmlns="" xmlns:a16="http://schemas.microsoft.com/office/drawing/2014/main" val="2438873692"/>
                    </a:ext>
                  </a:extLst>
                </a:gridCol>
              </a:tblGrid>
              <a:tr h="3434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Propriétés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Eka-silicium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Germanium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0257402"/>
                  </a:ext>
                </a:extLst>
              </a:tr>
              <a:tr h="3434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Masse atomique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72,3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8067242"/>
                  </a:ext>
                </a:extLst>
              </a:tr>
              <a:tr h="3434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Densité (g/cm</a:t>
                      </a: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34"/>
                          <a:ea typeface="Arial" pitchFamily="34"/>
                          <a:cs typeface="Arial" pitchFamily="34"/>
                        </a:rPr>
                        <a:t>³</a:t>
                      </a: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5,469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213871"/>
                  </a:ext>
                </a:extLst>
              </a:tr>
              <a:tr h="3470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Oxyde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EsO</a:t>
                      </a:r>
                      <a:r>
                        <a:rPr lang="fr-FR" sz="1800" b="0" i="0" u="none" strike="noStrike" kern="1200" baseline="-160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GeO</a:t>
                      </a:r>
                      <a:r>
                        <a:rPr lang="fr-FR" sz="1800" b="0" i="0" u="none" strike="noStrike" kern="1200" baseline="-160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3234457"/>
                  </a:ext>
                </a:extLst>
              </a:tr>
              <a:tr h="3434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Densité de l'oxyde (g/cm</a:t>
                      </a: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34"/>
                          <a:ea typeface="Arial" pitchFamily="34"/>
                          <a:cs typeface="Arial" pitchFamily="34"/>
                        </a:rPr>
                        <a:t>³</a:t>
                      </a: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4,703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8792669"/>
                  </a:ext>
                </a:extLst>
              </a:tr>
              <a:tr h="3470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Chlorure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EsCl</a:t>
                      </a:r>
                      <a:r>
                        <a:rPr lang="fr-FR" sz="1800" b="0" i="0" u="none" strike="noStrike" kern="1200" baseline="-160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GeCl</a:t>
                      </a:r>
                      <a:r>
                        <a:rPr lang="fr-FR" sz="1800" b="0" i="0" u="none" strike="noStrike" kern="1200" baseline="-160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8702097"/>
                  </a:ext>
                </a:extLst>
              </a:tr>
              <a:tr h="3434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Point d'ébullition du chlorure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&lt;100°C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86°C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6548205"/>
                  </a:ext>
                </a:extLst>
              </a:tr>
              <a:tr h="34452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Densité du chlorure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1,887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806923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40FD8C28-A88E-411B-B549-DD37E65BD3ED}"/>
              </a:ext>
            </a:extLst>
          </p:cNvPr>
          <p:cNvSpPr txBox="1"/>
          <p:nvPr/>
        </p:nvSpPr>
        <p:spPr>
          <a:xfrm>
            <a:off x="7944120" y="4536000"/>
            <a:ext cx="1559880" cy="274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Source : wikipédia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thumb/9/91/Tableau_p%C3%A9riodique_des_%C3%A9l%C3%A9ments.svg/1280px-Tableau_p%C3%A9riodique_des_%C3%A9l%C3%A9ment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7" y="0"/>
            <a:ext cx="9488981" cy="60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026030" y="6110843"/>
            <a:ext cx="239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38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4F25B81F-2293-4833-9728-5B10AE5E5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481" y="284734"/>
            <a:ext cx="4583457" cy="562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6736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149</Words>
  <Application>Microsoft Office PowerPoint</Application>
  <PresentationFormat>Personnalisé</PresentationFormat>
  <Paragraphs>80</Paragraphs>
  <Slides>23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Standard</vt:lpstr>
      <vt:lpstr>LC 16 Classification périodique</vt:lpstr>
      <vt:lpstr>Présentation PowerPoint</vt:lpstr>
      <vt:lpstr>Classification Lavoisier 1789 </vt:lpstr>
      <vt:lpstr> Les triades de Johann Döbereiner 1817 </vt:lpstr>
      <vt:lpstr>La vis tellurique de Chancourtois (1862)</vt:lpstr>
      <vt:lpstr>Tableau de Mendeleiev 1869</vt:lpstr>
      <vt:lpstr>Prédiction de nouveaux éléments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Loi des octaves de John Newlands (1863)</vt:lpstr>
      <vt:lpstr>Notion d’éléments manquants par William Odling (~1860)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16 Classification périodique</dc:title>
  <dc:creator>Laura G</dc:creator>
  <cp:lastModifiedBy>pascal</cp:lastModifiedBy>
  <cp:revision>30</cp:revision>
  <dcterms:created xsi:type="dcterms:W3CDTF">2020-02-10T11:31:24Z</dcterms:created>
  <dcterms:modified xsi:type="dcterms:W3CDTF">2020-06-22T08:39:14Z</dcterms:modified>
</cp:coreProperties>
</file>