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82" r:id="rId5"/>
    <p:sldId id="283" r:id="rId6"/>
    <p:sldId id="258" r:id="rId7"/>
    <p:sldId id="259" r:id="rId8"/>
    <p:sldId id="284" r:id="rId9"/>
    <p:sldId id="285" r:id="rId10"/>
    <p:sldId id="286" r:id="rId11"/>
    <p:sldId id="260" r:id="rId12"/>
    <p:sldId id="272" r:id="rId13"/>
    <p:sldId id="261" r:id="rId14"/>
    <p:sldId id="262" r:id="rId15"/>
    <p:sldId id="263" r:id="rId16"/>
    <p:sldId id="264" r:id="rId17"/>
    <p:sldId id="265" r:id="rId18"/>
    <p:sldId id="273" r:id="rId19"/>
    <p:sldId id="266" r:id="rId20"/>
    <p:sldId id="267" r:id="rId21"/>
    <p:sldId id="274" r:id="rId22"/>
    <p:sldId id="270" r:id="rId23"/>
    <p:sldId id="275" r:id="rId24"/>
    <p:sldId id="276" r:id="rId25"/>
    <p:sldId id="269" r:id="rId26"/>
    <p:sldId id="277" r:id="rId27"/>
    <p:sldId id="278" r:id="rId28"/>
    <p:sldId id="279" r:id="rId29"/>
    <p:sldId id="268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CE213E-0143-4799-8809-9CD3FDFD0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678D772-B56B-4FBD-8D2D-A6DA54DE8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E12B374-A976-49D9-B827-4F8BD402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4FE90EB-2C0E-4BB3-9158-4C216547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D8CAB0-93C5-404D-A0BC-350545E2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21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1CF6CA-25C0-45FC-8448-1E15B008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CE6F438-36ED-47DE-8678-48F73C3F2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B0046E6-1DE2-40FD-A402-C9B86746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622B08C-4B53-4C91-BCCB-1F43F047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B78854-C878-493C-8735-4992B406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9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DC0A736-B6A9-49BD-BE4A-DE8B661B2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2B2DF13-0E9D-43E9-9B92-534A7C5D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FE2D8F-161B-4396-BF0B-30880916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9B4C3FB-5072-4E33-9C1D-31075EC9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FA91E27-5EEF-44FB-9F15-5EB9FE49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9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06DFFE-7EB7-4AE2-B65D-96F82F06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8075E0B-8EF5-4FEF-873B-11FD47694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E6DA3FC-7BEC-42E0-86E5-615F2F43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8939D6E-B300-4DB2-83B9-58E7159D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9CAB7A-BF76-4BB3-85D9-15A03279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80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8AD2FD-A584-4F7A-9836-BB9C907B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9AEC215-7EAD-4B47-A307-3802484A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25460EE-C3CF-44C0-8411-4407F11A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88520B-4934-451B-8876-74B8F2BF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A71A308-298F-47BF-A313-065B27E7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165CAA-38D2-427C-B033-636B25A2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4476A23-19FD-43C9-9960-385399219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1D5D773-585D-4762-82D6-168C2517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2579463-21ED-4437-AC25-9FC8CE0A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3E16CD1-B524-487F-9028-1507AB02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2907894-70E4-4149-8C71-130CCBE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9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4154D2-824B-4F3F-8B3F-14A40E9D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F1FFA29-C0C5-412B-BEBF-85ACFCF3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E8BE2F9-F764-496F-89ED-EBEF8BA25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D54A9B4-DDE3-4575-9B30-9BDD0228C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968272A-F8FF-485A-BFC5-AB577207B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B28398F-8347-4CB4-B705-1DBB528B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5BAEE65D-597A-40C1-878E-48FD6D0E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3C53A91-AD27-41CF-98F2-24599308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D1F5EC-239A-4A55-B5F4-DB3DA62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B22D59F-F511-4A79-9825-04267BD0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EECE2C4-6D46-47AF-A06B-50DA84A4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FE38396-5049-491E-ABE3-AC3191A0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0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65AFFBB-1E1A-4F3D-B564-7AD2C0AF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25444AB-972F-4E68-8FB8-56351923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8605E23-39C0-4A3C-805D-F5BBD4BE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62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F44472-07A3-4C09-8B88-C5896E06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F66DDC-3BBD-44D7-B1EE-44A5A598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538AFD6-30E5-4499-8081-1C98155EC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C097F00-F9C8-4A53-A7B7-2E3D6EC4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86D583A-02B3-4CC2-ACBE-29993F33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0ADC229-CB24-4C05-BA6D-47ABC924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9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40574B-192E-467E-B20B-E6328561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AB3557A-4CC8-43C7-A1C8-CDAE4D323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A627352-52D8-4A80-BB62-388C3A5D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9CD5CCE-C151-4D2F-BE85-A0504164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A6A759C-6525-4584-BBC8-AF9F9A4B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03A0457-D17D-4AF9-A9B4-78FDA5F9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66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8BBD153-C70A-4776-A4C0-FD55057B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C4D63A8-A3FC-4D1E-85CC-E899778A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03E96A3-A2EB-4DD1-A8F1-56F97B7CF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3791-4EF4-482A-A7B3-D493912C24C9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2A73C1B-9A6D-4A26-A78D-433318246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C95C5FA-C6C9-43B5-943E-CA90BC84F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1203-47A0-42D8-96D3-3E61AB414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0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BA53576-C0B7-45FB-AC82-56C55790EEE4}"/>
              </a:ext>
            </a:extLst>
          </p:cNvPr>
          <p:cNvSpPr txBox="1"/>
          <p:nvPr/>
        </p:nvSpPr>
        <p:spPr>
          <a:xfrm>
            <a:off x="1310326" y="471589"/>
            <a:ext cx="41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Cristaux ioniques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65BA4D2-C5C4-434B-9DB8-5DE4615F6590}"/>
              </a:ext>
            </a:extLst>
          </p:cNvPr>
          <p:cNvSpPr txBox="1"/>
          <p:nvPr/>
        </p:nvSpPr>
        <p:spPr>
          <a:xfrm>
            <a:off x="7797538" y="471589"/>
            <a:ext cx="41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Cristaux covalents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4E0DEA1-44EC-4326-9767-7ACC28FBA49D}"/>
              </a:ext>
            </a:extLst>
          </p:cNvPr>
          <p:cNvSpPr txBox="1"/>
          <p:nvPr/>
        </p:nvSpPr>
        <p:spPr>
          <a:xfrm>
            <a:off x="1310325" y="3734835"/>
            <a:ext cx="41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Cristaux métalliques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384E7EF-4171-41A4-A921-A0A4E244575D}"/>
              </a:ext>
            </a:extLst>
          </p:cNvPr>
          <p:cNvSpPr txBox="1"/>
          <p:nvPr/>
        </p:nvSpPr>
        <p:spPr>
          <a:xfrm>
            <a:off x="7797539" y="3734834"/>
            <a:ext cx="41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Cristaux moléculaires </a:t>
            </a:r>
          </a:p>
        </p:txBody>
      </p:sp>
      <p:pic>
        <p:nvPicPr>
          <p:cNvPr id="9" name="Image 8" descr="Une image contenant intérieur, table, assis, noir&#10;&#10;Description générée automatiquement">
            <a:extLst>
              <a:ext uri="{FF2B5EF4-FFF2-40B4-BE49-F238E27FC236}">
                <a16:creationId xmlns:a16="http://schemas.microsoft.com/office/drawing/2014/main" xmlns="" id="{B3A1E679-CE6F-4CFF-B1D0-03BEE8FBF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5" y="933254"/>
            <a:ext cx="2298919" cy="1905000"/>
          </a:xfrm>
          <a:prstGeom prst="rect">
            <a:avLst/>
          </a:prstGeom>
        </p:spPr>
      </p:pic>
      <p:pic>
        <p:nvPicPr>
          <p:cNvPr id="11" name="Image 10" descr="Une image contenant roche, gâteau&#10;&#10;Description générée automatiquement">
            <a:extLst>
              <a:ext uri="{FF2B5EF4-FFF2-40B4-BE49-F238E27FC236}">
                <a16:creationId xmlns:a16="http://schemas.microsoft.com/office/drawing/2014/main" xmlns="" id="{9F3DDB27-9237-485E-A96A-FF62977AC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12" y="1124991"/>
            <a:ext cx="3416808" cy="19981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F1DC496-6376-42A0-8FAA-9F1DA8492E33}"/>
              </a:ext>
            </a:extLst>
          </p:cNvPr>
          <p:cNvSpPr txBox="1"/>
          <p:nvPr/>
        </p:nvSpPr>
        <p:spPr>
          <a:xfrm>
            <a:off x="1647585" y="2981445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Sel de table </a:t>
            </a:r>
            <a:r>
              <a:rPr lang="fr-FR" i="1" dirty="0" err="1"/>
              <a:t>NaCl</a:t>
            </a:r>
            <a:endParaRPr lang="fr-FR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E58D236-7786-4785-BA3C-D5DD6A5B9573}"/>
              </a:ext>
            </a:extLst>
          </p:cNvPr>
          <p:cNvSpPr txBox="1"/>
          <p:nvPr/>
        </p:nvSpPr>
        <p:spPr>
          <a:xfrm>
            <a:off x="7680960" y="3095228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Carbone : graphite et diamant </a:t>
            </a:r>
          </a:p>
        </p:txBody>
      </p:sp>
      <p:pic>
        <p:nvPicPr>
          <p:cNvPr id="20" name="Image 19" descr="Une image contenant intérieur, assis, en bois, morceau&#10;&#10;Description générée automatiquement">
            <a:extLst>
              <a:ext uri="{FF2B5EF4-FFF2-40B4-BE49-F238E27FC236}">
                <a16:creationId xmlns:a16="http://schemas.microsoft.com/office/drawing/2014/main" xmlns="" id="{824A1DC8-53D2-4ECC-8E35-21C603EC3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3" y="4232632"/>
            <a:ext cx="1948263" cy="1461197"/>
          </a:xfrm>
          <a:prstGeom prst="rect">
            <a:avLst/>
          </a:prstGeom>
        </p:spPr>
      </p:pic>
      <p:pic>
        <p:nvPicPr>
          <p:cNvPr id="1026" name="Picture 2" descr="Fer — Wikipédia">
            <a:extLst>
              <a:ext uri="{FF2B5EF4-FFF2-40B4-BE49-F238E27FC236}">
                <a16:creationId xmlns:a16="http://schemas.microsoft.com/office/drawing/2014/main" xmlns="" id="{9A0202C9-4236-4C8F-B0D9-1ED0FB41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1" y="4232633"/>
            <a:ext cx="2441729" cy="15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006C300-9424-4CF9-8EA3-8A09E5EB1B09}"/>
              </a:ext>
            </a:extLst>
          </p:cNvPr>
          <p:cNvSpPr txBox="1"/>
          <p:nvPr/>
        </p:nvSpPr>
        <p:spPr>
          <a:xfrm>
            <a:off x="1503680" y="5811459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Sodium        Fer </a:t>
            </a:r>
          </a:p>
        </p:txBody>
      </p:sp>
      <p:pic>
        <p:nvPicPr>
          <p:cNvPr id="23" name="Image 22" descr="Une image contenant extérieur, eau, assis, table&#10;&#10;Description générée automatiquement">
            <a:extLst>
              <a:ext uri="{FF2B5EF4-FFF2-40B4-BE49-F238E27FC236}">
                <a16:creationId xmlns:a16="http://schemas.microsoft.com/office/drawing/2014/main" xmlns="" id="{419EEBFE-5DAB-408E-80A5-2DD715F83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80" y="4232632"/>
            <a:ext cx="2352040" cy="1469379"/>
          </a:xfrm>
          <a:prstGeom prst="rect">
            <a:avLst/>
          </a:prstGeom>
        </p:spPr>
      </p:pic>
      <p:pic>
        <p:nvPicPr>
          <p:cNvPr id="25" name="Image 24" descr="Une image contenant alimentation, boisson, assis, plage&#10;&#10;Description générée automatiquement">
            <a:extLst>
              <a:ext uri="{FF2B5EF4-FFF2-40B4-BE49-F238E27FC236}">
                <a16:creationId xmlns:a16="http://schemas.microsoft.com/office/drawing/2014/main" xmlns="" id="{76D6E1B0-F7F5-4266-A6C4-F77AB92A5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39" y="4232632"/>
            <a:ext cx="2000503" cy="150037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0589917F-29F0-4B8A-95FB-43FC5930ABFD}"/>
              </a:ext>
            </a:extLst>
          </p:cNvPr>
          <p:cNvSpPr txBox="1"/>
          <p:nvPr/>
        </p:nvSpPr>
        <p:spPr>
          <a:xfrm>
            <a:off x="8287574" y="5794650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Diiode       Eau 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BB63F56F-E5AD-409B-AA7C-06776BE738E7}"/>
              </a:ext>
            </a:extLst>
          </p:cNvPr>
          <p:cNvSpPr txBox="1"/>
          <p:nvPr/>
        </p:nvSpPr>
        <p:spPr>
          <a:xfrm>
            <a:off x="10347331" y="6386411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wikipédia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9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948458"/>
            <a:ext cx="7677150" cy="47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1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ABF8DB1-436A-457D-9242-0389A0A4109E}"/>
              </a:ext>
            </a:extLst>
          </p:cNvPr>
          <p:cNvSpPr txBox="1"/>
          <p:nvPr/>
        </p:nvSpPr>
        <p:spPr>
          <a:xfrm>
            <a:off x="4724084" y="1831320"/>
            <a:ext cx="41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Cristaux métalliques </a:t>
            </a:r>
          </a:p>
        </p:txBody>
      </p:sp>
      <p:pic>
        <p:nvPicPr>
          <p:cNvPr id="3" name="Image 2" descr="Une image contenant intérieur, assis, en bois, morceau&#10;&#10;Description générée automatiquement">
            <a:extLst>
              <a:ext uri="{FF2B5EF4-FFF2-40B4-BE49-F238E27FC236}">
                <a16:creationId xmlns:a16="http://schemas.microsoft.com/office/drawing/2014/main" xmlns="" id="{5497799A-9C5B-4E7D-AF55-9661FD583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52" y="2329117"/>
            <a:ext cx="1948263" cy="1461197"/>
          </a:xfrm>
          <a:prstGeom prst="rect">
            <a:avLst/>
          </a:prstGeom>
        </p:spPr>
      </p:pic>
      <p:pic>
        <p:nvPicPr>
          <p:cNvPr id="4" name="Picture 2" descr="Fer — Wikipédia">
            <a:extLst>
              <a:ext uri="{FF2B5EF4-FFF2-40B4-BE49-F238E27FC236}">
                <a16:creationId xmlns:a16="http://schemas.microsoft.com/office/drawing/2014/main" xmlns="" id="{E1CC8720-C929-4091-AA2F-7BC06187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9118"/>
            <a:ext cx="2441729" cy="15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4D268B1-5B90-45D3-9FFE-7AC5F0446AA9}"/>
              </a:ext>
            </a:extLst>
          </p:cNvPr>
          <p:cNvSpPr txBox="1"/>
          <p:nvPr/>
        </p:nvSpPr>
        <p:spPr>
          <a:xfrm>
            <a:off x="4917439" y="3907944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Sodium        Fer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C93B2DC-CB38-4FF8-A181-5431D3337EE2}"/>
              </a:ext>
            </a:extLst>
          </p:cNvPr>
          <p:cNvSpPr txBox="1"/>
          <p:nvPr/>
        </p:nvSpPr>
        <p:spPr>
          <a:xfrm>
            <a:off x="10347331" y="6386411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wikipédia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36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92AACEE-A0AA-41F8-A608-40A8FFB0C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168" y="1593937"/>
            <a:ext cx="6845652" cy="3092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76064D-8230-4431-B483-691AE2B33A57}"/>
              </a:ext>
            </a:extLst>
          </p:cNvPr>
          <p:cNvSpPr/>
          <p:nvPr/>
        </p:nvSpPr>
        <p:spPr>
          <a:xfrm>
            <a:off x="2587592" y="3140241"/>
            <a:ext cx="6554804" cy="474044"/>
          </a:xfrm>
          <a:prstGeom prst="rect">
            <a:avLst/>
          </a:prstGeom>
          <a:solidFill>
            <a:srgbClr val="4472C4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75B0D87-CA28-467E-86E9-FE2B9E5E59A2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202664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1624B1-94DD-4E4A-9138-B5BF79AD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33" y="1849120"/>
            <a:ext cx="9950739" cy="27324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2B28EB8-45A7-4C15-A152-47DAF51418C2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263223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97ED676-E6DB-4E97-ACEC-4D3E521C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97" y="108598"/>
            <a:ext cx="6226423" cy="14357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BBCCC1-DFA7-4B9E-ACD9-B5D1E8D8C841}"/>
              </a:ext>
            </a:extLst>
          </p:cNvPr>
          <p:cNvSpPr txBox="1"/>
          <p:nvPr/>
        </p:nvSpPr>
        <p:spPr>
          <a:xfrm>
            <a:off x="101600" y="6452377"/>
            <a:ext cx="59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https://chimie-pcsi-jds.net/exercices/cristallo_04.pdf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95" y="1895475"/>
            <a:ext cx="6341359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7" y="1802202"/>
            <a:ext cx="6605768" cy="372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97ED676-E6DB-4E97-ACEC-4D3E521C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097" y="108598"/>
            <a:ext cx="6226423" cy="14357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67A890D-D4D4-4CCC-B3F5-D76C13BB62B2}"/>
              </a:ext>
            </a:extLst>
          </p:cNvPr>
          <p:cNvSpPr txBox="1"/>
          <p:nvPr/>
        </p:nvSpPr>
        <p:spPr>
          <a:xfrm>
            <a:off x="101600" y="6452377"/>
            <a:ext cx="59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https://chimie-pcsi-jds.net/exercices/cristallo_04.pdf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6" y="4067714"/>
            <a:ext cx="6529690" cy="133295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7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7" y="1802202"/>
            <a:ext cx="6605768" cy="372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97ED676-E6DB-4E97-ACEC-4D3E521C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097" y="108598"/>
            <a:ext cx="6226423" cy="1435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58AA77BE-E3E8-4292-B214-FAEE5599C33F}"/>
                  </a:ext>
                </a:extLst>
              </p:cNvPr>
              <p:cNvSpPr txBox="1"/>
              <p:nvPr/>
            </p:nvSpPr>
            <p:spPr>
              <a:xfrm>
                <a:off x="5839163" y="5768214"/>
                <a:ext cx="5795927" cy="83099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=81 %</m:t>
                      </m:r>
                    </m:oMath>
                  </m:oMathPara>
                </a14:m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6250</m:t>
                      </m:r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i="0" dirty="0" err="1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fr-FR" sz="2400" i="0" dirty="0" err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i="0" dirty="0" err="1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fr-FR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≈ 20 %</m:t>
                      </m:r>
                      <m:r>
                        <a:rPr lang="fr-FR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dirty="0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dirty="0" smtClean="0">
                              <a:latin typeface="Cambria Math" panose="02040503050406030204" pitchFamily="18" charset="0"/>
                            </a:rPr>
                            <m:t>titane</m:t>
                          </m:r>
                        </m:sub>
                      </m:sSub>
                    </m:oMath>
                  </m:oMathPara>
                </a14:m>
                <a:endParaRPr lang="fr-FR" sz="24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8AA77BE-E3E8-4292-B214-FAEE5599C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63" y="5768214"/>
                <a:ext cx="5795927" cy="830997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7B6EF93-2429-493A-B7EC-5442C5ABAFE0}"/>
              </a:ext>
            </a:extLst>
          </p:cNvPr>
          <p:cNvSpPr txBox="1"/>
          <p:nvPr/>
        </p:nvSpPr>
        <p:spPr>
          <a:xfrm>
            <a:off x="101600" y="6452377"/>
            <a:ext cx="59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https://chimie-pcsi-jds.net/exercices/cristallo_04.pdf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56" y="4067715"/>
            <a:ext cx="6529690" cy="133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2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6A4D9C4-D118-4003-8820-E3BE5BC4BDA5}"/>
              </a:ext>
            </a:extLst>
          </p:cNvPr>
          <p:cNvSpPr txBox="1"/>
          <p:nvPr/>
        </p:nvSpPr>
        <p:spPr>
          <a:xfrm>
            <a:off x="4368486" y="1528229"/>
            <a:ext cx="41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Cristaux ioniques </a:t>
            </a:r>
          </a:p>
        </p:txBody>
      </p:sp>
      <p:pic>
        <p:nvPicPr>
          <p:cNvPr id="3" name="Image 2" descr="Une image contenant intérieur, table, assis, noir&#10;&#10;Description générée automatiquement">
            <a:extLst>
              <a:ext uri="{FF2B5EF4-FFF2-40B4-BE49-F238E27FC236}">
                <a16:creationId xmlns:a16="http://schemas.microsoft.com/office/drawing/2014/main" xmlns="" id="{EC9BF169-0971-4B0D-B870-D290275D4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85" y="1989894"/>
            <a:ext cx="2298919" cy="1905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239C1DA-813D-41EA-8B4A-95D8BFA78E16}"/>
              </a:ext>
            </a:extLst>
          </p:cNvPr>
          <p:cNvSpPr txBox="1"/>
          <p:nvPr/>
        </p:nvSpPr>
        <p:spPr>
          <a:xfrm>
            <a:off x="4572000" y="4043107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Sel de table  </a:t>
            </a:r>
            <a:r>
              <a:rPr lang="fr-FR" i="1" dirty="0" err="1"/>
              <a:t>NaCl</a:t>
            </a:r>
            <a:endParaRPr lang="fr-FR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5D9F971-9673-4C37-8B1A-E256525CC6A3}"/>
              </a:ext>
            </a:extLst>
          </p:cNvPr>
          <p:cNvSpPr txBox="1"/>
          <p:nvPr/>
        </p:nvSpPr>
        <p:spPr>
          <a:xfrm>
            <a:off x="10347331" y="6386411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wikipédia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23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CBB2BD6-8AF6-4CD8-AE29-E1C1257C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174" y="1882695"/>
            <a:ext cx="6845652" cy="3092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4367B0-76A3-4E04-8A75-778781CD009C}"/>
              </a:ext>
            </a:extLst>
          </p:cNvPr>
          <p:cNvSpPr/>
          <p:nvPr/>
        </p:nvSpPr>
        <p:spPr>
          <a:xfrm>
            <a:off x="2818598" y="2454443"/>
            <a:ext cx="6508282" cy="510138"/>
          </a:xfrm>
          <a:prstGeom prst="rect">
            <a:avLst/>
          </a:prstGeom>
          <a:solidFill>
            <a:srgbClr val="4472C4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F86BD1F-16E7-4A17-B18C-846319E2C307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239958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6818F3F-33CC-426D-A492-65629894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95" y="2576777"/>
            <a:ext cx="6610690" cy="207020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2258823-8EE9-453B-91A5-355A1AFF8782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317396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28" y="734647"/>
            <a:ext cx="7105471" cy="58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88862" y="156308"/>
            <a:ext cx="630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Structure 2D « nid d’abeille »</a:t>
            </a:r>
            <a:endParaRPr lang="fr-FR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3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476CF7E-C097-492B-BF2C-CDE0D84E2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27" y="2707522"/>
            <a:ext cx="7948352" cy="1681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021F5EC3-AB08-4B3A-91A7-59870A52566B}"/>
                  </a:ext>
                </a:extLst>
              </p:cNvPr>
              <p:cNvSpPr txBox="1"/>
              <p:nvPr/>
            </p:nvSpPr>
            <p:spPr>
              <a:xfrm>
                <a:off x="2127183" y="999002"/>
                <a:ext cx="7392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Temp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rature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fusion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tallique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 :98°</m:t>
                      </m:r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21F5EC3-AB08-4B3A-91A7-59870A525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183" y="999002"/>
                <a:ext cx="7392202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030BACC-0DF0-4E59-8D57-9272E44A5F92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55548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F801AC6-AB32-422F-BB0A-3CEA8F518CD7}"/>
              </a:ext>
            </a:extLst>
          </p:cNvPr>
          <p:cNvSpPr txBox="1"/>
          <p:nvPr/>
        </p:nvSpPr>
        <p:spPr>
          <a:xfrm>
            <a:off x="4862822" y="1453366"/>
            <a:ext cx="41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Cristaux covalents</a:t>
            </a:r>
          </a:p>
        </p:txBody>
      </p:sp>
      <p:pic>
        <p:nvPicPr>
          <p:cNvPr id="3" name="Image 2" descr="Une image contenant roche, gâteau&#10;&#10;Description générée automatiquement">
            <a:extLst>
              <a:ext uri="{FF2B5EF4-FFF2-40B4-BE49-F238E27FC236}">
                <a16:creationId xmlns:a16="http://schemas.microsoft.com/office/drawing/2014/main" xmlns="" id="{2CC1023B-C549-4099-97E4-502F30C0E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96" y="2106768"/>
            <a:ext cx="3416808" cy="19981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26E1833-8C8C-4D1C-AD69-62E59576D952}"/>
              </a:ext>
            </a:extLst>
          </p:cNvPr>
          <p:cNvSpPr txBox="1"/>
          <p:nvPr/>
        </p:nvSpPr>
        <p:spPr>
          <a:xfrm>
            <a:off x="4746244" y="4077005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Carbone : graphite et diamant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69A1ADB-BB9C-4F8D-B71E-A20DA999606B}"/>
              </a:ext>
            </a:extLst>
          </p:cNvPr>
          <p:cNvSpPr txBox="1"/>
          <p:nvPr/>
        </p:nvSpPr>
        <p:spPr>
          <a:xfrm>
            <a:off x="10347331" y="6386411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wikipédia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94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CD93DB5-0420-47EF-9B11-7739E78B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174" y="1882695"/>
            <a:ext cx="6845652" cy="3092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CA844B-D2DA-42AF-A704-AAD194B24816}"/>
              </a:ext>
            </a:extLst>
          </p:cNvPr>
          <p:cNvSpPr/>
          <p:nvPr/>
        </p:nvSpPr>
        <p:spPr>
          <a:xfrm>
            <a:off x="2781701" y="2954956"/>
            <a:ext cx="6554804" cy="474044"/>
          </a:xfrm>
          <a:prstGeom prst="rect">
            <a:avLst/>
          </a:prstGeom>
          <a:solidFill>
            <a:srgbClr val="4472C4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0C20F72-89D2-40AE-9240-0EDC034E0EB3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914938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tit, air, garçon, photo&#10;&#10;Description générée automatiquement">
            <a:extLst>
              <a:ext uri="{FF2B5EF4-FFF2-40B4-BE49-F238E27FC236}">
                <a16:creationId xmlns:a16="http://schemas.microsoft.com/office/drawing/2014/main" xmlns="" id="{E5D26112-0BFD-489B-8F47-41E227E98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45" y="393633"/>
            <a:ext cx="6984732" cy="523854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1BC51E6-EDC2-4E4A-9440-3471A2B75763}"/>
              </a:ext>
            </a:extLst>
          </p:cNvPr>
          <p:cNvSpPr txBox="1"/>
          <p:nvPr/>
        </p:nvSpPr>
        <p:spPr>
          <a:xfrm>
            <a:off x="4610501" y="5815444"/>
            <a:ext cx="562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Maille du diamant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321FA36-4E09-4D66-8C08-064F799151CF}"/>
              </a:ext>
            </a:extLst>
          </p:cNvPr>
          <p:cNvSpPr txBox="1"/>
          <p:nvPr/>
        </p:nvSpPr>
        <p:spPr>
          <a:xfrm>
            <a:off x="10347331" y="6386411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wikipédia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38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F64C084-DDCA-480F-BCB3-C9B1FC3D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70" y="2502569"/>
            <a:ext cx="7252059" cy="16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72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B985E62-6CA7-4FEC-B22F-A99ED8572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46" y="905689"/>
            <a:ext cx="5247907" cy="45865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7A9D5C6-DE8F-404E-B1A6-B7711ED0764D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246455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0C1CF0D-B7EC-40C9-9571-81961B8812C0}"/>
              </a:ext>
            </a:extLst>
          </p:cNvPr>
          <p:cNvSpPr txBox="1"/>
          <p:nvPr/>
        </p:nvSpPr>
        <p:spPr>
          <a:xfrm>
            <a:off x="4339395" y="1083733"/>
            <a:ext cx="41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Cristaux moléculaires </a:t>
            </a:r>
          </a:p>
        </p:txBody>
      </p:sp>
      <p:pic>
        <p:nvPicPr>
          <p:cNvPr id="3" name="Image 2" descr="Une image contenant extérieur, eau, assis, table&#10;&#10;Description générée automatiquement">
            <a:extLst>
              <a:ext uri="{FF2B5EF4-FFF2-40B4-BE49-F238E27FC236}">
                <a16:creationId xmlns:a16="http://schemas.microsoft.com/office/drawing/2014/main" xmlns="" id="{56B3AA6B-FBF8-4758-9C1F-3CCE53E1A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36" y="1581531"/>
            <a:ext cx="2352040" cy="1469379"/>
          </a:xfrm>
          <a:prstGeom prst="rect">
            <a:avLst/>
          </a:prstGeom>
        </p:spPr>
      </p:pic>
      <p:pic>
        <p:nvPicPr>
          <p:cNvPr id="4" name="Image 3" descr="Une image contenant alimentation, boisson, assis, plage&#10;&#10;Description générée automatiquement">
            <a:extLst>
              <a:ext uri="{FF2B5EF4-FFF2-40B4-BE49-F238E27FC236}">
                <a16:creationId xmlns:a16="http://schemas.microsoft.com/office/drawing/2014/main" xmlns="" id="{04E6FD8B-5596-40D8-A93E-A427FE347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95" y="1581531"/>
            <a:ext cx="2000503" cy="15003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6A7204A-C1B2-4BCB-A212-D0117B12B61F}"/>
              </a:ext>
            </a:extLst>
          </p:cNvPr>
          <p:cNvSpPr txBox="1"/>
          <p:nvPr/>
        </p:nvSpPr>
        <p:spPr>
          <a:xfrm>
            <a:off x="4829430" y="3143549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Diiode       Eau  </a:t>
            </a:r>
          </a:p>
        </p:txBody>
      </p:sp>
      <p:pic>
        <p:nvPicPr>
          <p:cNvPr id="6" name="Image 5" descr="Une image contenant vivant, blanc, pièce, bâtiment&#10;&#10;Description générée automatiquement">
            <a:extLst>
              <a:ext uri="{FF2B5EF4-FFF2-40B4-BE49-F238E27FC236}">
                <a16:creationId xmlns:a16="http://schemas.microsoft.com/office/drawing/2014/main" xmlns="" id="{B9A4430D-2D8B-470B-A660-05F5AF97A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6" y="3732321"/>
            <a:ext cx="3362939" cy="18954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87DE823-E1DB-42B4-A29B-B955CCD72D2E}"/>
              </a:ext>
            </a:extLst>
          </p:cNvPr>
          <p:cNvSpPr txBox="1"/>
          <p:nvPr/>
        </p:nvSpPr>
        <p:spPr>
          <a:xfrm>
            <a:off x="4937602" y="5774267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Sucre </a:t>
            </a:r>
          </a:p>
        </p:txBody>
      </p:sp>
    </p:spTree>
    <p:extLst>
      <p:ext uri="{BB962C8B-B14F-4D97-AF65-F5344CB8AC3E}">
        <p14:creationId xmlns:p14="http://schemas.microsoft.com/office/powerpoint/2010/main" val="380445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olet, fruit, fleur, afficher&#10;&#10;Description générée automatiquement">
            <a:extLst>
              <a:ext uri="{FF2B5EF4-FFF2-40B4-BE49-F238E27FC236}">
                <a16:creationId xmlns:a16="http://schemas.microsoft.com/office/drawing/2014/main" xmlns="" id="{939591DF-90ED-4DE2-9C35-0B39AC036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1" y="847021"/>
            <a:ext cx="5558906" cy="4239929"/>
          </a:xfrm>
          <a:prstGeom prst="rect">
            <a:avLst/>
          </a:prstGeom>
        </p:spPr>
      </p:pic>
      <p:pic>
        <p:nvPicPr>
          <p:cNvPr id="5" name="Image 4" descr="Une image contenant violet, ordinateur, intérieur, guichet&#10;&#10;Description générée automatiquement">
            <a:extLst>
              <a:ext uri="{FF2B5EF4-FFF2-40B4-BE49-F238E27FC236}">
                <a16:creationId xmlns:a16="http://schemas.microsoft.com/office/drawing/2014/main" xmlns="" id="{62556E92-31E6-4562-90CD-30EA95261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45" y="847021"/>
            <a:ext cx="5111637" cy="40521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D4884A0-6F84-4080-8A9B-D9C3C9A26535}"/>
              </a:ext>
            </a:extLst>
          </p:cNvPr>
          <p:cNvSpPr txBox="1"/>
          <p:nvPr/>
        </p:nvSpPr>
        <p:spPr>
          <a:xfrm>
            <a:off x="7113069" y="5447899"/>
            <a:ext cx="385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Réseau éclaté 3D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70C291A-AE91-4FB6-9161-793E1E6D761D}"/>
              </a:ext>
            </a:extLst>
          </p:cNvPr>
          <p:cNvSpPr txBox="1"/>
          <p:nvPr/>
        </p:nvSpPr>
        <p:spPr>
          <a:xfrm>
            <a:off x="1933073" y="5415633"/>
            <a:ext cx="385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Réseau 3D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D6A0CDF-6A02-46C2-A9AE-FA7AB766203B}"/>
              </a:ext>
            </a:extLst>
          </p:cNvPr>
          <p:cNvSpPr txBox="1"/>
          <p:nvPr/>
        </p:nvSpPr>
        <p:spPr>
          <a:xfrm>
            <a:off x="4109987" y="6169793"/>
            <a:ext cx="555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Structure cristal diiode </a:t>
            </a:r>
          </a:p>
        </p:txBody>
      </p:sp>
    </p:spTree>
    <p:extLst>
      <p:ext uri="{BB962C8B-B14F-4D97-AF65-F5344CB8AC3E}">
        <p14:creationId xmlns:p14="http://schemas.microsoft.com/office/powerpoint/2010/main" val="3542672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503561"/>
            <a:ext cx="6534150" cy="568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07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A556BBB-3C42-451A-BCB4-7837BA0F1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2" b="71802"/>
          <a:stretch/>
        </p:blipFill>
        <p:spPr>
          <a:xfrm>
            <a:off x="994275" y="706729"/>
            <a:ext cx="9887085" cy="5531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D2568F9-F229-4D84-90F9-10497CF1B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" t="48383" r="-1820" b="27257"/>
          <a:stretch/>
        </p:blipFill>
        <p:spPr>
          <a:xfrm>
            <a:off x="1297940" y="1243966"/>
            <a:ext cx="9815965" cy="4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15" y="687754"/>
            <a:ext cx="7344472" cy="59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688862" y="156308"/>
            <a:ext cx="630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Structure 2D « nid d’abeille »</a:t>
            </a:r>
            <a:endParaRPr lang="fr-FR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0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5" y="1758462"/>
            <a:ext cx="10807703" cy="36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8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6" y="2370837"/>
            <a:ext cx="4261577" cy="203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96" y="2370837"/>
            <a:ext cx="4002521" cy="19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25" y="2945018"/>
            <a:ext cx="2309568" cy="89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01662" y="2946467"/>
            <a:ext cx="68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=</a:t>
            </a:r>
            <a:endParaRPr lang="fr-FR" sz="3200"/>
          </a:p>
        </p:txBody>
      </p:sp>
      <p:sp>
        <p:nvSpPr>
          <p:cNvPr id="3" name="ZoneTexte 2"/>
          <p:cNvSpPr txBox="1"/>
          <p:nvPr/>
        </p:nvSpPr>
        <p:spPr>
          <a:xfrm>
            <a:off x="790575" y="4610100"/>
            <a:ext cx="439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structure périodique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67500" y="4591050"/>
            <a:ext cx="439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réseau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848975" y="4558784"/>
            <a:ext cx="439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motif</a:t>
            </a:r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6746875" y="3127375"/>
            <a:ext cx="434975" cy="2239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746875" y="3351363"/>
            <a:ext cx="434975" cy="2649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6774656" y="2904609"/>
                <a:ext cx="189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fr-FR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656" y="2904609"/>
                <a:ext cx="18970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2951" r="-516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6774656" y="3466838"/>
                <a:ext cx="189706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fr-FR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656" y="3466838"/>
                <a:ext cx="189706" cy="410305"/>
              </a:xfrm>
              <a:prstGeom prst="rect">
                <a:avLst/>
              </a:prstGeom>
              <a:blipFill rotWithShape="1">
                <a:blip r:embed="rId6"/>
                <a:stretch>
                  <a:fillRect r="-612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46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1DDB3E6-5ED0-4956-B788-67581FF35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1" r="-184"/>
          <a:stretch/>
        </p:blipFill>
        <p:spPr>
          <a:xfrm>
            <a:off x="364748" y="1584960"/>
            <a:ext cx="11462504" cy="32296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499E190-0676-4565-9EDA-E924CCD8F218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116963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31AED18-A222-40A6-82FA-E00C228D7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56" b="10797"/>
          <a:stretch/>
        </p:blipFill>
        <p:spPr>
          <a:xfrm>
            <a:off x="752793" y="855535"/>
            <a:ext cx="7929294" cy="43480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6FE950-C545-4B41-B972-825E41B6297D}"/>
              </a:ext>
            </a:extLst>
          </p:cNvPr>
          <p:cNvSpPr/>
          <p:nvPr/>
        </p:nvSpPr>
        <p:spPr>
          <a:xfrm>
            <a:off x="8059916" y="2102177"/>
            <a:ext cx="469769" cy="663438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rgbClr val="2F528F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36B6EE-184C-49A5-920C-9A487F8D39AE}"/>
              </a:ext>
            </a:extLst>
          </p:cNvPr>
          <p:cNvSpPr/>
          <p:nvPr/>
        </p:nvSpPr>
        <p:spPr>
          <a:xfrm>
            <a:off x="1528712" y="2765616"/>
            <a:ext cx="535758" cy="767080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rgbClr val="2F528F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DCBC28-22F9-4041-828C-35D4C18FBC5B}"/>
              </a:ext>
            </a:extLst>
          </p:cNvPr>
          <p:cNvSpPr/>
          <p:nvPr/>
        </p:nvSpPr>
        <p:spPr>
          <a:xfrm>
            <a:off x="6268824" y="2837467"/>
            <a:ext cx="1106080" cy="695227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rgbClr val="2F528F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1B9FAA-00C2-4123-910D-6CED6C350C20}"/>
              </a:ext>
            </a:extLst>
          </p:cNvPr>
          <p:cNvSpPr/>
          <p:nvPr/>
        </p:nvSpPr>
        <p:spPr>
          <a:xfrm>
            <a:off x="5684362" y="3532694"/>
            <a:ext cx="1690542" cy="765929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rgbClr val="2F528F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5197B2-6D7B-46D5-B165-9A0199B151F3}"/>
              </a:ext>
            </a:extLst>
          </p:cNvPr>
          <p:cNvSpPr/>
          <p:nvPr/>
        </p:nvSpPr>
        <p:spPr>
          <a:xfrm>
            <a:off x="1528712" y="3532694"/>
            <a:ext cx="535758" cy="765929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rgbClr val="2F528F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5D9A6FF-FC09-4D81-B68F-F7D5BD02EAE4}"/>
              </a:ext>
            </a:extLst>
          </p:cNvPr>
          <p:cNvSpPr/>
          <p:nvPr/>
        </p:nvSpPr>
        <p:spPr>
          <a:xfrm>
            <a:off x="5684362" y="4298623"/>
            <a:ext cx="1690542" cy="765929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rgbClr val="2F528F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A04F5E4-BA20-459C-84E4-A9890F2B4AB3}"/>
              </a:ext>
            </a:extLst>
          </p:cNvPr>
          <p:cNvSpPr txBox="1"/>
          <p:nvPr/>
        </p:nvSpPr>
        <p:spPr>
          <a:xfrm>
            <a:off x="9219193" y="1842285"/>
            <a:ext cx="3139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cfc</a:t>
            </a:r>
            <a:r>
              <a:rPr lang="fr-FR" dirty="0"/>
              <a:t> = cubique face centré</a:t>
            </a:r>
          </a:p>
          <a:p>
            <a:r>
              <a:rPr lang="fr-FR" dirty="0" err="1"/>
              <a:t>hc</a:t>
            </a:r>
            <a:r>
              <a:rPr lang="fr-FR" dirty="0"/>
              <a:t> = hexagonal compact</a:t>
            </a:r>
          </a:p>
          <a:p>
            <a:r>
              <a:rPr lang="fr-FR" dirty="0"/>
              <a:t>cc cubique centré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9E111E-CA23-4186-A6C0-7E270E6CE870}"/>
              </a:ext>
            </a:extLst>
          </p:cNvPr>
          <p:cNvSpPr txBox="1"/>
          <p:nvPr/>
        </p:nvSpPr>
        <p:spPr>
          <a:xfrm>
            <a:off x="2064470" y="5430371"/>
            <a:ext cx="549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Structures cristallines des principaux métaux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CD16F95-1CFB-4BC4-8EDF-BDC2308E63A1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</p:spTree>
    <p:extLst>
      <p:ext uri="{BB962C8B-B14F-4D97-AF65-F5344CB8AC3E}">
        <p14:creationId xmlns:p14="http://schemas.microsoft.com/office/powerpoint/2010/main" val="181138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748094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CD16F95-1CFB-4BC4-8EDF-BDC2308E63A1}"/>
              </a:ext>
            </a:extLst>
          </p:cNvPr>
          <p:cNvSpPr txBox="1"/>
          <p:nvPr/>
        </p:nvSpPr>
        <p:spPr>
          <a:xfrm>
            <a:off x="9225280" y="6410960"/>
            <a:ext cx="537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Fosset MPSI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68" y="1647825"/>
            <a:ext cx="3409307" cy="366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7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04838"/>
            <a:ext cx="106394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772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196</Words>
  <Application>Microsoft Office PowerPoint</Application>
  <PresentationFormat>Personnalisé</PresentationFormat>
  <Paragraphs>54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15</cp:revision>
  <dcterms:created xsi:type="dcterms:W3CDTF">2020-05-29T07:48:50Z</dcterms:created>
  <dcterms:modified xsi:type="dcterms:W3CDTF">2020-06-22T10:38:33Z</dcterms:modified>
</cp:coreProperties>
</file>