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2" r:id="rId4"/>
    <p:sldId id="273" r:id="rId5"/>
    <p:sldId id="277" r:id="rId6"/>
    <p:sldId id="258" r:id="rId7"/>
    <p:sldId id="278" r:id="rId8"/>
    <p:sldId id="260" r:id="rId9"/>
    <p:sldId id="262" r:id="rId10"/>
    <p:sldId id="276" r:id="rId11"/>
    <p:sldId id="264" r:id="rId12"/>
    <p:sldId id="265" r:id="rId13"/>
    <p:sldId id="267" r:id="rId14"/>
    <p:sldId id="268" r:id="rId15"/>
    <p:sldId id="270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5D6C-AEEA-4159-85E7-835F814BABE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6628-852F-4940-90EE-7109079CB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28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5D6C-AEEA-4159-85E7-835F814BABE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6628-852F-4940-90EE-7109079CB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70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5D6C-AEEA-4159-85E7-835F814BABE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6628-852F-4940-90EE-7109079CB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1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5D6C-AEEA-4159-85E7-835F814BABE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6628-852F-4940-90EE-7109079CB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2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5D6C-AEEA-4159-85E7-835F814BABE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6628-852F-4940-90EE-7109079CB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8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5D6C-AEEA-4159-85E7-835F814BABE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6628-852F-4940-90EE-7109079CB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05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5D6C-AEEA-4159-85E7-835F814BABE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6628-852F-4940-90EE-7109079CB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9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5D6C-AEEA-4159-85E7-835F814BABE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6628-852F-4940-90EE-7109079CB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09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5D6C-AEEA-4159-85E7-835F814BABE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6628-852F-4940-90EE-7109079CB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17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5D6C-AEEA-4159-85E7-835F814BABE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6628-852F-4940-90EE-7109079CB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12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5D6C-AEEA-4159-85E7-835F814BABE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6628-852F-4940-90EE-7109079CB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8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25D6C-AEEA-4159-85E7-835F814BABE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6628-852F-4940-90EE-7109079CB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62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7ZsSSUqs6N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3"/>
            <a:ext cx="6528726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8134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42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3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0145FA08-1677-4E1C-958F-EC4224BB69E4}"/>
                  </a:ext>
                </a:extLst>
              </p:cNvPr>
              <p:cNvSpPr txBox="1"/>
              <p:nvPr/>
            </p:nvSpPr>
            <p:spPr>
              <a:xfrm>
                <a:off x="2483768" y="1816952"/>
                <a:ext cx="3816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=591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145FA08-1677-4E1C-958F-EC4224BB6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816952"/>
                <a:ext cx="3816424" cy="461665"/>
              </a:xfrm>
              <a:prstGeom prst="rect">
                <a:avLst/>
              </a:prstGeom>
              <a:blipFill>
                <a:blip r:embed="rId2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0285DA14-81CB-47DD-A981-26D89EF474B8}"/>
                  </a:ext>
                </a:extLst>
              </p:cNvPr>
              <p:cNvSpPr txBox="1"/>
              <p:nvPr/>
            </p:nvSpPr>
            <p:spPr>
              <a:xfrm>
                <a:off x="431540" y="3427256"/>
                <a:ext cx="7920880" cy="52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300" b="0" i="0" smtClean="0">
                          <a:latin typeface="Cambria Math" panose="02040503050406030204" pitchFamily="18" charset="0"/>
                        </a:rPr>
                        <m:t>CaC</m:t>
                      </m:r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3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3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3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b>
                          <m: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3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3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3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3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3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b>
                          <m: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300" b="0" i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fr-FR" sz="2300" b="0" i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3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3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3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3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3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300" b="0" i="0" smtClean="0">
                          <a:latin typeface="Cambria Math" panose="02040503050406030204" pitchFamily="18" charset="0"/>
                        </a:rPr>
                        <m:t>CaS</m:t>
                      </m:r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3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3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3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b>
                          <m: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3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285DA14-81CB-47DD-A981-26D89EF47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427256"/>
                <a:ext cx="7920880" cy="528222"/>
              </a:xfrm>
              <a:prstGeom prst="rect">
                <a:avLst/>
              </a:prstGeom>
              <a:blipFill>
                <a:blip r:embed="rId3"/>
                <a:stretch>
                  <a:fillRect b="-114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4C1114CA-2A77-43B0-A405-3CC972B71998}"/>
                  </a:ext>
                </a:extLst>
              </p:cNvPr>
              <p:cNvSpPr txBox="1"/>
              <p:nvPr/>
            </p:nvSpPr>
            <p:spPr>
              <a:xfrm>
                <a:off x="2195736" y="4450004"/>
                <a:ext cx="4176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=−92.8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kJ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C1114CA-2A77-43B0-A405-3CC972B71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450004"/>
                <a:ext cx="4176464" cy="461665"/>
              </a:xfrm>
              <a:prstGeom prst="rect">
                <a:avLst/>
              </a:prstGeom>
              <a:blipFill>
                <a:blip r:embed="rId4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9873950-5F70-4454-B3D8-FCAC338CF928}"/>
                  </a:ext>
                </a:extLst>
              </p:cNvPr>
              <p:cNvSpPr/>
              <p:nvPr/>
            </p:nvSpPr>
            <p:spPr>
              <a:xfrm>
                <a:off x="-216532" y="809593"/>
                <a:ext cx="9577064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300" i="0" smtClean="0">
                          <a:latin typeface="Cambria Math"/>
                        </a:rPr>
                        <m:t>Ba</m:t>
                      </m:r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3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sz="2300" i="0" smtClean="0">
                                  <a:latin typeface="Cambria Math"/>
                                </a:rPr>
                                <m:t>OH</m:t>
                              </m:r>
                            </m:e>
                          </m:d>
                        </m:e>
                        <m:sub>
                          <m:r>
                            <a:rPr lang="pt-BR" sz="230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300" i="0" smtClean="0">
                          <a:latin typeface="Cambria Math"/>
                        </a:rPr>
                        <m:t>.8 </m:t>
                      </m:r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30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pt-BR" sz="230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300" b="0" i="0" smtClean="0">
                          <a:latin typeface="Cambria Math"/>
                        </a:rPr>
                        <m:t>O</m:t>
                      </m:r>
                      <m:d>
                        <m:dPr>
                          <m:ctrlPr>
                            <a:rPr lang="pt-BR" sz="2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300" i="0" smtClean="0"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pt-BR" sz="2300" i="0" smtClean="0">
                          <a:latin typeface="Cambria Math"/>
                        </a:rPr>
                        <m:t>+ 2 </m:t>
                      </m:r>
                      <m:r>
                        <m:rPr>
                          <m:sty m:val="p"/>
                        </m:rPr>
                        <a:rPr lang="pt-BR" sz="2300" i="0" smtClean="0">
                          <a:latin typeface="Cambria Math"/>
                        </a:rPr>
                        <m:t>N</m:t>
                      </m:r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sz="2300" b="0" i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2300" i="0" smtClean="0">
                          <a:latin typeface="Cambria Math"/>
                        </a:rPr>
                        <m:t>Cl</m:t>
                      </m:r>
                      <m:d>
                        <m:dPr>
                          <m:ctrlPr>
                            <a:rPr lang="pt-BR" sz="23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300" i="0" smtClean="0"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fr-FR" sz="2300" b="0" i="0" smtClean="0">
                          <a:latin typeface="Cambria Math"/>
                        </a:rPr>
                        <m:t>→</m:t>
                      </m:r>
                      <m:r>
                        <a:rPr lang="pt-BR" sz="2300" i="0" smtClean="0">
                          <a:latin typeface="Cambria Math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pt-BR" sz="2300" i="0" smtClean="0">
                          <a:latin typeface="Cambria Math"/>
                        </a:rPr>
                        <m:t>N</m:t>
                      </m:r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30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pt-BR" sz="2300" i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pt-BR" sz="230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sz="2300" i="0" smtClean="0">
                          <a:latin typeface="Cambria Math"/>
                        </a:rPr>
                        <m:t>g</m:t>
                      </m:r>
                      <m:r>
                        <a:rPr lang="pt-BR" sz="2300" i="0" smtClean="0">
                          <a:latin typeface="Cambria Math"/>
                        </a:rPr>
                        <m:t>) + 10 </m:t>
                      </m:r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pt-BR" sz="230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2300" i="0" smtClean="0">
                          <a:latin typeface="Cambria Math"/>
                        </a:rPr>
                        <m:t>O</m:t>
                      </m:r>
                      <m:r>
                        <a:rPr lang="pt-BR" sz="230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sz="2300" i="0" smtClean="0">
                          <a:latin typeface="Cambria Math"/>
                        </a:rPr>
                        <m:t>l</m:t>
                      </m:r>
                      <m:r>
                        <a:rPr lang="pt-BR" sz="2300" i="0" smtClean="0">
                          <a:latin typeface="Cambria Math"/>
                        </a:rPr>
                        <m:t>) + </m:t>
                      </m:r>
                      <m:r>
                        <m:rPr>
                          <m:sty m:val="p"/>
                        </m:rPr>
                        <a:rPr lang="pt-BR" sz="2300" i="0" smtClean="0">
                          <a:latin typeface="Cambria Math"/>
                        </a:rPr>
                        <m:t>BaC</m:t>
                      </m:r>
                      <m:sSub>
                        <m:sSubPr>
                          <m:ctrlPr>
                            <a:rPr lang="fr-FR" sz="23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a:rPr lang="pt-BR" sz="230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30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sz="2300" i="0" smtClean="0">
                          <a:latin typeface="Cambria Math"/>
                        </a:rPr>
                        <m:t>s</m:t>
                      </m:r>
                      <m:r>
                        <a:rPr lang="pt-BR" sz="230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3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873950-5F70-4454-B3D8-FCAC338CF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6532" y="809593"/>
                <a:ext cx="9577064" cy="446276"/>
              </a:xfrm>
              <a:prstGeom prst="rect">
                <a:avLst/>
              </a:prstGeom>
              <a:blipFill>
                <a:blip r:embed="rId5"/>
                <a:stretch>
                  <a:fillRect b="-178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40EAE67C-0D32-42C9-9F40-84F4E6401981}"/>
              </a:ext>
            </a:extLst>
          </p:cNvPr>
          <p:cNvCxnSpPr>
            <a:cxnSpLocks/>
          </p:cNvCxnSpPr>
          <p:nvPr/>
        </p:nvCxnSpPr>
        <p:spPr>
          <a:xfrm>
            <a:off x="2807804" y="2852936"/>
            <a:ext cx="34203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outeille, téléphone&#10;&#10;Description générée automatiquement">
            <a:extLst>
              <a:ext uri="{FF2B5EF4-FFF2-40B4-BE49-F238E27FC236}">
                <a16:creationId xmlns:a16="http://schemas.microsoft.com/office/drawing/2014/main" xmlns="" id="{FFF19DD3-32CF-4A9C-8539-184E09A20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4544488" cy="381491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C951298-087F-4F7B-A5CB-411EE45DEB92}"/>
              </a:ext>
            </a:extLst>
          </p:cNvPr>
          <p:cNvSpPr txBox="1"/>
          <p:nvPr/>
        </p:nvSpPr>
        <p:spPr>
          <a:xfrm>
            <a:off x="5580112" y="58052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Hachette Seconde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A93C8E38-DCE8-41EA-8D3B-2D7D67D127AD}"/>
                  </a:ext>
                </a:extLst>
              </p:cNvPr>
              <p:cNvSpPr txBox="1"/>
              <p:nvPr/>
            </p:nvSpPr>
            <p:spPr>
              <a:xfrm>
                <a:off x="1943708" y="4520447"/>
                <a:ext cx="5256584" cy="128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Ca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Ca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 panose="02040503050406030204" pitchFamily="18" charset="0"/>
                                    </a:rPr>
                                    <m:t>OH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=−65,3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kJ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mo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b="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93C8E38-DCE8-41EA-8D3B-2D7D67D12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08" y="4520447"/>
                <a:ext cx="5256584" cy="12840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3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b/bb/Hot-dip_galvanization_proc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752371" cy="18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9613" y="47971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galvanisation (à chaud)</a:t>
            </a:r>
          </a:p>
          <a:p>
            <a:endParaRPr lang="fr-FR"/>
          </a:p>
        </p:txBody>
      </p:sp>
      <p:pic>
        <p:nvPicPr>
          <p:cNvPr id="1032" name="Picture 8" descr="https://upload.wikimedia.org/wikipedia/commons/thumb/c/c3/Boulevard_Saint-Michel_%28Paris%29%2C_num%C3%A9ro_1%2C_toit.jpg/1920px-Boulevard_Saint-Michel_%28Paris%29%2C_num%C3%A9ro_1%2C_t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9583"/>
            <a:ext cx="2725319" cy="18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51919" y="4787379"/>
            <a:ext cx="2437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couverture des toits (bvd St Michel, Paris)</a:t>
            </a:r>
          </a:p>
          <a:p>
            <a:endParaRPr lang="fr-FR"/>
          </a:p>
        </p:txBody>
      </p:sp>
      <p:pic>
        <p:nvPicPr>
          <p:cNvPr id="1034" name="Picture 10" descr="https://upload.wikimedia.org/wikipedia/commons/thumb/5/5d/Trumpets02262006.jpg/170px-Trumpets02262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83" y="2301353"/>
            <a:ext cx="16192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236296" y="5013176"/>
            <a:ext cx="1449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laiton (alliage cuivre-zinc)</a:t>
            </a:r>
          </a:p>
          <a:p>
            <a:endParaRPr lang="fr-FR"/>
          </a:p>
          <a:p>
            <a:endParaRPr lang="fr-FR"/>
          </a:p>
        </p:txBody>
      </p:sp>
      <p:pic>
        <p:nvPicPr>
          <p:cNvPr id="1038" name="Picture 14" descr="Zinc fragment sublimed and 1cm3 cu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24" y="394012"/>
            <a:ext cx="3121990" cy="19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724128" y="98072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Zinc (Z=30) </a:t>
            </a:r>
          </a:p>
        </p:txBody>
      </p:sp>
    </p:spTree>
    <p:extLst>
      <p:ext uri="{BB962C8B-B14F-4D97-AF65-F5344CB8AC3E}">
        <p14:creationId xmlns:p14="http://schemas.microsoft.com/office/powerpoint/2010/main" val="134653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412776"/>
            <a:ext cx="3057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372200" y="630932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Bordas Terminale S </a:t>
            </a:r>
          </a:p>
          <a:p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1196752"/>
            <a:ext cx="2952328" cy="27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9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7489E0E-1BFD-4236-9BCA-E9D33B974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1" y="1988840"/>
            <a:ext cx="8720815" cy="85695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17415B5-4B75-4E7E-8C2E-565DBB59F32B}"/>
              </a:ext>
            </a:extLst>
          </p:cNvPr>
          <p:cNvSpPr txBox="1"/>
          <p:nvPr/>
        </p:nvSpPr>
        <p:spPr>
          <a:xfrm>
            <a:off x="7164288" y="647142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M.Vérot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677CC51C-6070-4E0D-90FE-BF36AB7243A0}"/>
                  </a:ext>
                </a:extLst>
              </p:cNvPr>
              <p:cNvSpPr txBox="1"/>
              <p:nvPr/>
            </p:nvSpPr>
            <p:spPr>
              <a:xfrm>
                <a:off x="2015715" y="764704"/>
                <a:ext cx="5112568" cy="98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/>
                  <a:t>Grandeurs thermodynamiques standard à 1360K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0" dirty="0" smtClean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sSup>
                        <m:sSup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i="0" dirty="0" smtClean="0">
                          <a:latin typeface="Cambria Math" panose="02040503050406030204" pitchFamily="18" charset="0"/>
                        </a:rPr>
                        <m:t>en</m:t>
                      </m:r>
                      <m:r>
                        <a:rPr lang="fr-FR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latin typeface="Cambria Math" panose="02040503050406030204" pitchFamily="18" charset="0"/>
                        </a:rPr>
                        <m:t>kJ</m:t>
                      </m:r>
                      <m:r>
                        <a:rPr lang="fr-FR" i="0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fr-FR" i="0" dirty="0" smtClean="0">
                          <a:latin typeface="Cambria Math" panose="02040503050406030204" pitchFamily="18" charset="0"/>
                        </a:rPr>
                        <m:t>mo</m:t>
                      </m:r>
                      <m:sSup>
                        <m:sSup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fr-FR" i="0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fr-FR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en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fr-FR" i="0" dirty="0" smtClean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fr-FR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i="0" dirty="0" smtClean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</m:e>
                        <m:sup>
                          <m:r>
                            <a:rPr lang="fr-FR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fr-FR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77CC51C-6070-4E0D-90FE-BF36AB724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15" y="764704"/>
                <a:ext cx="5112568" cy="989310"/>
              </a:xfrm>
              <a:prstGeom prst="rect">
                <a:avLst/>
              </a:prstGeom>
              <a:blipFill>
                <a:blip r:embed="rId3"/>
                <a:stretch>
                  <a:fillRect l="-1074" t="-30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00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table, assis, café&#10;&#10;Description générée automatiquement">
            <a:extLst>
              <a:ext uri="{FF2B5EF4-FFF2-40B4-BE49-F238E27FC236}">
                <a16:creationId xmlns:a16="http://schemas.microsoft.com/office/drawing/2014/main" xmlns="" id="{6DA656FB-0869-469B-848B-C6B0CA4A8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1" y="1051383"/>
            <a:ext cx="3003290" cy="400438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23424E8-AC98-404D-83CD-EC8068AA1D76}"/>
              </a:ext>
            </a:extLst>
          </p:cNvPr>
          <p:cNvSpPr txBox="1"/>
          <p:nvPr/>
        </p:nvSpPr>
        <p:spPr>
          <a:xfrm>
            <a:off x="3347864" y="63093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https://physique.ensc-rennes.fr/tp_calorimetrie.php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DE85A65-F3B6-4D27-A8DD-317E9EC57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33" y="2132855"/>
            <a:ext cx="4473131" cy="3477005"/>
          </a:xfrm>
          <a:prstGeom prst="rect">
            <a:avLst/>
          </a:prstGeom>
        </p:spPr>
      </p:pic>
      <p:pic>
        <p:nvPicPr>
          <p:cNvPr id="10" name="Image 9" descr="Une image contenant photo, horloge, sombre, lumière&#10;&#10;Description générée automatiquement">
            <a:extLst>
              <a:ext uri="{FF2B5EF4-FFF2-40B4-BE49-F238E27FC236}">
                <a16:creationId xmlns:a16="http://schemas.microsoft.com/office/drawing/2014/main" xmlns="" id="{22A3F0A5-34E6-4BE7-A282-584058DF1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981"/>
            <a:ext cx="495087" cy="3366595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0F64778A-AF8B-40C1-A0CC-CEAB07177597}"/>
              </a:ext>
            </a:extLst>
          </p:cNvPr>
          <p:cNvCxnSpPr/>
          <p:nvPr/>
        </p:nvCxnSpPr>
        <p:spPr>
          <a:xfrm flipH="1">
            <a:off x="5067672" y="1289380"/>
            <a:ext cx="10801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D58619E6-FE9A-488E-90FC-BF1868DBAD61}"/>
              </a:ext>
            </a:extLst>
          </p:cNvPr>
          <p:cNvCxnSpPr>
            <a:cxnSpLocks/>
          </p:cNvCxnSpPr>
          <p:nvPr/>
        </p:nvCxnSpPr>
        <p:spPr>
          <a:xfrm flipV="1">
            <a:off x="5220072" y="497292"/>
            <a:ext cx="0" cy="51125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36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403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5792D96C-8E88-4714-8E1B-8BBF2D424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7992888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7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112969"/>
                <a:ext cx="91085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</a:rPr>
                        <m:t>𝐵𝑎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i="1" smtClean="0">
                                  <a:latin typeface="Cambria Math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00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000" i="1" smtClean="0">
                          <a:latin typeface="Cambria Math"/>
                        </a:rPr>
                        <m:t>.8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00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 sz="2000" i="1" smtClean="0">
                          <a:latin typeface="Cambria Math"/>
                        </a:rPr>
                        <m:t>+ 2 </m:t>
                      </m:r>
                      <m:r>
                        <a:rPr lang="pt-BR" sz="200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pt-BR" sz="2000" i="1" smtClean="0">
                          <a:latin typeface="Cambria Math"/>
                        </a:rPr>
                        <m:t>𝐶𝑙</m:t>
                      </m:r>
                      <m:d>
                        <m:d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fr-FR" sz="2000" b="0" i="1" smtClean="0">
                          <a:latin typeface="Cambria Math"/>
                        </a:rPr>
                        <m:t>→</m:t>
                      </m:r>
                      <m:r>
                        <a:rPr lang="pt-BR" sz="2000" i="1" smtClean="0">
                          <a:latin typeface="Cambria Math"/>
                        </a:rPr>
                        <m:t>2 </m:t>
                      </m:r>
                      <m:r>
                        <a:rPr lang="pt-BR" sz="200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00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pt-BR" sz="2000" i="1" smtClean="0">
                          <a:latin typeface="Cambria Math"/>
                        </a:rPr>
                        <m:t>(</m:t>
                      </m:r>
                      <m:r>
                        <a:rPr lang="pt-BR" sz="2000" i="1" smtClean="0">
                          <a:latin typeface="Cambria Math"/>
                        </a:rPr>
                        <m:t>𝑔</m:t>
                      </m:r>
                      <m:r>
                        <a:rPr lang="pt-BR" sz="2000" i="1" smtClean="0">
                          <a:latin typeface="Cambria Math"/>
                        </a:rPr>
                        <m:t>) + 10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00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000" i="1" smtClean="0">
                          <a:latin typeface="Cambria Math"/>
                        </a:rPr>
                        <m:t>𝑂</m:t>
                      </m:r>
                      <m:r>
                        <a:rPr lang="pt-BR" sz="2000" i="1" smtClean="0">
                          <a:latin typeface="Cambria Math"/>
                        </a:rPr>
                        <m:t>(</m:t>
                      </m:r>
                      <m:r>
                        <a:rPr lang="pt-BR" sz="2000" i="1" smtClean="0">
                          <a:latin typeface="Cambria Math"/>
                        </a:rPr>
                        <m:t>𝑙</m:t>
                      </m:r>
                      <m:r>
                        <a:rPr lang="pt-BR" sz="2000" i="1" smtClean="0">
                          <a:latin typeface="Cambria Math"/>
                        </a:rPr>
                        <m:t>) + </m:t>
                      </m:r>
                      <m:r>
                        <a:rPr lang="pt-BR" sz="2000" i="1" smtClean="0">
                          <a:latin typeface="Cambria Math"/>
                        </a:rPr>
                        <m:t>𝐵𝑎𝐶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sz="200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000" i="1" smtClean="0">
                          <a:latin typeface="Cambria Math"/>
                        </a:rPr>
                        <m:t>(</m:t>
                      </m:r>
                      <m:r>
                        <a:rPr lang="pt-BR" sz="2000" i="1" smtClean="0">
                          <a:latin typeface="Cambria Math"/>
                        </a:rPr>
                        <m:t>𝑠</m:t>
                      </m:r>
                      <m:r>
                        <a:rPr lang="pt-BR" sz="200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2969"/>
                <a:ext cx="9108504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39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89A9777-CF5C-4E16-A714-4BC5CE290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5" y="2714976"/>
            <a:ext cx="9038929" cy="6742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D712E45-C58B-4DB7-98D4-EA60ACEF95F1}"/>
              </a:ext>
            </a:extLst>
          </p:cNvPr>
          <p:cNvSpPr txBox="1"/>
          <p:nvPr/>
        </p:nvSpPr>
        <p:spPr>
          <a:xfrm>
            <a:off x="611560" y="177281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Exemples d’état standard de référence à 25°C :</a:t>
            </a:r>
          </a:p>
        </p:txBody>
      </p:sp>
    </p:spTree>
    <p:extLst>
      <p:ext uri="{BB962C8B-B14F-4D97-AF65-F5344CB8AC3E}">
        <p14:creationId xmlns:p14="http://schemas.microsoft.com/office/powerpoint/2010/main" val="80498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" b="25793"/>
          <a:stretch/>
        </p:blipFill>
        <p:spPr bwMode="auto">
          <a:xfrm>
            <a:off x="179512" y="908720"/>
            <a:ext cx="8494931" cy="8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4008" y="1196752"/>
            <a:ext cx="22322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89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B8F1FE7-07EB-40F7-B849-E97632779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8680"/>
            <a:ext cx="4883401" cy="51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5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2" y="2697282"/>
            <a:ext cx="83534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76019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M</a:t>
            </a:r>
            <a:r>
              <a:rPr lang="fr-FR" smtClean="0"/>
              <a:t>. Vérot</a:t>
            </a:r>
            <a:endParaRPr lang="fr-F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19604" cy="119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68144" y="436510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/>
              <a:t>m</a:t>
            </a:r>
            <a:endParaRPr lang="fr-FR" sz="1100"/>
          </a:p>
        </p:txBody>
      </p:sp>
      <p:sp>
        <p:nvSpPr>
          <p:cNvPr id="11" name="ZoneTexte 10"/>
          <p:cNvSpPr txBox="1"/>
          <p:nvPr/>
        </p:nvSpPr>
        <p:spPr>
          <a:xfrm>
            <a:off x="7308304" y="436510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/>
              <a:t>m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277991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table, assis, café&#10;&#10;Description générée automatiquement">
            <a:extLst>
              <a:ext uri="{FF2B5EF4-FFF2-40B4-BE49-F238E27FC236}">
                <a16:creationId xmlns:a16="http://schemas.microsoft.com/office/drawing/2014/main" xmlns="" id="{6DA656FB-0869-469B-848B-C6B0CA4A8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1" y="1051383"/>
            <a:ext cx="3003290" cy="400438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23424E8-AC98-404D-83CD-EC8068AA1D76}"/>
              </a:ext>
            </a:extLst>
          </p:cNvPr>
          <p:cNvSpPr txBox="1"/>
          <p:nvPr/>
        </p:nvSpPr>
        <p:spPr>
          <a:xfrm>
            <a:off x="3347864" y="63093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https://physique.ensc-rennes.fr/tp_calorimetrie.php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DE85A65-F3B6-4D27-A8DD-317E9EC57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33" y="2132855"/>
            <a:ext cx="4473131" cy="3477005"/>
          </a:xfrm>
          <a:prstGeom prst="rect">
            <a:avLst/>
          </a:prstGeom>
        </p:spPr>
      </p:pic>
      <p:pic>
        <p:nvPicPr>
          <p:cNvPr id="10" name="Image 9" descr="Une image contenant photo, horloge, sombre, lumière&#10;&#10;Description générée automatiquement">
            <a:extLst>
              <a:ext uri="{FF2B5EF4-FFF2-40B4-BE49-F238E27FC236}">
                <a16:creationId xmlns:a16="http://schemas.microsoft.com/office/drawing/2014/main" xmlns="" id="{22A3F0A5-34E6-4BE7-A282-584058DF1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981"/>
            <a:ext cx="495087" cy="3366595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0F64778A-AF8B-40C1-A0CC-CEAB07177597}"/>
              </a:ext>
            </a:extLst>
          </p:cNvPr>
          <p:cNvCxnSpPr/>
          <p:nvPr/>
        </p:nvCxnSpPr>
        <p:spPr>
          <a:xfrm flipH="1">
            <a:off x="5067672" y="1289380"/>
            <a:ext cx="10801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D58619E6-FE9A-488E-90FC-BF1868DBAD61}"/>
              </a:ext>
            </a:extLst>
          </p:cNvPr>
          <p:cNvCxnSpPr>
            <a:cxnSpLocks/>
          </p:cNvCxnSpPr>
          <p:nvPr/>
        </p:nvCxnSpPr>
        <p:spPr>
          <a:xfrm flipV="1">
            <a:off x="5220072" y="497292"/>
            <a:ext cx="0" cy="51125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3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3648" y="1412776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Protocole</a:t>
            </a:r>
          </a:p>
          <a:p>
            <a:endParaRPr lang="fr-FR" b="1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Déterminer la masse en eau du calorimètre. </a:t>
            </a:r>
            <a:endParaRPr lang="fr-FR" smtClean="0"/>
          </a:p>
          <a:p>
            <a:endParaRPr lang="fr-FR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Verser de 50,0 mL d'acide chlorhydrique à 1 mol/L dans un vase Dewar. Couvrir et agiter. </a:t>
            </a:r>
            <a:endParaRPr lang="fr-FR" smtClean="0"/>
          </a:p>
          <a:p>
            <a:endParaRPr lang="fr-FR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A intervalles réguliers, ajouter 5 mL de soude dans le vase Dewar et noter la température à stabilisation.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32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396"/>
            <a:ext cx="65151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3929"/>
            <a:ext cx="6248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46491"/>
            <a:ext cx="6457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228184" y="63813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Le Maréchal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654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391</Words>
  <Application>Microsoft Office PowerPoint</Application>
  <PresentationFormat>Affichage à l'écran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16</cp:revision>
  <dcterms:created xsi:type="dcterms:W3CDTF">2020-05-22T21:05:53Z</dcterms:created>
  <dcterms:modified xsi:type="dcterms:W3CDTF">2020-06-22T15:59:36Z</dcterms:modified>
</cp:coreProperties>
</file>