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98" r:id="rId4"/>
    <p:sldId id="302" r:id="rId5"/>
    <p:sldId id="299" r:id="rId6"/>
    <p:sldId id="307" r:id="rId7"/>
    <p:sldId id="308" r:id="rId8"/>
    <p:sldId id="296" r:id="rId9"/>
    <p:sldId id="294" r:id="rId10"/>
    <p:sldId id="297" r:id="rId11"/>
    <p:sldId id="306" r:id="rId12"/>
    <p:sldId id="264" r:id="rId13"/>
    <p:sldId id="310" r:id="rId14"/>
    <p:sldId id="309" r:id="rId15"/>
    <p:sldId id="311" r:id="rId16"/>
    <p:sldId id="258" r:id="rId17"/>
    <p:sldId id="259" r:id="rId18"/>
    <p:sldId id="260" r:id="rId19"/>
    <p:sldId id="30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C7B330A-325B-49B5-B34B-90F8013EE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50D6F4C-E836-4C55-9BF1-EEE81D076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4510358-CE33-42B9-B344-FB0105A4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F13-9928-4218-BC6C-57D0047E533A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64C4360-001E-49F1-A133-B0641E6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D66A4C0-483F-4941-802A-D6A0285E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956B-CA55-4873-81C0-EBCD0E997E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35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0D8AA0-3DC7-4DED-942A-E723D2991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88E6CF8-F872-4F93-9678-6B747082E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30FEBDF-C0D6-4C95-B86B-0F4A7547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F13-9928-4218-BC6C-57D0047E533A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B9C7EC4-80FE-4F19-BF1C-AEBAB359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BDBF4D1-62D9-4547-84D7-E6098543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956B-CA55-4873-81C0-EBCD0E997E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28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3B6AB57A-82C6-4DBA-A1D8-BF17663EF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1322831-6412-42B7-813B-A26B0B02D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CC7425D-1BD2-4029-9BB4-0F9BB6A2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F13-9928-4218-BC6C-57D0047E533A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C88F4B3-F28C-492E-953A-9D8968A4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925676A-B858-4287-8011-1BF745BA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956B-CA55-4873-81C0-EBCD0E997E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69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F7690D-2D24-415B-9989-43022FF5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B945004-4142-4461-95EE-A30A04EF2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FCA384A-9ED9-4EF3-B98C-D4F531C8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F13-9928-4218-BC6C-57D0047E533A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768D845-D874-4988-9B2D-BFC90D00C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F59AD83-DF68-4B69-8402-C7B38441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956B-CA55-4873-81C0-EBCD0E997E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10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D35E7C5-276B-4660-8A53-CAC75A0D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BA70686-29CA-4657-BAD4-5D472120E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F4F5377-A608-4EBA-A23C-4924E1D8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F13-9928-4218-BC6C-57D0047E533A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46A6EDC-10BB-43FA-97FB-6E5A263A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F0574E7-EF66-4810-BEE5-99C1117F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956B-CA55-4873-81C0-EBCD0E997E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67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E04F04-E1A4-4D24-9762-21E881AD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3B6D7B7-4B98-42C2-B14B-57766DD89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1AC6FE9-518D-45EA-ABAB-1ED279D1A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3BCA1B5-B293-4B4E-8E33-996C7ED3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F13-9928-4218-BC6C-57D0047E533A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C3FE058-7F9F-42E2-9A78-96A3D2CE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2C0078C-BADB-4F09-AC3D-ADB436EA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956B-CA55-4873-81C0-EBCD0E997E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89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2C5583-68EA-4B9D-A37A-243349C0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B5DF59C-836B-461D-ACA9-1EE16DD1B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E4D13CE-0417-4C89-A79B-F153B299C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23A978D-FE8B-4030-A92C-85C8F1A46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2F72691-9DE1-4059-8154-2DDC9ED1E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46298A65-962E-4F30-852E-67A814A6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F13-9928-4218-BC6C-57D0047E533A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5950E1A6-DD77-414F-83FB-B50B4B6B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4FBD0BB8-E92F-4B1E-8109-F08B2AE7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956B-CA55-4873-81C0-EBCD0E997E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98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471FE39-71A4-47B2-A4FD-66ACA6BC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529E24E-24CE-4BC8-9F7C-3EA3B1CA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F13-9928-4218-BC6C-57D0047E533A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3F2AC88-77B0-4481-9C4F-7E7C0CD42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43D2DA7-BD21-4928-BDCB-887D41CD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956B-CA55-4873-81C0-EBCD0E997E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70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5C0B9CE-E0E7-49AD-9520-BF145658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F13-9928-4218-BC6C-57D0047E533A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B07F033-13B1-4867-8840-3C2750AD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692E86D-C4CB-4E16-A861-4971E8F1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956B-CA55-4873-81C0-EBCD0E997E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00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4C1309-4933-4E12-A14D-604E1688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FF135F0-9D3D-4A68-A1CE-2F2F517F9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D3D7260-B61E-4B1D-ADB9-8D22153C1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394493D-DBCF-40F2-A989-1B9B85FC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F13-9928-4218-BC6C-57D0047E533A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222DB3D-C89E-469E-BB13-DE851AFC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C506F32-FC4A-417A-953E-8E9A8B8E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956B-CA55-4873-81C0-EBCD0E997E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86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CFA5552-C92E-4B94-84BF-2C7B2BAE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11F1EED7-D343-48C2-84DE-0B33EC5F02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BCBDE41-7173-45DD-8001-48D708D58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B285913-EF2F-4308-8735-8C816B84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F13-9928-4218-BC6C-57D0047E533A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B43F90D-7A9A-48BB-90A1-C52F58DF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51257A9-D3BC-4D4C-9BE4-5335ED31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956B-CA55-4873-81C0-EBCD0E997E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32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ACC5D0D-D7CB-475A-A1D4-6DA868FD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BCD2B75-8644-48F6-A527-89F6622C3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2456DF5-B0BC-452B-8E2F-D1945BCD3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7BF13-9928-4218-BC6C-57D0047E533A}" type="datetimeFigureOut">
              <a:rPr lang="fr-FR" smtClean="0"/>
              <a:t>22/06/2020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DFE48E9-176B-478A-9B4E-232309096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5144E37-C10D-4246-A371-AE6ED7DD5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956B-CA55-4873-81C0-EBCD0E997E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29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voyage.f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quitation, petit, pose, jeune&#10;&#10;Description générée automatiquement">
            <a:extLst>
              <a:ext uri="{FF2B5EF4-FFF2-40B4-BE49-F238E27FC236}">
                <a16:creationId xmlns:a16="http://schemas.microsoft.com/office/drawing/2014/main" xmlns="" id="{ED092FFE-5835-4A41-81C6-14F3224FB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40" y="1461770"/>
            <a:ext cx="4191000" cy="3467100"/>
          </a:xfrm>
          <a:prstGeom prst="rect">
            <a:avLst/>
          </a:prstGeom>
        </p:spPr>
      </p:pic>
      <p:pic>
        <p:nvPicPr>
          <p:cNvPr id="6" name="Image 5" descr="Une image contenant extérieur, nature, eau, herbe&#10;&#10;Description générée automatiquement">
            <a:extLst>
              <a:ext uri="{FF2B5EF4-FFF2-40B4-BE49-F238E27FC236}">
                <a16:creationId xmlns:a16="http://schemas.microsoft.com/office/drawing/2014/main" xmlns="" id="{46E1CF02-61A0-409F-87B6-39F9F887A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" y="1461770"/>
            <a:ext cx="6009484" cy="272224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EADC179-FD51-4632-8897-3A941B328CA9}"/>
              </a:ext>
            </a:extLst>
          </p:cNvPr>
          <p:cNvSpPr txBox="1"/>
          <p:nvPr/>
        </p:nvSpPr>
        <p:spPr>
          <a:xfrm>
            <a:off x="2387600" y="4409440"/>
            <a:ext cx="214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Lac de natron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CFF72574-6FDA-4AE2-AC92-E0CD87412F13}"/>
              </a:ext>
            </a:extLst>
          </p:cNvPr>
          <p:cNvSpPr txBox="1"/>
          <p:nvPr/>
        </p:nvSpPr>
        <p:spPr>
          <a:xfrm>
            <a:off x="8910320" y="5068808"/>
            <a:ext cx="214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Sac de natron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07D41D6-3623-4857-A7AB-559A15A3D23F}"/>
              </a:ext>
            </a:extLst>
          </p:cNvPr>
          <p:cNvSpPr txBox="1"/>
          <p:nvPr/>
        </p:nvSpPr>
        <p:spPr>
          <a:xfrm>
            <a:off x="8187363" y="6368853"/>
            <a:ext cx="544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Sources :	</a:t>
            </a:r>
            <a:r>
              <a:rPr lang="fr-FR" dirty="0">
                <a:hlinkClick r:id="rId4"/>
              </a:rPr>
              <a:t>www.voyage.fr</a:t>
            </a:r>
            <a:r>
              <a:rPr lang="fr-FR" dirty="0"/>
              <a:t> et </a:t>
            </a:r>
            <a:r>
              <a:rPr lang="fr-FR" dirty="0" err="1"/>
              <a:t>wikipédia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269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51D7F54-1509-4A4D-BA3F-05539D1B3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974728"/>
            <a:ext cx="4608512" cy="490854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3B5DD8E-DE29-4E5D-9B8B-8907EEB2810D}"/>
              </a:ext>
            </a:extLst>
          </p:cNvPr>
          <p:cNvSpPr txBox="1"/>
          <p:nvPr/>
        </p:nvSpPr>
        <p:spPr>
          <a:xfrm>
            <a:off x="4295800" y="26064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Extraction liquide-liquide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625F9D1-6C3F-4AE4-AA69-DC514A9BB8B4}"/>
              </a:ext>
            </a:extLst>
          </p:cNvPr>
          <p:cNvSpPr txBox="1"/>
          <p:nvPr/>
        </p:nvSpPr>
        <p:spPr>
          <a:xfrm>
            <a:off x="6600056" y="6428075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Dunod Techniques expérimentales</a:t>
            </a:r>
          </a:p>
        </p:txBody>
      </p:sp>
    </p:spTree>
    <p:extLst>
      <p:ext uri="{BB962C8B-B14F-4D97-AF65-F5344CB8AC3E}">
        <p14:creationId xmlns:p14="http://schemas.microsoft.com/office/powerpoint/2010/main" val="1681467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6" r="38724"/>
          <a:stretch/>
        </p:blipFill>
        <p:spPr bwMode="auto">
          <a:xfrm>
            <a:off x="1966021" y="443201"/>
            <a:ext cx="8073329" cy="607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66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rso.ens-lyon.fr/vincent.martos/Agr%C3%A9gation/LC/LC20%20D%c3%a9termination%20de%20constantes%20d'%c3%a9quilibre/tableau_conclu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9" y="2699743"/>
            <a:ext cx="10979151" cy="14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60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018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rso.ens-lyon.fr/vincent.martos/Agr%C3%A9gation/LC/LC20%20D%c3%a9termination%20de%20constantes%20d'%c3%a9quilibre/titrage_acide_acetique_resulta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160462"/>
            <a:ext cx="1136332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953250" y="6366391"/>
            <a:ext cx="546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Cachau-Hereillat, Martos, Blancon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162425" y="209550"/>
            <a:ext cx="593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rgbClr val="C00000"/>
                </a:solidFill>
              </a:rPr>
              <a:t>Méthode de la demi-équivalence</a:t>
            </a:r>
            <a:endParaRPr lang="fr-FR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93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rso.ens-lyon.fr/vincent.martos/Agr%C3%A9gation/LC/LC20%20D%c3%a9termination%20de%20constantes%20d'%c3%a9quilibre/titrage_acide_acetique_resultats_gr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986022"/>
            <a:ext cx="10340975" cy="46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953250" y="6366391"/>
            <a:ext cx="546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Cachau-Hereillat, Martos, Blancon</a:t>
            </a: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162425" y="209550"/>
            <a:ext cx="593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rgbClr val="C00000"/>
                </a:solidFill>
              </a:rPr>
              <a:t>Méthode de Gran</a:t>
            </a:r>
            <a:endParaRPr lang="fr-FR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3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5A676B1-2F0E-4E56-9B82-9B0D2CD62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82" y="1127760"/>
            <a:ext cx="9712261" cy="39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9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73E4073-CC3E-46A2-BADC-19341DCBB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51" y="156140"/>
            <a:ext cx="10395109" cy="45652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912C047-8A80-4EAC-A314-F8036B780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592" y="4721414"/>
            <a:ext cx="5706623" cy="12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6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1FC3A40-AE9C-4FCB-8DA3-8636179C0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74" y="2418081"/>
            <a:ext cx="9352270" cy="309695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2CA50CD-F7B2-4D8F-AEE0-AB5812E64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193" y="721360"/>
            <a:ext cx="4113954" cy="87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71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A1F90F8-DE0C-44B7-B784-FA7C38578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987" y="451946"/>
            <a:ext cx="6680472" cy="31773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xmlns="" id="{4DBE62E1-A9B7-4701-9DF6-00FE1027CC0E}"/>
                  </a:ext>
                </a:extLst>
              </p:cNvPr>
              <p:cNvSpPr txBox="1"/>
              <p:nvPr/>
            </p:nvSpPr>
            <p:spPr>
              <a:xfrm>
                <a:off x="2435641" y="4100660"/>
                <a:ext cx="7513163" cy="547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d>
                            <m:dPr>
                              <m:ctrlPr>
                                <a:rPr lang="fr-FR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</m:d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DBE62E1-A9B7-4701-9DF6-00FE1027C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41" y="4100660"/>
                <a:ext cx="7513163" cy="547201"/>
              </a:xfrm>
              <a:prstGeom prst="rect">
                <a:avLst/>
              </a:prstGeom>
              <a:blipFill>
                <a:blip r:embed="rId3"/>
                <a:stretch>
                  <a:fillRect b="-112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xmlns="" id="{03837B9B-6C96-4AD0-90CE-F69B53009AD9}"/>
                  </a:ext>
                </a:extLst>
              </p:cNvPr>
              <p:cNvSpPr txBox="1"/>
              <p:nvPr/>
            </p:nvSpPr>
            <p:spPr>
              <a:xfrm>
                <a:off x="3018934" y="5119202"/>
                <a:ext cx="6154132" cy="761747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eq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sSub>
                                    <m:sSubPr>
                                      <m:ctrlPr>
                                        <a:rPr lang="fr-FR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b="0" i="0" smtClean="0">
                                          <a:latin typeface="Cambria Math" panose="02040503050406030204" pitchFamily="18" charset="0"/>
                                        </a:rPr>
                                        <m:t>O</m:t>
                                      </m:r>
                                    </m:e>
                                    <m:sub>
                                      <m:r>
                                        <a:rPr lang="fr-FR" sz="2000" b="0" i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eq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sSub>
                                    <m:sSubPr>
                                      <m:ctrlPr>
                                        <a:rPr lang="fr-FR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b="0" i="0" smtClean="0">
                                          <a:latin typeface="Cambria Math" panose="02040503050406030204" pitchFamily="18" charset="0"/>
                                        </a:rPr>
                                        <m:t>O</m:t>
                                      </m:r>
                                    </m:e>
                                    <m:sub>
                                      <m:r>
                                        <a:rPr lang="fr-FR" sz="20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eq</m:t>
                              </m:r>
                            </m:sup>
                          </m:sSup>
                          <m:d>
                            <m:dPr>
                              <m:ctrlPr>
                                <a:rPr lang="fr-F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fr-FR" sz="20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constante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 à 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temp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ratutre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fix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e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3837B9B-6C96-4AD0-90CE-F69B53009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934" y="5119202"/>
                <a:ext cx="6154132" cy="761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77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4">
                <a:extLst>
                  <a:ext uri="{FF2B5EF4-FFF2-40B4-BE49-F238E27FC236}">
                    <a16:creationId xmlns:a16="http://schemas.microsoft.com/office/drawing/2014/main" xmlns="" id="{FAE3F4F6-F1F4-48BD-9FC2-64C6B0EB21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118710"/>
                  </p:ext>
                </p:extLst>
              </p:nvPr>
            </p:nvGraphicFramePr>
            <p:xfrm>
              <a:off x="2214310" y="1800521"/>
              <a:ext cx="6760008" cy="234727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80004">
                      <a:extLst>
                        <a:ext uri="{9D8B030D-6E8A-4147-A177-3AD203B41FA5}">
                          <a16:colId xmlns:a16="http://schemas.microsoft.com/office/drawing/2014/main" xmlns="" val="3030898044"/>
                        </a:ext>
                      </a:extLst>
                    </a:gridCol>
                    <a:gridCol w="3380004">
                      <a:extLst>
                        <a:ext uri="{9D8B030D-6E8A-4147-A177-3AD203B41FA5}">
                          <a16:colId xmlns:a16="http://schemas.microsoft.com/office/drawing/2014/main" xmlns="" val="2438446193"/>
                        </a:ext>
                      </a:extLst>
                    </a:gridCol>
                  </a:tblGrid>
                  <a:tr h="6948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Solide seul dans sa phase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28116064"/>
                      </a:ext>
                    </a:extLst>
                  </a:tr>
                  <a:tr h="792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Gaz parfait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44362397"/>
                      </a:ext>
                    </a:extLst>
                  </a:tr>
                  <a:tr h="860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Solution idéale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477106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4">
                <a:extLst>
                  <a:ext uri="{FF2B5EF4-FFF2-40B4-BE49-F238E27FC236}">
                    <a16:creationId xmlns:a16="http://schemas.microsoft.com/office/drawing/2014/main" id="{FAE3F4F6-F1F4-48BD-9FC2-64C6B0EB21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118710"/>
                  </p:ext>
                </p:extLst>
              </p:nvPr>
            </p:nvGraphicFramePr>
            <p:xfrm>
              <a:off x="2214310" y="1800521"/>
              <a:ext cx="6760008" cy="234727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80004">
                      <a:extLst>
                        <a:ext uri="{9D8B030D-6E8A-4147-A177-3AD203B41FA5}">
                          <a16:colId xmlns:a16="http://schemas.microsoft.com/office/drawing/2014/main" val="3030898044"/>
                        </a:ext>
                      </a:extLst>
                    </a:gridCol>
                    <a:gridCol w="3380004">
                      <a:extLst>
                        <a:ext uri="{9D8B030D-6E8A-4147-A177-3AD203B41FA5}">
                          <a16:colId xmlns:a16="http://schemas.microsoft.com/office/drawing/2014/main" val="2438446193"/>
                        </a:ext>
                      </a:extLst>
                    </a:gridCol>
                  </a:tblGrid>
                  <a:tr h="6948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Solide seul dans sa phase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180" t="-4386" r="-360" b="-240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8116064"/>
                      </a:ext>
                    </a:extLst>
                  </a:tr>
                  <a:tr h="792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Gaz parfait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180" t="-90840" r="-360" b="-1091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4362397"/>
                      </a:ext>
                    </a:extLst>
                  </a:tr>
                  <a:tr h="860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Solution idéale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180" t="-177305" r="-360" b="-14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77106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59B4B25-2AEB-4E24-B8E1-74DF64CE3BF8}"/>
              </a:ext>
            </a:extLst>
          </p:cNvPr>
          <p:cNvSpPr txBox="1"/>
          <p:nvPr/>
        </p:nvSpPr>
        <p:spPr>
          <a:xfrm>
            <a:off x="4185501" y="848412"/>
            <a:ext cx="358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/>
              <a:t>Expression des activités </a:t>
            </a:r>
          </a:p>
        </p:txBody>
      </p:sp>
    </p:spTree>
    <p:extLst>
      <p:ext uri="{BB962C8B-B14F-4D97-AF65-F5344CB8AC3E}">
        <p14:creationId xmlns:p14="http://schemas.microsoft.com/office/powerpoint/2010/main" val="343589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05F888F0-8E13-4F22-AC5F-988327104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0" b="78296"/>
          <a:stretch/>
        </p:blipFill>
        <p:spPr>
          <a:xfrm>
            <a:off x="10527721" y="5088348"/>
            <a:ext cx="1567993" cy="8707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9F1A4B4-B886-4B14-965B-2A136D920CDB}"/>
              </a:ext>
            </a:extLst>
          </p:cNvPr>
          <p:cNvSpPr txBox="1"/>
          <p:nvPr/>
        </p:nvSpPr>
        <p:spPr>
          <a:xfrm>
            <a:off x="4326903" y="6212264"/>
            <a:ext cx="772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https://www.revisionsbac.com/compte-cours-application.php?id=10108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D1FD29D2-B700-430A-B64D-1E281AD949A8}"/>
              </a:ext>
            </a:extLst>
          </p:cNvPr>
          <p:cNvGrpSpPr/>
          <p:nvPr/>
        </p:nvGrpSpPr>
        <p:grpSpPr>
          <a:xfrm>
            <a:off x="3038230" y="276403"/>
            <a:ext cx="5473960" cy="5247333"/>
            <a:chOff x="3038230" y="276403"/>
            <a:chExt cx="5473960" cy="5247333"/>
          </a:xfrm>
        </p:grpSpPr>
        <p:pic>
          <p:nvPicPr>
            <p:cNvPr id="4" name="Image 3" descr="Une image contenant texte&#10;&#10;Description générée automatiquement">
              <a:extLst>
                <a:ext uri="{FF2B5EF4-FFF2-40B4-BE49-F238E27FC236}">
                  <a16:creationId xmlns:a16="http://schemas.microsoft.com/office/drawing/2014/main" xmlns="" id="{D17E2BA7-ADD9-46BA-999F-0FED35A7D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0292" y="1049151"/>
              <a:ext cx="4448225" cy="4012012"/>
            </a:xfrm>
            <a:prstGeom prst="rect">
              <a:avLst/>
            </a:prstGeom>
          </p:spPr>
        </p:pic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xmlns="" id="{D39F4FDC-4F56-4EC8-B487-7CB71DA11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230" y="586577"/>
              <a:ext cx="5473960" cy="493715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4B289554-343B-4FCA-8586-9134CA9919C0}"/>
                </a:ext>
              </a:extLst>
            </p:cNvPr>
            <p:cNvSpPr/>
            <p:nvPr/>
          </p:nvSpPr>
          <p:spPr>
            <a:xfrm>
              <a:off x="6768445" y="810705"/>
              <a:ext cx="1348033" cy="848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556DB9E-5AB6-41F9-9D01-6BBD783A79FB}"/>
                </a:ext>
              </a:extLst>
            </p:cNvPr>
            <p:cNvSpPr/>
            <p:nvPr/>
          </p:nvSpPr>
          <p:spPr>
            <a:xfrm>
              <a:off x="3652886" y="541487"/>
              <a:ext cx="1908928" cy="2616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6697D18-8070-47DE-9405-1C046E52D40B}"/>
                </a:ext>
              </a:extLst>
            </p:cNvPr>
            <p:cNvSpPr/>
            <p:nvPr/>
          </p:nvSpPr>
          <p:spPr>
            <a:xfrm>
              <a:off x="4265844" y="276403"/>
              <a:ext cx="1830156" cy="2193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9670B55-B487-463F-B9D8-B75C7A43EFCC}"/>
              </a:ext>
            </a:extLst>
          </p:cNvPr>
          <p:cNvSpPr/>
          <p:nvPr/>
        </p:nvSpPr>
        <p:spPr>
          <a:xfrm>
            <a:off x="5260157" y="810705"/>
            <a:ext cx="3271318" cy="118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D1FD2A6-A88A-4764-A46C-4BBF9626001D}"/>
              </a:ext>
            </a:extLst>
          </p:cNvPr>
          <p:cNvSpPr txBox="1"/>
          <p:nvPr/>
        </p:nvSpPr>
        <p:spPr>
          <a:xfrm>
            <a:off x="2804474" y="617331"/>
            <a:ext cx="617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/>
              <a:t>Montage conductimétrique </a:t>
            </a:r>
          </a:p>
        </p:txBody>
      </p:sp>
    </p:spTree>
    <p:extLst>
      <p:ext uri="{BB962C8B-B14F-4D97-AF65-F5344CB8AC3E}">
        <p14:creationId xmlns:p14="http://schemas.microsoft.com/office/powerpoint/2010/main" val="87273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boisson, alimentation, table&#10;&#10;Description générée automatiquement">
            <a:extLst>
              <a:ext uri="{FF2B5EF4-FFF2-40B4-BE49-F238E27FC236}">
                <a16:creationId xmlns="" xmlns:a16="http://schemas.microsoft.com/office/drawing/2014/main" id="{B6106A51-D90D-4328-878A-8595FC8FB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679450"/>
            <a:ext cx="5461000" cy="5461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D1F54C00-6846-420A-8CB4-9A783E986222}"/>
              </a:ext>
            </a:extLst>
          </p:cNvPr>
          <p:cNvSpPr txBox="1"/>
          <p:nvPr/>
        </p:nvSpPr>
        <p:spPr>
          <a:xfrm>
            <a:off x="8293100" y="6489700"/>
            <a:ext cx="687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fr-FR" dirty="0" err="1"/>
              <a:t>monshoppingcestcalais</a:t>
            </a:r>
            <a:r>
              <a:rPr lang="fr-FR" dirty="0"/>
              <a:t> 	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09901" y="790575"/>
            <a:ext cx="4552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C00000"/>
                </a:solidFill>
              </a:rPr>
              <a:t>Vinaigre </a:t>
            </a:r>
          </a:p>
          <a:p>
            <a:endParaRPr lang="fr-FR" smtClean="0"/>
          </a:p>
        </p:txBody>
      </p:sp>
      <p:pic>
        <p:nvPicPr>
          <p:cNvPr id="4100" name="Picture 4" descr="Formule développée de l'acide acét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4" y="2066925"/>
            <a:ext cx="1978025" cy="170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771776" y="4111109"/>
            <a:ext cx="326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acide éthanoïque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61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perso.ens-lyon.fr/vincent.martos/Agr%C3%A9gation/LC/LC20%20D%c3%a9termination%20de%20constantes%20d'%c3%a9quilibre/titrage_acide_acetique_protoc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84256"/>
            <a:ext cx="10845800" cy="53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953250" y="6366391"/>
            <a:ext cx="546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Porteu-de-Buchère, Martos, Blancon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28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so.ens-lyon.fr/vincent.martos/Agr%C3%A9gation/LC/LC20%20D%c3%a9termination%20de%20constantes%20d'%c3%a9quilibre/produit_solubilite_chlorure_argent_protoc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655984"/>
            <a:ext cx="10779125" cy="53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953250" y="6366391"/>
            <a:ext cx="546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Porteu-de-Buchère, Martos, Blancon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67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90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EF2A8BF-786D-4F04-AB62-9A5B608C3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847"/>
          <a:stretch/>
        </p:blipFill>
        <p:spPr>
          <a:xfrm>
            <a:off x="2119129" y="810843"/>
            <a:ext cx="2448272" cy="345072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8457439-B82D-4157-8143-19EBC99B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1" y="810844"/>
            <a:ext cx="1960649" cy="336352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24333C5-10C5-4030-8C4A-DC86C80B074D}"/>
              </a:ext>
            </a:extLst>
          </p:cNvPr>
          <p:cNvSpPr txBox="1"/>
          <p:nvPr/>
        </p:nvSpPr>
        <p:spPr>
          <a:xfrm>
            <a:off x="5176329" y="417437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Eau et cyclohexane non miscibles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67F2DC0-393C-4631-B596-B261CADC6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82" t="-2925"/>
          <a:stretch/>
        </p:blipFill>
        <p:spPr>
          <a:xfrm>
            <a:off x="7896200" y="606368"/>
            <a:ext cx="2843808" cy="368298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9C7F311-B5F5-4C95-8FC7-5D2D2F714790}"/>
              </a:ext>
            </a:extLst>
          </p:cNvPr>
          <p:cNvSpPr txBox="1"/>
          <p:nvPr/>
        </p:nvSpPr>
        <p:spPr>
          <a:xfrm>
            <a:off x="4314866" y="6381328"/>
            <a:ext cx="635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Source : web-sciences.com</a:t>
            </a:r>
          </a:p>
        </p:txBody>
      </p:sp>
    </p:spTree>
    <p:extLst>
      <p:ext uri="{BB962C8B-B14F-4D97-AF65-F5344CB8AC3E}">
        <p14:creationId xmlns:p14="http://schemas.microsoft.com/office/powerpoint/2010/main" val="403740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55021A8-7FAD-4423-B936-43A59A077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0" r="586"/>
          <a:stretch/>
        </p:blipFill>
        <p:spPr>
          <a:xfrm>
            <a:off x="2589616" y="408151"/>
            <a:ext cx="7344816" cy="507502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5BD2BB6-A4FC-4D0D-9F56-7DFECDCF16BD}"/>
              </a:ext>
            </a:extLst>
          </p:cNvPr>
          <p:cNvSpPr txBox="1"/>
          <p:nvPr/>
        </p:nvSpPr>
        <p:spPr>
          <a:xfrm>
            <a:off x="3431704" y="6381328"/>
            <a:ext cx="716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Source : tp-sciences.over-blog.com</a:t>
            </a:r>
          </a:p>
        </p:txBody>
      </p:sp>
    </p:spTree>
    <p:extLst>
      <p:ext uri="{BB962C8B-B14F-4D97-AF65-F5344CB8AC3E}">
        <p14:creationId xmlns:p14="http://schemas.microsoft.com/office/powerpoint/2010/main" val="10157467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177</Words>
  <Application>Microsoft Office PowerPoint</Application>
  <PresentationFormat>Personnalisé</PresentationFormat>
  <Paragraphs>28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Guislain</dc:creator>
  <cp:lastModifiedBy>pascal</cp:lastModifiedBy>
  <cp:revision>11</cp:revision>
  <dcterms:created xsi:type="dcterms:W3CDTF">2020-06-02T13:41:19Z</dcterms:created>
  <dcterms:modified xsi:type="dcterms:W3CDTF">2020-06-22T19:22:05Z</dcterms:modified>
</cp:coreProperties>
</file>