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CE978-9E45-436F-833C-33E1A308A2E2}" type="datetimeFigureOut">
              <a:rPr lang="fr-FR" smtClean="0"/>
              <a:t>09/10/2019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8D993-2FA8-415F-BE11-B2505D8942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543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CE978-9E45-436F-833C-33E1A308A2E2}" type="datetimeFigureOut">
              <a:rPr lang="fr-FR" smtClean="0"/>
              <a:t>09/10/2019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8D993-2FA8-415F-BE11-B2505D8942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515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CE978-9E45-436F-833C-33E1A308A2E2}" type="datetimeFigureOut">
              <a:rPr lang="fr-FR" smtClean="0"/>
              <a:t>09/10/2019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8D993-2FA8-415F-BE11-B2505D8942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692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CE978-9E45-436F-833C-33E1A308A2E2}" type="datetimeFigureOut">
              <a:rPr lang="fr-FR" smtClean="0"/>
              <a:t>09/10/2019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8D993-2FA8-415F-BE11-B2505D8942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399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CE978-9E45-436F-833C-33E1A308A2E2}" type="datetimeFigureOut">
              <a:rPr lang="fr-FR" smtClean="0"/>
              <a:t>09/10/2019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8D993-2FA8-415F-BE11-B2505D8942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9845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CE978-9E45-436F-833C-33E1A308A2E2}" type="datetimeFigureOut">
              <a:rPr lang="fr-FR" smtClean="0"/>
              <a:t>09/10/2019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8D993-2FA8-415F-BE11-B2505D8942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8233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CE978-9E45-436F-833C-33E1A308A2E2}" type="datetimeFigureOut">
              <a:rPr lang="fr-FR" smtClean="0"/>
              <a:t>09/10/2019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8D993-2FA8-415F-BE11-B2505D8942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234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CE978-9E45-436F-833C-33E1A308A2E2}" type="datetimeFigureOut">
              <a:rPr lang="fr-FR" smtClean="0"/>
              <a:t>09/10/2019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8D993-2FA8-415F-BE11-B2505D8942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76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CE978-9E45-436F-833C-33E1A308A2E2}" type="datetimeFigureOut">
              <a:rPr lang="fr-FR" smtClean="0"/>
              <a:t>09/10/2019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8D993-2FA8-415F-BE11-B2505D8942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0556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CE978-9E45-436F-833C-33E1A308A2E2}" type="datetimeFigureOut">
              <a:rPr lang="fr-FR" smtClean="0"/>
              <a:t>09/10/2019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8D993-2FA8-415F-BE11-B2505D8942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252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CE978-9E45-436F-833C-33E1A308A2E2}" type="datetimeFigureOut">
              <a:rPr lang="fr-FR" smtClean="0"/>
              <a:t>09/10/2019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8D993-2FA8-415F-BE11-B2505D8942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4977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CE978-9E45-436F-833C-33E1A308A2E2}" type="datetimeFigureOut">
              <a:rPr lang="fr-FR" smtClean="0"/>
              <a:t>09/10/2019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8D993-2FA8-415F-BE11-B2505D8942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2389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323528" y="1484784"/>
                <a:ext cx="8676456" cy="540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200" b="0" i="1" smtClean="0">
                              <a:latin typeface="+mj-lt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fr-FR" sz="2200" b="0" i="0" smtClean="0">
                              <a:latin typeface="+mj-lt"/>
                            </a:rPr>
                            <m:t>O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fr-FR" sz="2200" b="0" i="0" smtClean="0">
                              <a:latin typeface="+mj-lt"/>
                            </a:rPr>
                            <m:t>2(</m:t>
                          </m:r>
                          <m:r>
                            <m:rPr>
                              <m:nor/>
                            </m:rPr>
                            <a:rPr lang="fr-FR" sz="2200" b="0" i="0" smtClean="0">
                              <a:latin typeface="+mj-lt"/>
                            </a:rPr>
                            <m:t>g</m:t>
                          </m:r>
                          <m:r>
                            <m:rPr>
                              <m:nor/>
                            </m:rPr>
                            <a:rPr lang="fr-FR" sz="2200" b="0" i="0" smtClean="0">
                              <a:latin typeface="+mj-lt"/>
                            </a:rPr>
                            <m:t>)</m:t>
                          </m:r>
                        </m:sub>
                      </m:sSub>
                      <m:r>
                        <m:rPr>
                          <m:nor/>
                        </m:rPr>
                        <a:rPr lang="fr-FR" sz="2200" b="0" i="0" smtClean="0">
                          <a:latin typeface="+mj-lt"/>
                        </a:rPr>
                        <m:t>+2 </m:t>
                      </m:r>
                      <m:sSub>
                        <m:sSubPr>
                          <m:ctrlPr>
                            <a:rPr lang="fr-FR" sz="2200" b="0" i="1" smtClean="0">
                              <a:latin typeface="+mj-lt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fr-FR" sz="2200" b="0" i="0" smtClean="0">
                              <a:latin typeface="+mj-lt"/>
                            </a:rPr>
                            <m:t>BMH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fr-FR" sz="2200" b="0" i="0" smtClean="0">
                              <a:latin typeface="+mj-lt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fr-FR" sz="2200" b="0" i="0" smtClean="0">
                              <a:latin typeface="+mj-lt"/>
                            </a:rPr>
                            <m:t>aq</m:t>
                          </m:r>
                          <m:r>
                            <m:rPr>
                              <m:nor/>
                            </m:rPr>
                            <a:rPr lang="fr-FR" sz="2200" b="0" i="0" smtClean="0">
                              <a:latin typeface="+mj-lt"/>
                            </a:rPr>
                            <m:t>)</m:t>
                          </m:r>
                        </m:sub>
                      </m:sSub>
                      <m:r>
                        <m:rPr>
                          <m:nor/>
                        </m:rPr>
                        <a:rPr lang="fr-FR" sz="2200" b="0" i="0" smtClean="0">
                          <a:latin typeface="+mj-lt"/>
                        </a:rPr>
                        <m:t>  → 2 </m:t>
                      </m:r>
                      <m:sSubSup>
                        <m:sSubSupPr>
                          <m:ctrlPr>
                            <a:rPr lang="fr-FR" sz="2200" b="0" i="1" smtClean="0">
                              <a:latin typeface="+mj-lt"/>
                            </a:rPr>
                          </m:ctrlPr>
                        </m:sSubSupPr>
                        <m:e>
                          <m:r>
                            <m:rPr>
                              <m:nor/>
                            </m:rPr>
                            <a:rPr lang="fr-FR" sz="2200" b="0" i="0" smtClean="0">
                              <a:latin typeface="+mj-lt"/>
                            </a:rPr>
                            <m:t>H</m:t>
                          </m:r>
                          <m:sSup>
                            <m:sSupPr>
                              <m:ctrlPr>
                                <a:rPr lang="fr-FR" sz="2200" b="0" i="1" smtClean="0">
                                  <a:latin typeface="+mj-lt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fr-FR" sz="2200" b="0" i="0" smtClean="0">
                                  <a:latin typeface="+mj-lt"/>
                                </a:rPr>
                                <m:t>O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fr-FR" sz="2200" b="0" i="0" smtClean="0">
                                  <a:latin typeface="+mj-lt"/>
                                </a:rPr>
                                <m:t>-</m:t>
                              </m:r>
                            </m:sup>
                          </m:sSup>
                        </m:e>
                        <m:sub>
                          <m:r>
                            <m:rPr>
                              <m:nor/>
                            </m:rPr>
                            <a:rPr lang="fr-FR" sz="2200" b="0" i="0" smtClean="0">
                              <a:latin typeface="+mj-lt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fr-FR" sz="2200" b="0" i="0" smtClean="0">
                              <a:latin typeface="+mj-lt"/>
                            </a:rPr>
                            <m:t>aq</m:t>
                          </m:r>
                          <m:r>
                            <m:rPr>
                              <m:nor/>
                            </m:rPr>
                            <a:rPr lang="fr-FR" sz="2200" b="0" i="0" smtClean="0">
                              <a:latin typeface="+mj-lt"/>
                            </a:rPr>
                            <m:t>)</m:t>
                          </m:r>
                        </m:sub>
                        <m:sup/>
                      </m:sSubSup>
                      <m:r>
                        <m:rPr>
                          <m:nor/>
                        </m:rPr>
                        <a:rPr lang="fr-FR" sz="2200" b="0" i="0" smtClean="0">
                          <a:latin typeface="+mj-lt"/>
                        </a:rPr>
                        <m:t>+ 2 </m:t>
                      </m:r>
                      <m:sSubSup>
                        <m:sSubSupPr>
                          <m:ctrlPr>
                            <a:rPr lang="fr-FR" sz="2200" b="0" i="1" smtClean="0">
                              <a:latin typeface="+mj-lt"/>
                            </a:rPr>
                          </m:ctrlPr>
                        </m:sSubSupPr>
                        <m:e>
                          <m:r>
                            <m:rPr>
                              <m:nor/>
                            </m:rPr>
                            <a:rPr lang="fr-FR" sz="2200" b="0" i="0" smtClean="0">
                              <a:latin typeface="+mj-lt"/>
                            </a:rPr>
                            <m:t>B</m:t>
                          </m:r>
                          <m:sSup>
                            <m:sSupPr>
                              <m:ctrlPr>
                                <a:rPr lang="fr-FR" sz="2200" b="0" i="1" smtClean="0">
                                  <a:latin typeface="+mj-lt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fr-FR" sz="2200" b="0" i="0" smtClean="0">
                                  <a:latin typeface="+mj-lt"/>
                                </a:rPr>
                                <m:t>M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fr-FR" sz="2200" b="0" i="0" smtClean="0">
                                  <a:latin typeface="+mj-lt"/>
                                </a:rPr>
                                <m:t>+</m:t>
                              </m:r>
                            </m:sup>
                          </m:sSup>
                        </m:e>
                        <m:sub>
                          <m:r>
                            <m:rPr>
                              <m:nor/>
                            </m:rPr>
                            <a:rPr lang="fr-FR" sz="2200" b="0" i="0" smtClean="0">
                              <a:latin typeface="+mj-lt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fr-FR" sz="2200" b="0" i="0" smtClean="0">
                              <a:latin typeface="+mj-lt"/>
                            </a:rPr>
                            <m:t>aq</m:t>
                          </m:r>
                          <m:r>
                            <m:rPr>
                              <m:nor/>
                            </m:rPr>
                            <a:rPr lang="fr-FR" sz="2200" b="0" i="0" smtClean="0">
                              <a:latin typeface="+mj-lt"/>
                            </a:rPr>
                            <m:t>)</m:t>
                          </m:r>
                        </m:sub>
                        <m:sup/>
                      </m:sSubSup>
                    </m:oMath>
                  </m:oMathPara>
                </a14:m>
                <a:endParaRPr lang="fr-FR" sz="2200">
                  <a:latin typeface="+mj-lt"/>
                </a:endParaRPr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84784"/>
                <a:ext cx="8676456" cy="540148"/>
              </a:xfrm>
              <a:prstGeom prst="rect">
                <a:avLst/>
              </a:prstGeom>
              <a:blipFill rotWithShape="1">
                <a:blip r:embed="rId2"/>
                <a:stretch>
                  <a:fillRect b="-1590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/>
          <p:cNvSpPr txBox="1"/>
          <p:nvPr/>
        </p:nvSpPr>
        <p:spPr>
          <a:xfrm>
            <a:off x="233772" y="821201"/>
            <a:ext cx="585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Amorçage: réaction rapide (non homogène) de coloration </a:t>
            </a:r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756745" y="2024932"/>
            <a:ext cx="8388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	 </a:t>
            </a:r>
            <a:r>
              <a:rPr lang="fr-FR" smtClean="0"/>
              <a:t>                         incolore		                  bleu</a:t>
            </a:r>
          </a:p>
          <a:p>
            <a:r>
              <a:rPr lang="fr-FR"/>
              <a:t>	</a:t>
            </a:r>
            <a:r>
              <a:rPr lang="fr-FR" smtClean="0"/>
              <a:t>	bleu de méthylène</a:t>
            </a:r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-36512" y="4437112"/>
                <a:ext cx="9196257" cy="879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fr-FR" sz="2200" b="0" i="1" smtClean="0">
                            <a:latin typeface="+mj-lt"/>
                          </a:rPr>
                        </m:ctrlPr>
                      </m:sSubPr>
                      <m:e>
                        <m:r>
                          <a:rPr lang="fr-FR" sz="2200" b="0" i="1" smtClean="0">
                            <a:latin typeface="+mj-lt"/>
                          </a:rPr>
                          <m:t>𝐶</m:t>
                        </m:r>
                      </m:e>
                      <m:sub>
                        <m:r>
                          <a:rPr lang="fr-FR" sz="2200" b="0" i="1" smtClean="0">
                            <a:latin typeface="+mj-lt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fr-FR" sz="2200" b="0" i="1" smtClean="0">
                            <a:latin typeface="+mj-lt"/>
                          </a:rPr>
                        </m:ctrlPr>
                      </m:sSubPr>
                      <m:e>
                        <m:r>
                          <a:rPr lang="fr-FR" sz="2200" b="0" i="1" smtClean="0">
                            <a:latin typeface="+mj-lt"/>
                          </a:rPr>
                          <m:t>𝐻</m:t>
                        </m:r>
                      </m:e>
                      <m:sub>
                        <m:r>
                          <a:rPr lang="fr-FR" sz="2200" b="0" i="1" smtClean="0">
                            <a:latin typeface="+mj-lt"/>
                          </a:rPr>
                          <m:t>12</m:t>
                        </m:r>
                      </m:sub>
                    </m:sSub>
                    <m:sSub>
                      <m:sSubPr>
                        <m:ctrlPr>
                          <a:rPr lang="fr-FR" sz="2200" b="0" i="1" smtClean="0">
                            <a:latin typeface="+mj-lt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fr-FR" sz="2200" b="0" i="1" smtClean="0">
                                <a:latin typeface="+mj-lt"/>
                              </a:rPr>
                            </m:ctrlPr>
                          </m:sSubPr>
                          <m:e>
                            <m:r>
                              <a:rPr lang="fr-FR" sz="2200" b="0" i="1" smtClean="0">
                                <a:latin typeface="+mj-lt"/>
                              </a:rPr>
                              <m:t>𝑂</m:t>
                            </m:r>
                          </m:e>
                          <m:sub>
                            <m:r>
                              <a:rPr lang="fr-FR" sz="2200" b="0" i="1" smtClean="0">
                                <a:latin typeface="+mj-lt"/>
                              </a:rPr>
                              <m:t>6</m:t>
                            </m:r>
                          </m:sub>
                        </m:sSub>
                      </m:e>
                      <m:sub>
                        <m:r>
                          <a:rPr lang="fr-FR" sz="2200" b="0" i="1" smtClean="0">
                            <a:latin typeface="+mj-lt"/>
                          </a:rPr>
                          <m:t>(</m:t>
                        </m:r>
                        <m:r>
                          <a:rPr lang="fr-FR" sz="2200" b="0" i="1" smtClean="0">
                            <a:latin typeface="+mj-lt"/>
                          </a:rPr>
                          <m:t>𝑎𝑞</m:t>
                        </m:r>
                        <m:r>
                          <a:rPr lang="fr-FR" sz="2200" b="0" i="1" smtClean="0">
                            <a:latin typeface="+mj-lt"/>
                          </a:rPr>
                          <m:t>)</m:t>
                        </m:r>
                      </m:sub>
                    </m:sSub>
                    <m:r>
                      <a:rPr lang="fr-FR" sz="2200" b="0" i="1" smtClean="0">
                        <a:latin typeface="+mj-lt"/>
                      </a:rPr>
                      <m:t>+</m:t>
                    </m:r>
                    <m:sSubSup>
                      <m:sSubSupPr>
                        <m:ctrlPr>
                          <a:rPr lang="fr-FR" sz="2200" b="0" i="1" smtClean="0">
                            <a:latin typeface="+mj-lt"/>
                          </a:rPr>
                        </m:ctrlPr>
                      </m:sSubSupPr>
                      <m:e>
                        <m:r>
                          <m:rPr>
                            <m:nor/>
                          </m:rPr>
                          <a:rPr lang="fr-FR" sz="2200" b="0" i="0" smtClean="0">
                            <a:latin typeface="+mj-lt"/>
                          </a:rPr>
                          <m:t>2 </m:t>
                        </m:r>
                        <m:r>
                          <m:rPr>
                            <m:nor/>
                          </m:rPr>
                          <a:rPr lang="fr-FR" sz="2200">
                            <a:latin typeface="+mj-lt"/>
                          </a:rPr>
                          <m:t>B</m:t>
                        </m:r>
                        <m:sSup>
                          <m:sSupPr>
                            <m:ctrlPr>
                              <a:rPr lang="fr-FR" sz="2200" b="0" i="1" smtClean="0">
                                <a:latin typeface="+mj-lt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fr-FR" sz="2200">
                                <a:latin typeface="+mj-lt"/>
                              </a:rPr>
                              <m:t>M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fr-FR" sz="2200">
                                <a:latin typeface="+mj-lt"/>
                              </a:rPr>
                              <m:t>+</m:t>
                            </m:r>
                          </m:sup>
                        </m:sSup>
                      </m:e>
                      <m:sub>
                        <m:r>
                          <m:rPr>
                            <m:nor/>
                          </m:rPr>
                          <a:rPr lang="fr-FR" sz="2200">
                            <a:latin typeface="+mj-lt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fr-FR" sz="2200">
                            <a:latin typeface="+mj-lt"/>
                          </a:rPr>
                          <m:t>aq</m:t>
                        </m:r>
                        <m:r>
                          <m:rPr>
                            <m:nor/>
                          </m:rPr>
                          <a:rPr lang="fr-FR" sz="2200">
                            <a:latin typeface="+mj-lt"/>
                          </a:rPr>
                          <m:t>)</m:t>
                        </m:r>
                      </m:sub>
                      <m:sup>
                        <m:r>
                          <a:rPr lang="fr-FR" sz="2200" b="0" i="1" smtClean="0">
                            <a:latin typeface="+mj-lt"/>
                          </a:rPr>
                          <m:t> </m:t>
                        </m:r>
                      </m:sup>
                    </m:sSubSup>
                    <m:r>
                      <a:rPr lang="fr-FR" sz="2200" b="0" i="1" smtClean="0">
                        <a:latin typeface="+mj-lt"/>
                      </a:rPr>
                      <m:t>+2</m:t>
                    </m:r>
                  </m:oMath>
                </a14:m>
                <a:r>
                  <a:rPr lang="fr-FR" sz="2200" b="0" smtClean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sz="2200" b="0" i="1" smtClean="0">
                            <a:latin typeface="+mj-lt"/>
                          </a:rPr>
                        </m:ctrlPr>
                      </m:sSubSupPr>
                      <m:e>
                        <m:r>
                          <m:rPr>
                            <m:nor/>
                          </m:rPr>
                          <a:rPr lang="fr-FR" sz="2200">
                            <a:latin typeface="+mj-lt"/>
                          </a:rPr>
                          <m:t>H</m:t>
                        </m:r>
                        <m:sSup>
                          <m:sSupPr>
                            <m:ctrlPr>
                              <a:rPr lang="fr-FR" sz="2200" b="0" i="1" smtClean="0">
                                <a:latin typeface="+mj-lt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fr-FR" sz="2200">
                                <a:latin typeface="+mj-lt"/>
                              </a:rPr>
                              <m:t>O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fr-FR" sz="2200">
                                <a:latin typeface="+mj-lt"/>
                              </a:rPr>
                              <m:t>−</m:t>
                            </m:r>
                          </m:sup>
                        </m:sSup>
                      </m:e>
                      <m:sub>
                        <m:r>
                          <m:rPr>
                            <m:nor/>
                          </m:rPr>
                          <a:rPr lang="fr-FR" sz="2200">
                            <a:latin typeface="+mj-lt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fr-FR" sz="2200">
                            <a:latin typeface="+mj-lt"/>
                          </a:rPr>
                          <m:t>aq</m:t>
                        </m:r>
                        <m:r>
                          <m:rPr>
                            <m:nor/>
                          </m:rPr>
                          <a:rPr lang="fr-FR" sz="2200">
                            <a:latin typeface="+mj-lt"/>
                          </a:rPr>
                          <m:t>)</m:t>
                        </m:r>
                      </m:sub>
                      <m:sup/>
                    </m:sSubSup>
                    <m:r>
                      <a:rPr lang="fr-FR" sz="2200" b="0" i="1" smtClean="0">
                        <a:latin typeface="+mj-lt"/>
                      </a:rPr>
                      <m:t>→</m:t>
                    </m:r>
                    <m:sSub>
                      <m:sSubPr>
                        <m:ctrlPr>
                          <a:rPr lang="fr-FR" sz="2200" b="0" i="1" smtClean="0">
                            <a:latin typeface="+mj-lt"/>
                          </a:rPr>
                        </m:ctrlPr>
                      </m:sSubPr>
                      <m:e>
                        <m:r>
                          <a:rPr lang="fr-FR" sz="2200" b="0" i="1" smtClean="0">
                            <a:latin typeface="+mj-lt"/>
                          </a:rPr>
                          <m:t>𝐶</m:t>
                        </m:r>
                      </m:e>
                      <m:sub>
                        <m:r>
                          <a:rPr lang="fr-FR" sz="2200" b="0" i="1" smtClean="0">
                            <a:latin typeface="+mj-lt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fr-FR" sz="2200" b="0" i="1" smtClean="0">
                            <a:latin typeface="+mj-lt"/>
                          </a:rPr>
                        </m:ctrlPr>
                      </m:sSubPr>
                      <m:e>
                        <m:r>
                          <a:rPr lang="fr-FR" sz="2200" b="0" i="1" smtClean="0">
                            <a:latin typeface="+mj-lt"/>
                          </a:rPr>
                          <m:t>𝐻</m:t>
                        </m:r>
                      </m:e>
                      <m:sub>
                        <m:r>
                          <a:rPr lang="fr-FR" sz="2200" b="0" i="1" smtClean="0">
                            <a:latin typeface="+mj-lt"/>
                          </a:rPr>
                          <m:t>12</m:t>
                        </m:r>
                      </m:sub>
                    </m:sSub>
                    <m:sSub>
                      <m:sSubPr>
                        <m:ctrlPr>
                          <a:rPr lang="fr-FR" sz="2200" b="0" i="1" smtClean="0">
                            <a:latin typeface="+mj-lt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fr-FR" sz="2200" b="0" i="1" smtClean="0">
                                <a:latin typeface="+mj-lt"/>
                              </a:rPr>
                            </m:ctrlPr>
                          </m:sSubPr>
                          <m:e>
                            <m:r>
                              <a:rPr lang="fr-FR" sz="2200" b="0" i="1" smtClean="0">
                                <a:latin typeface="+mj-lt"/>
                              </a:rPr>
                              <m:t>𝑂</m:t>
                            </m:r>
                          </m:e>
                          <m:sub>
                            <m:r>
                              <a:rPr lang="fr-FR" sz="2200" b="0" i="1" smtClean="0">
                                <a:latin typeface="+mj-lt"/>
                              </a:rPr>
                              <m:t>7</m:t>
                            </m:r>
                          </m:sub>
                        </m:sSub>
                      </m:e>
                      <m:sub>
                        <m:r>
                          <a:rPr lang="fr-FR" sz="2200" b="0" i="1" smtClean="0">
                            <a:latin typeface="+mj-lt"/>
                          </a:rPr>
                          <m:t>(</m:t>
                        </m:r>
                        <m:r>
                          <a:rPr lang="fr-FR" sz="2200" b="0" i="1" smtClean="0">
                            <a:latin typeface="+mj-lt"/>
                          </a:rPr>
                          <m:t>𝑎𝑞</m:t>
                        </m:r>
                        <m:r>
                          <a:rPr lang="fr-FR" sz="2200" b="0" i="1" smtClean="0">
                            <a:latin typeface="+mj-lt"/>
                          </a:rPr>
                          <m:t>)</m:t>
                        </m:r>
                      </m:sub>
                    </m:sSub>
                    <m:r>
                      <a:rPr lang="fr-FR" sz="2200" b="0" i="1" smtClean="0">
                        <a:latin typeface="+mj-lt"/>
                      </a:rPr>
                      <m:t>+</m:t>
                    </m:r>
                    <m:r>
                      <a:rPr lang="fr-FR" sz="2200" b="0" i="1" smtClean="0">
                        <a:latin typeface="Cambria Math"/>
                      </a:rPr>
                      <m:t>2 </m:t>
                    </m:r>
                    <m:sSub>
                      <m:sSubPr>
                        <m:ctrlPr>
                          <a:rPr lang="fr-FR" sz="2200" b="0" i="1" smtClean="0">
                            <a:latin typeface="+mj-lt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fr-FR" sz="2200">
                            <a:latin typeface="+mj-lt"/>
                          </a:rPr>
                          <m:t>BMH</m:t>
                        </m:r>
                      </m:e>
                      <m:sub>
                        <m:r>
                          <m:rPr>
                            <m:nor/>
                          </m:rPr>
                          <a:rPr lang="fr-FR" sz="2200">
                            <a:latin typeface="+mj-lt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fr-FR" sz="2200">
                            <a:latin typeface="+mj-lt"/>
                          </a:rPr>
                          <m:t>aq</m:t>
                        </m:r>
                        <m:r>
                          <m:rPr>
                            <m:nor/>
                          </m:rPr>
                          <a:rPr lang="fr-FR" sz="2200">
                            <a:latin typeface="+mj-lt"/>
                          </a:rPr>
                          <m:t>)</m:t>
                        </m:r>
                      </m:sub>
                    </m:sSub>
                    <m:r>
                      <a:rPr lang="fr-FR" sz="2200" b="0" i="1" smtClean="0">
                        <a:latin typeface="+mj-lt"/>
                      </a:rPr>
                      <m:t>+</m:t>
                    </m:r>
                    <m:sSub>
                      <m:sSubPr>
                        <m:ctrlPr>
                          <a:rPr lang="fr-FR" sz="2200" b="0" i="1" smtClean="0">
                            <a:latin typeface="+mj-lt"/>
                          </a:rPr>
                        </m:ctrlPr>
                      </m:sSubPr>
                      <m:e>
                        <m:r>
                          <a:rPr lang="fr-FR" sz="2200" b="0" i="1" smtClean="0">
                            <a:latin typeface="+mj-lt"/>
                          </a:rPr>
                          <m:t>𝐻</m:t>
                        </m:r>
                      </m:e>
                      <m:sub>
                        <m:r>
                          <a:rPr lang="fr-FR" sz="2200" b="0" i="1" smtClean="0">
                            <a:latin typeface="+mj-lt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fr-FR" sz="2200" b="0" i="1" smtClean="0">
                            <a:latin typeface="+mj-lt"/>
                          </a:rPr>
                        </m:ctrlPr>
                      </m:sSubPr>
                      <m:e>
                        <m:r>
                          <a:rPr lang="fr-FR" sz="2200" b="0" i="1" smtClean="0">
                            <a:latin typeface="+mj-lt"/>
                          </a:rPr>
                          <m:t>𝑂</m:t>
                        </m:r>
                      </m:e>
                      <m:sub>
                        <m:r>
                          <a:rPr lang="fr-FR" sz="2200" b="0" i="1" smtClean="0">
                            <a:latin typeface="+mj-lt"/>
                          </a:rPr>
                          <m:t>(</m:t>
                        </m:r>
                        <m:r>
                          <a:rPr lang="fr-FR" sz="2200" b="0" i="1" smtClean="0">
                            <a:latin typeface="+mj-lt"/>
                          </a:rPr>
                          <m:t>𝑙</m:t>
                        </m:r>
                        <m:r>
                          <a:rPr lang="fr-FR" sz="2200" b="0" i="1" smtClean="0">
                            <a:latin typeface="+mj-lt"/>
                          </a:rPr>
                          <m:t>)</m:t>
                        </m:r>
                      </m:sub>
                    </m:sSub>
                  </m:oMath>
                </a14:m>
                <a:endParaRPr lang="fr-FR" sz="2200">
                  <a:latin typeface="+mj-lt"/>
                </a:endParaRPr>
              </a:p>
              <a:p>
                <a:pPr algn="ctr"/>
                <a:endParaRPr lang="fr-FR" sz="2200">
                  <a:latin typeface="+mj-lt"/>
                </a:endParaRPr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4437112"/>
                <a:ext cx="9196257" cy="87998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oneTexte 7"/>
          <p:cNvSpPr txBox="1"/>
          <p:nvPr/>
        </p:nvSpPr>
        <p:spPr>
          <a:xfrm>
            <a:off x="233772" y="3883264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Réaction d’intérêt: décoloration du bleu de méthylène en </a:t>
            </a:r>
            <a:r>
              <a:rPr lang="fr-FR" u="sng" smtClean="0"/>
              <a:t>milieu homogène</a:t>
            </a:r>
            <a:r>
              <a:rPr lang="fr-FR" smtClean="0"/>
              <a:t>, basique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2008" y="5014917"/>
            <a:ext cx="8388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      glucose                     bleu                                            acide gluconique      incolore</a:t>
            </a:r>
          </a:p>
          <a:p>
            <a:r>
              <a:rPr lang="fr-FR"/>
              <a:t>	</a:t>
            </a:r>
            <a:r>
              <a:rPr lang="fr-FR" smtClean="0"/>
              <a:t>	</a:t>
            </a:r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084168" y="1484784"/>
            <a:ext cx="1080120" cy="54014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979712" y="4462644"/>
            <a:ext cx="1080120" cy="54014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342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44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120</Words>
  <Application>Microsoft Office PowerPoint</Application>
  <PresentationFormat>Affichage à l'écran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</dc:creator>
  <cp:lastModifiedBy>pascal</cp:lastModifiedBy>
  <cp:revision>7</cp:revision>
  <dcterms:created xsi:type="dcterms:W3CDTF">2019-10-09T18:47:50Z</dcterms:created>
  <dcterms:modified xsi:type="dcterms:W3CDTF">2019-10-09T20:18:13Z</dcterms:modified>
</cp:coreProperties>
</file>