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2" r:id="rId5"/>
    <p:sldId id="274" r:id="rId6"/>
    <p:sldId id="260" r:id="rId7"/>
    <p:sldId id="275" r:id="rId8"/>
    <p:sldId id="271" r:id="rId9"/>
    <p:sldId id="268" r:id="rId10"/>
    <p:sldId id="270" r:id="rId11"/>
    <p:sldId id="269" r:id="rId12"/>
    <p:sldId id="256" r:id="rId13"/>
    <p:sldId id="264" r:id="rId14"/>
    <p:sldId id="263" r:id="rId15"/>
    <p:sldId id="257" r:id="rId16"/>
    <p:sldId id="258" r:id="rId17"/>
    <p:sldId id="273" r:id="rId18"/>
    <p:sldId id="272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96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54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1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9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99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84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37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5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5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97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E978-9E45-436F-833C-33E1A308A2E2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Rahul_Kisho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profile/Fei_Gao1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F9814434-E3F0-490C-AB05-C3E9FB4F905C}"/>
                  </a:ext>
                </a:extLst>
              </p:cNvPr>
              <p:cNvSpPr txBox="1"/>
              <p:nvPr/>
            </p:nvSpPr>
            <p:spPr>
              <a:xfrm>
                <a:off x="683568" y="836712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9814434-E3F0-490C-AB05-C3E9FB4F9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36712"/>
                <a:ext cx="7992888" cy="633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xmlns="" id="{CF5D71F6-2870-4AFA-8E8E-48BB692E7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038743"/>
                  </p:ext>
                </p:extLst>
              </p:nvPr>
            </p:nvGraphicFramePr>
            <p:xfrm>
              <a:off x="971600" y="2420888"/>
              <a:ext cx="7416825" cy="2026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xmlns="" val="4244526739"/>
                        </a:ext>
                      </a:extLst>
                    </a:gridCol>
                    <a:gridCol w="3648406">
                      <a:extLst>
                        <a:ext uri="{9D8B030D-6E8A-4147-A177-3AD203B41FA5}">
                          <a16:colId xmlns:a16="http://schemas.microsoft.com/office/drawing/2014/main" xmlns="" val="1539442750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xmlns="" val="423711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Numéro du bécher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0" dirty="0"/>
                            <a:t>Solution d'iodure de potassium KI à </a:t>
                          </a:r>
                          <a14:m>
                            <m:oMath xmlns:m="http://schemas.openxmlformats.org/officeDocument/2006/math">
                              <m:r>
                                <a:rPr lang="fr-FR" b="0" dirty="0" smtClean="0">
                                  <a:latin typeface="Cambria Math"/>
                                </a:rPr>
                                <m:t>0,4 </m:t>
                              </m:r>
                              <m:r>
                                <m:rPr>
                                  <m:sty m:val="p"/>
                                </m:rPr>
                                <a:rPr lang="fr-FR" b="0" dirty="0" smtClean="0">
                                  <a:latin typeface="Cambria Math"/>
                                </a:rPr>
                                <m:t>mol</m:t>
                              </m:r>
                              <m:r>
                                <a:rPr lang="fr-FR" b="0" dirty="0" smtClean="0">
                                  <a:latin typeface="Cambria Math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dirty="0" smtClean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fr-FR" b="0" dirty="0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b="0" dirty="0"/>
                            <a:t> </a:t>
                          </a:r>
                        </a:p>
                        <a:p>
                          <a:pPr algn="ctr"/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Eau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32597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1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0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2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97054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3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30 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err="1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84992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CF5D71F6-2870-4AFA-8E8E-48BB692E7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038743"/>
                  </p:ext>
                </p:extLst>
              </p:nvPr>
            </p:nvGraphicFramePr>
            <p:xfrm>
              <a:off x="971600" y="2420888"/>
              <a:ext cx="7416825" cy="2033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4244526739"/>
                        </a:ext>
                      </a:extLst>
                    </a:gridCol>
                    <a:gridCol w="3648406">
                      <a:extLst>
                        <a:ext uri="{9D8B030D-6E8A-4147-A177-3AD203B41FA5}">
                          <a16:colId xmlns:a16="http://schemas.microsoft.com/office/drawing/2014/main" val="1539442750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val="423711250"/>
                        </a:ext>
                      </a:extLst>
                    </a:gridCol>
                  </a:tblGrid>
                  <a:tr h="92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Numéro du bécher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3311" r="-68114" b="-131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Eau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597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1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255738" r="-6811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246" t="-255738" r="-49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2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355738" r="-681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246" t="-355738" r="-49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054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3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455738" r="-6811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246" t="-455738" r="-49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22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D390D1E0-F4EF-4770-83E2-E66846BA0B13}"/>
                  </a:ext>
                </a:extLst>
              </p:cNvPr>
              <p:cNvSpPr txBox="1"/>
              <p:nvPr/>
            </p:nvSpPr>
            <p:spPr>
              <a:xfrm>
                <a:off x="2411760" y="5120317"/>
                <a:ext cx="5760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+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mL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d'eau oxygénée H</a:t>
                </a:r>
                <a:r>
                  <a:rPr lang="pt-BR" baseline="-25000" dirty="0"/>
                  <a:t>2</a:t>
                </a:r>
                <a:r>
                  <a:rPr lang="pt-BR" dirty="0"/>
                  <a:t>O</a:t>
                </a:r>
                <a:r>
                  <a:rPr lang="pt-BR" baseline="-25000" dirty="0"/>
                  <a:t>2</a:t>
                </a:r>
                <a:r>
                  <a:rPr lang="pt-BR" dirty="0"/>
                  <a:t> à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0,06 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90D1E0-F4EF-4770-83E2-E66846BA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120317"/>
                <a:ext cx="5760640" cy="646331"/>
              </a:xfrm>
              <a:prstGeom prst="rect">
                <a:avLst/>
              </a:prstGeom>
              <a:blipFill>
                <a:blip r:embed="rId4"/>
                <a:stretch>
                  <a:fillRect l="-952" t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63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6F661A2-A954-480A-85E7-A9D59D99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6" b="3316"/>
          <a:stretch/>
        </p:blipFill>
        <p:spPr>
          <a:xfrm>
            <a:off x="575556" y="2420888"/>
            <a:ext cx="79928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6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23528" y="1484784"/>
                <a:ext cx="8676456" cy="54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2(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200" b="0" i="0" smtClean="0">
                          <a:latin typeface="+mj-lt"/>
                        </a:rPr>
                        <m:t>+2 </m:t>
                      </m:r>
                      <m:sSub>
                        <m:sSub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BMH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aq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200" b="0" i="0" smtClean="0">
                          <a:latin typeface="+mj-lt"/>
                        </a:rPr>
                        <m:t>  → 2 </m:t>
                      </m:r>
                      <m:sSubSup>
                        <m:sSub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H</m:t>
                          </m:r>
                          <m:sSup>
                            <m:sSupPr>
                              <m:ctrlPr>
                                <a:rPr lang="fr-F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O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aq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  <m:sup/>
                      </m:sSubSup>
                      <m:r>
                        <m:rPr>
                          <m:nor/>
                        </m:rPr>
                        <a:rPr lang="fr-FR" sz="2200" b="0" i="0" smtClean="0">
                          <a:latin typeface="+mj-lt"/>
                        </a:rPr>
                        <m:t>+ 2 </m:t>
                      </m:r>
                      <m:sSubSup>
                        <m:sSub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B</m:t>
                          </m:r>
                          <m:sSup>
                            <m:sSupPr>
                              <m:ctrlPr>
                                <a:rPr lang="fr-F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aq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  <m:sup/>
                      </m:sSubSup>
                    </m:oMath>
                  </m:oMathPara>
                </a14:m>
                <a:endParaRPr lang="fr-FR" sz="2200">
                  <a:latin typeface="+mj-lt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8676456" cy="540148"/>
              </a:xfrm>
              <a:prstGeom prst="rect">
                <a:avLst/>
              </a:prstGeom>
              <a:blipFill rotWithShape="1">
                <a:blip r:embed="rId2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233772" y="821201"/>
            <a:ext cx="58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Amorçage: réaction rapide (non homogène) de coloration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6745" y="202493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	                          incolore		                  bleu</a:t>
            </a:r>
          </a:p>
          <a:p>
            <a:r>
              <a:rPr lang="fr-FR"/>
              <a:t>		bleu de méthylène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-36512" y="4437112"/>
                <a:ext cx="9196257" cy="879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FR" sz="2200" b="0" i="0" smtClean="0">
                            <a:latin typeface="+mj-lt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B</m:t>
                        </m:r>
                        <m:sSup>
                          <m:sSupPr>
                            <m:ctrlPr>
                              <a:rPr lang="fr-FR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aq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fr-FR" sz="2200" b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H</m:t>
                        </m:r>
                        <m:sSup>
                          <m:sSupPr>
                            <m:ctrlPr>
                              <a:rPr lang="fr-FR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aq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)</m:t>
                        </m:r>
                      </m:sub>
                      <m:sup/>
                    </m:sSubSup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200" b="0" i="1" smtClean="0">
                        <a:latin typeface="Cambria Math"/>
                      </a:rPr>
                      <m:t>2 </m:t>
                    </m:r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BMH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aq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200">
                  <a:latin typeface="+mj-lt"/>
                </a:endParaRPr>
              </a:p>
              <a:p>
                <a:pPr algn="ctr"/>
                <a:endParaRPr lang="fr-FR" sz="2200">
                  <a:latin typeface="+mj-lt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437112"/>
                <a:ext cx="9196257" cy="879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33772" y="38832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Réaction d’intérêt: décoloration du bleu de méthylène en </a:t>
            </a:r>
            <a:r>
              <a:rPr lang="fr-FR" u="sng"/>
              <a:t>milieu homogène</a:t>
            </a:r>
            <a:r>
              <a:rPr lang="fr-FR"/>
              <a:t>, basique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008" y="5014917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     glucose                     bleu                                            acide gluconique      incolore</a:t>
            </a:r>
          </a:p>
          <a:p>
            <a:r>
              <a:rPr lang="fr-FR"/>
              <a:t>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4168" y="1484784"/>
            <a:ext cx="1080120" cy="540148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352728-9FE8-489B-BECE-11EF653D2160}"/>
              </a:ext>
            </a:extLst>
          </p:cNvPr>
          <p:cNvSpPr/>
          <p:nvPr/>
        </p:nvSpPr>
        <p:spPr>
          <a:xfrm>
            <a:off x="2050655" y="4474769"/>
            <a:ext cx="1080120" cy="540148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42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7D8853F-5931-4CF9-A141-9B2888B5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59" y="1710541"/>
            <a:ext cx="4160881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&#10;&#10;Description générée automatiquement">
            <a:extLst>
              <a:ext uri="{FF2B5EF4-FFF2-40B4-BE49-F238E27FC236}">
                <a16:creationId xmlns:a16="http://schemas.microsoft.com/office/drawing/2014/main" xmlns="" id="{9730A20B-A4B0-4A91-9765-95128E45C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57" y="1412776"/>
            <a:ext cx="7038686" cy="38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6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xmlns="" id="{05083F1D-BF93-44BA-A472-E30650ED5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994027"/>
                  </p:ext>
                </p:extLst>
              </p:nvPr>
            </p:nvGraphicFramePr>
            <p:xfrm>
              <a:off x="1547664" y="1628800"/>
              <a:ext cx="5904656" cy="27363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xmlns="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xmlns="" val="3495459192"/>
                        </a:ext>
                      </a:extLst>
                    </a:gridCol>
                  </a:tblGrid>
                  <a:tr h="558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Ordre partiel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Relation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3700907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𝑎𝑝𝑝</m:t>
                                    </m:r>
                                  </m:sub>
                                </m:s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86220024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𝑎𝑝𝑝</m:t>
                                    </m:r>
                                  </m:sub>
                                </m:s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 smtClean="0"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0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21372775"/>
                      </a:ext>
                    </a:extLst>
                  </a:tr>
                  <a:tr h="997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den>
                                </m:f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𝑎𝑝𝑝</m:t>
                                    </m:r>
                                  </m:sub>
                                </m:s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94106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05083F1D-BF93-44BA-A472-E30650ED5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994027"/>
                  </p:ext>
                </p:extLst>
              </p:nvPr>
            </p:nvGraphicFramePr>
            <p:xfrm>
              <a:off x="1547664" y="1628800"/>
              <a:ext cx="5904656" cy="27363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val="3495459192"/>
                        </a:ext>
                      </a:extLst>
                    </a:gridCol>
                  </a:tblGrid>
                  <a:tr h="558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Ordre partiel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Relation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700907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100000" r="-205660" b="-271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100000" r="-307" b="-2711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220024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200000" r="-205660" b="-171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200000" r="-307" b="-1711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372775"/>
                      </a:ext>
                    </a:extLst>
                  </a:tr>
                  <a:tr h="99711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177439" r="-205660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177439" r="-307" b="-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061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44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4">
                <a:extLst>
                  <a:ext uri="{FF2B5EF4-FFF2-40B4-BE49-F238E27FC236}">
                    <a16:creationId xmlns:a16="http://schemas.microsoft.com/office/drawing/2014/main" xmlns="" id="{2FFF78FE-8B2B-4E41-8A46-6C78C1C40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556014"/>
                  </p:ext>
                </p:extLst>
              </p:nvPr>
            </p:nvGraphicFramePr>
            <p:xfrm>
              <a:off x="1547664" y="1628801"/>
              <a:ext cx="5904656" cy="27499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xmlns="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xmlns="" val="3495459192"/>
                        </a:ext>
                      </a:extLst>
                    </a:gridCol>
                  </a:tblGrid>
                  <a:tr h="561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Ordre partiel de la réaction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fr-FR" b="0" i="1" dirty="0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3700907"/>
                      </a:ext>
                    </a:extLst>
                  </a:tr>
                  <a:tr h="5478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86220024"/>
                      </a:ext>
                    </a:extLst>
                  </a:tr>
                  <a:tr h="5357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21372775"/>
                      </a:ext>
                    </a:extLst>
                  </a:tr>
                  <a:tr h="874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 smtClean="0">
                                                <a:latin typeface="Cambria Math" panose="02040503050406030204" pitchFamily="18" charset="0"/>
                                              </a:rPr>
                                              <m:t>R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94106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4">
                <a:extLst>
                  <a:ext uri="{FF2B5EF4-FFF2-40B4-BE49-F238E27FC236}">
                    <a16:creationId xmlns:a16="http://schemas.microsoft.com/office/drawing/2014/main" id="{2FFF78FE-8B2B-4E41-8A46-6C78C1C40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556014"/>
                  </p:ext>
                </p:extLst>
              </p:nvPr>
            </p:nvGraphicFramePr>
            <p:xfrm>
              <a:off x="1547664" y="1628801"/>
              <a:ext cx="5904656" cy="27499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val="349545919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4762" r="-205660" b="-3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4762" r="-307" b="-3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00907"/>
                      </a:ext>
                    </a:extLst>
                  </a:tr>
                  <a:tr h="62433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106796" r="-205660" b="-238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106796" r="-307" b="-238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220024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213000" r="-205660" b="-1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213000" r="-307" b="-1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372775"/>
                      </a:ext>
                    </a:extLst>
                  </a:tr>
                  <a:tr h="8749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217361" r="-205660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217361" r="-30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061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941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78D8FCC-ECCF-45AB-A82F-B19282AA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019444" cy="21775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64088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V. Martos,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24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C/LC21%20Cin%c3%a9tique%20homog%c3%a8ne/suivi_cinetique_erythrosine_B_protocole_3_bon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4720"/>
            <a:ext cx="7848872" cy="50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64088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V. Martos,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9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2D4BA1A0-4280-4EC7-B2C1-10327944B1E3}"/>
                  </a:ext>
                </a:extLst>
              </p:cNvPr>
              <p:cNvSpPr txBox="1"/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D4BA1A0-4280-4EC7-B2C1-10327944B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0F34F13-4B1B-494F-A97F-7E7839AE3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3780"/>
            <a:ext cx="3142702" cy="2227738"/>
          </a:xfrm>
          <a:prstGeom prst="rect">
            <a:avLst/>
          </a:prstGeom>
        </p:spPr>
      </p:pic>
      <p:pic>
        <p:nvPicPr>
          <p:cNvPr id="6" name="Image 5" descr="Une image contenant intérieur, table, assis, blanc&#10;&#10;Description générée automatiquement">
            <a:extLst>
              <a:ext uri="{FF2B5EF4-FFF2-40B4-BE49-F238E27FC236}">
                <a16:creationId xmlns:a16="http://schemas.microsoft.com/office/drawing/2014/main" xmlns="" id="{650FE1BA-B1E1-4B8A-9E53-BFD5631D2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88" y="1556792"/>
            <a:ext cx="3397171" cy="2241433"/>
          </a:xfrm>
          <a:prstGeom prst="rect">
            <a:avLst/>
          </a:prstGeom>
        </p:spPr>
      </p:pic>
      <p:pic>
        <p:nvPicPr>
          <p:cNvPr id="8" name="Image 7" descr="Une image contenant intérieur, assis, blanc, table&#10;&#10;Description générée automatiquement">
            <a:extLst>
              <a:ext uri="{FF2B5EF4-FFF2-40B4-BE49-F238E27FC236}">
                <a16:creationId xmlns:a16="http://schemas.microsoft.com/office/drawing/2014/main" xmlns="" id="{BDC52CEA-4210-4AEE-A805-137E921B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74" y="4021694"/>
            <a:ext cx="3344730" cy="2311399"/>
          </a:xfrm>
          <a:prstGeom prst="rect">
            <a:avLst/>
          </a:prstGeom>
        </p:spPr>
      </p:pic>
      <p:pic>
        <p:nvPicPr>
          <p:cNvPr id="10" name="Image 9" descr="Une image contenant intérieur, blanc, assis, table&#10;&#10;Description générée automatiquement">
            <a:extLst>
              <a:ext uri="{FF2B5EF4-FFF2-40B4-BE49-F238E27FC236}">
                <a16:creationId xmlns:a16="http://schemas.microsoft.com/office/drawing/2014/main" xmlns="" id="{FF8D5A1C-195F-4949-8B36-29EB349F3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59" y="4021693"/>
            <a:ext cx="3340100" cy="2311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A80FB9B-29B9-4DA9-91FC-60491087105F}"/>
              </a:ext>
            </a:extLst>
          </p:cNvPr>
          <p:cNvSpPr txBox="1"/>
          <p:nvPr/>
        </p:nvSpPr>
        <p:spPr>
          <a:xfrm>
            <a:off x="3779912" y="650429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http://e.m.c.2.free.fr/facteurs-cinetiques.htm</a:t>
            </a:r>
          </a:p>
        </p:txBody>
      </p:sp>
    </p:spTree>
    <p:extLst>
      <p:ext uri="{BB962C8B-B14F-4D97-AF65-F5344CB8AC3E}">
        <p14:creationId xmlns:p14="http://schemas.microsoft.com/office/powerpoint/2010/main" val="326657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table, tasse, vin&#10;&#10;Description générée automatiquement">
            <a:extLst>
              <a:ext uri="{FF2B5EF4-FFF2-40B4-BE49-F238E27FC236}">
                <a16:creationId xmlns:a16="http://schemas.microsoft.com/office/drawing/2014/main" xmlns="" id="{DCB2C4D1-0A6F-41BA-9712-E94803A2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1864"/>
            <a:ext cx="2793504" cy="2095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23730786-AE9C-48DF-912C-62D3F60830FA}"/>
                  </a:ext>
                </a:extLst>
              </p:cNvPr>
              <p:cNvSpPr txBox="1"/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3730786-AE9C-48DF-912C-62D3F6083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35C0D5C-E519-46D5-89D1-EAF97FD17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47" y="3501008"/>
            <a:ext cx="9144000" cy="31670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03715E-B296-40F5-8DEA-69C0F5B51AB3}"/>
              </a:ext>
            </a:extLst>
          </p:cNvPr>
          <p:cNvSpPr/>
          <p:nvPr/>
        </p:nvSpPr>
        <p:spPr>
          <a:xfrm>
            <a:off x="3785186" y="194626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10 </a:t>
            </a:r>
            <a:r>
              <a:rPr lang="fr-FR" dirty="0" err="1"/>
              <a:t>mL</a:t>
            </a:r>
            <a:r>
              <a:rPr lang="fr-FR" dirty="0"/>
              <a:t> d'eau oxygénée acidifiée, c=0,06 mol.L</a:t>
            </a:r>
            <a:r>
              <a:rPr lang="fr-FR" baseline="30000" dirty="0"/>
              <a:t>-1</a:t>
            </a:r>
            <a:r>
              <a:rPr lang="fr-FR" dirty="0"/>
              <a:t> </a:t>
            </a:r>
          </a:p>
          <a:p>
            <a:r>
              <a:rPr lang="fr-FR" dirty="0"/>
              <a:t>+ 5 </a:t>
            </a:r>
            <a:r>
              <a:rPr lang="fr-FR" dirty="0" err="1"/>
              <a:t>mL</a:t>
            </a:r>
            <a:r>
              <a:rPr lang="fr-FR" dirty="0"/>
              <a:t> de solution d'ions iodure I</a:t>
            </a:r>
            <a:r>
              <a:rPr lang="fr-FR" baseline="30000" dirty="0"/>
              <a:t>-</a:t>
            </a:r>
            <a:r>
              <a:rPr lang="fr-FR" dirty="0"/>
              <a:t>, c=0,4 mol.L</a:t>
            </a:r>
            <a:r>
              <a:rPr lang="fr-FR" baseline="30000" dirty="0"/>
              <a:t>-1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6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4D07B935-F61E-4943-B4CB-0C0CB2986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4" y="1653386"/>
            <a:ext cx="8679932" cy="35512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27984" y="5589239"/>
            <a:ext cx="4738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</a:t>
            </a:r>
            <a:r>
              <a:rPr lang="en-US" i="1"/>
              <a:t>Photoacoustic Induced Surface Acoustic Wave Sensor for Concurrent Opto-Mechanical Microfluidic Sensing of Dyes and </a:t>
            </a:r>
            <a:r>
              <a:rPr lang="en-US" i="1"/>
              <a:t>Plasmonic </a:t>
            </a:r>
            <a:r>
              <a:rPr lang="en-US" i="1" smtClean="0"/>
              <a:t>Nanoparticles, </a:t>
            </a:r>
            <a:r>
              <a:rPr lang="fr-FR">
                <a:hlinkClick r:id="rId3"/>
              </a:rPr>
              <a:t>Rahul </a:t>
            </a:r>
            <a:r>
              <a:rPr lang="fr-FR" smtClean="0">
                <a:hlinkClick r:id="rId3"/>
              </a:rPr>
              <a:t>Kishor</a:t>
            </a:r>
            <a:r>
              <a:rPr lang="fr-FR" smtClean="0"/>
              <a:t> </a:t>
            </a:r>
            <a:r>
              <a:rPr lang="fr-FR" smtClean="0">
                <a:hlinkClick r:id="rId4"/>
              </a:rPr>
              <a:t>Fei </a:t>
            </a:r>
            <a:r>
              <a:rPr lang="fr-FR">
                <a:hlinkClick r:id="rId4"/>
              </a:rPr>
              <a:t>Gao</a:t>
            </a:r>
            <a:endParaRPr lang="fr-FR"/>
          </a:p>
          <a:p>
            <a:endParaRPr lang="fr-FR" i="1"/>
          </a:p>
        </p:txBody>
      </p:sp>
      <p:sp>
        <p:nvSpPr>
          <p:cNvPr id="4" name="ZoneTexte 3"/>
          <p:cNvSpPr txBox="1"/>
          <p:nvPr/>
        </p:nvSpPr>
        <p:spPr>
          <a:xfrm>
            <a:off x="5292080" y="98072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Spectre d’absorption UV-visible</a:t>
            </a:r>
            <a:endParaRPr lang="fr-FR" sz="2000"/>
          </a:p>
        </p:txBody>
      </p:sp>
      <p:sp>
        <p:nvSpPr>
          <p:cNvPr id="5" name="ZoneTexte 4"/>
          <p:cNvSpPr txBox="1"/>
          <p:nvPr/>
        </p:nvSpPr>
        <p:spPr>
          <a:xfrm>
            <a:off x="3347864" y="2606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Erythrosine B</a:t>
            </a:r>
            <a:endParaRPr lang="fr-FR" sz="28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4797152"/>
            <a:ext cx="26642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18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eu&#10;&#10;Description générée automatiquement">
            <a:extLst>
              <a:ext uri="{FF2B5EF4-FFF2-40B4-BE49-F238E27FC236}">
                <a16:creationId xmlns:a16="http://schemas.microsoft.com/office/drawing/2014/main" xmlns="" id="{FED36B94-302D-456F-ABFA-BB4AEBF7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" y="1920109"/>
            <a:ext cx="8382726" cy="301778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47864" y="2606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Erythrosine B</a:t>
            </a:r>
            <a:endParaRPr lang="fr-FR" sz="280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4088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V. Martos, B. Blancon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 rot="19843963">
            <a:off x="7025650" y="3008358"/>
            <a:ext cx="36004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5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2B609B74-A014-48F7-BDD7-7A39E178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446"/>
            <a:ext cx="9144000" cy="15931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5816" y="3326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Loi de Beer-Lambert</a:t>
            </a:r>
            <a:endParaRPr lang="fr-FR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7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rso.ens-lyon.fr/vincent.martos/Agr%C3%A9gation/LC/LC21%20Cin%c3%a9tique%20homog%c3%a8ne/suivi_cinetique_erythrosine_B_protocole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6"/>
          <a:stretch/>
        </p:blipFill>
        <p:spPr bwMode="auto">
          <a:xfrm>
            <a:off x="566974" y="1700808"/>
            <a:ext cx="7882401" cy="3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9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3B96F64-6D7D-43A6-9FDB-8FD546CA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64327"/>
            <a:ext cx="8856984" cy="987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37AA1835-4AAC-4212-88E7-5F6534580FB8}"/>
                  </a:ext>
                </a:extLst>
              </p:cNvPr>
              <p:cNvSpPr txBox="1"/>
              <p:nvPr/>
            </p:nvSpPr>
            <p:spPr>
              <a:xfrm>
                <a:off x="1907704" y="3456248"/>
                <a:ext cx="5328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mL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solution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’é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rythrosine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=8,5 </m:t>
                      </m:r>
                      <m:sSup>
                        <m:sSupPr>
                          <m:ctrlPr>
                            <a:rPr lang="fr-FR" sz="1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fr-FR" sz="1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7AA1835-4AAC-4212-88E7-5F6534580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56248"/>
                <a:ext cx="5328592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99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6F661A2-A954-480A-85E7-A9D59D99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 t="2565" r="34288" b="15385"/>
          <a:stretch/>
        </p:blipFill>
        <p:spPr>
          <a:xfrm>
            <a:off x="1403648" y="2276872"/>
            <a:ext cx="59046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1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498</Words>
  <Application>Microsoft Office PowerPoint</Application>
  <PresentationFormat>Affichage à l'écran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25</cp:revision>
  <dcterms:created xsi:type="dcterms:W3CDTF">2019-10-09T18:47:50Z</dcterms:created>
  <dcterms:modified xsi:type="dcterms:W3CDTF">2020-06-23T11:49:43Z</dcterms:modified>
</cp:coreProperties>
</file>