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6" r:id="rId2"/>
    <p:sldId id="265" r:id="rId3"/>
    <p:sldId id="267" r:id="rId4"/>
    <p:sldId id="262" r:id="rId5"/>
    <p:sldId id="260" r:id="rId6"/>
    <p:sldId id="268" r:id="rId7"/>
    <p:sldId id="271" r:id="rId8"/>
    <p:sldId id="270" r:id="rId9"/>
    <p:sldId id="269" r:id="rId10"/>
    <p:sldId id="256" r:id="rId11"/>
    <p:sldId id="264" r:id="rId12"/>
    <p:sldId id="259" r:id="rId13"/>
    <p:sldId id="263" r:id="rId14"/>
    <p:sldId id="261" r:id="rId15"/>
    <p:sldId id="257" r:id="rId16"/>
    <p:sldId id="258" r:id="rId17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472C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E9639D4-E3E2-4D34-9284-5A2195B3D0D7}" styleName="Style clair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2D5ABB26-0587-4C30-8999-92F81FD0307C}" styleName="Aucun style, aucune grille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Aucun style, grille du tableau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2196" autoAdjust="0"/>
  </p:normalViewPr>
  <p:slideViewPr>
    <p:cSldViewPr>
      <p:cViewPr>
        <p:scale>
          <a:sx n="100" d="100"/>
          <a:sy n="100" d="100"/>
        </p:scale>
        <p:origin x="300" y="-71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8CE978-9E45-436F-833C-33E1A308A2E2}" type="datetimeFigureOut">
              <a:rPr lang="fr-FR" smtClean="0"/>
              <a:t>29/05/2020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38D993-2FA8-415F-BE11-B2505D89426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865430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8CE978-9E45-436F-833C-33E1A308A2E2}" type="datetimeFigureOut">
              <a:rPr lang="fr-FR" smtClean="0"/>
              <a:t>29/05/2020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38D993-2FA8-415F-BE11-B2505D89426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651511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8CE978-9E45-436F-833C-33E1A308A2E2}" type="datetimeFigureOut">
              <a:rPr lang="fr-FR" smtClean="0"/>
              <a:t>29/05/2020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38D993-2FA8-415F-BE11-B2505D89426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706925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8CE978-9E45-436F-833C-33E1A308A2E2}" type="datetimeFigureOut">
              <a:rPr lang="fr-FR" smtClean="0"/>
              <a:t>29/05/2020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38D993-2FA8-415F-BE11-B2505D89426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439943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8CE978-9E45-436F-833C-33E1A308A2E2}" type="datetimeFigureOut">
              <a:rPr lang="fr-FR" smtClean="0"/>
              <a:t>29/05/2020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38D993-2FA8-415F-BE11-B2505D89426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898451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8CE978-9E45-436F-833C-33E1A308A2E2}" type="datetimeFigureOut">
              <a:rPr lang="fr-FR" smtClean="0"/>
              <a:t>29/05/2020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38D993-2FA8-415F-BE11-B2505D89426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282332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8CE978-9E45-436F-833C-33E1A308A2E2}" type="datetimeFigureOut">
              <a:rPr lang="fr-FR" smtClean="0"/>
              <a:t>29/05/2020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38D993-2FA8-415F-BE11-B2505D89426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023479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8CE978-9E45-436F-833C-33E1A308A2E2}" type="datetimeFigureOut">
              <a:rPr lang="fr-FR" smtClean="0"/>
              <a:t>29/05/2020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38D993-2FA8-415F-BE11-B2505D89426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693767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8CE978-9E45-436F-833C-33E1A308A2E2}" type="datetimeFigureOut">
              <a:rPr lang="fr-FR" smtClean="0"/>
              <a:t>29/05/2020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38D993-2FA8-415F-BE11-B2505D89426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505561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8CE978-9E45-436F-833C-33E1A308A2E2}" type="datetimeFigureOut">
              <a:rPr lang="fr-FR" smtClean="0"/>
              <a:t>29/05/2020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38D993-2FA8-415F-BE11-B2505D89426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52524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8CE978-9E45-436F-833C-33E1A308A2E2}" type="datetimeFigureOut">
              <a:rPr lang="fr-FR" smtClean="0"/>
              <a:t>29/05/2020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38D993-2FA8-415F-BE11-B2505D89426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949779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8CE978-9E45-436F-833C-33E1A308A2E2}" type="datetimeFigureOut">
              <a:rPr lang="fr-FR" smtClean="0"/>
              <a:t>29/05/2020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38D993-2FA8-415F-BE11-B2505D89426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923897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jpg"/><Relationship Id="rId5" Type="http://schemas.openxmlformats.org/officeDocument/2006/relationships/image" Target="../media/image7.jpg"/><Relationship Id="rId4" Type="http://schemas.openxmlformats.org/officeDocument/2006/relationships/image" Target="../media/image6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ZoneTexte 1">
                <a:extLst>
                  <a:ext uri="{FF2B5EF4-FFF2-40B4-BE49-F238E27FC236}">
                    <a16:creationId xmlns:a16="http://schemas.microsoft.com/office/drawing/2014/main" id="{F9814434-E3F0-490C-AB05-C3E9FB4F905C}"/>
                  </a:ext>
                </a:extLst>
              </p:cNvPr>
              <p:cNvSpPr txBox="1"/>
              <p:nvPr/>
            </p:nvSpPr>
            <p:spPr>
              <a:xfrm>
                <a:off x="683568" y="836712"/>
                <a:ext cx="7992888" cy="6331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FR" sz="2800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fr-FR" sz="2800" i="0" dirty="0" smtClean="0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fr-FR" sz="2800" i="0" dirty="0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sSub>
                        <m:sSubPr>
                          <m:ctrlPr>
                            <a:rPr lang="fr-FR" sz="2800" b="0" i="0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sSub>
                            <m:sSubPr>
                              <m:ctrlPr>
                                <a:rPr lang="fr-FR" sz="2800" dirty="0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fr-FR" sz="2800" i="0" dirty="0" smtClean="0">
                                  <a:latin typeface="Cambria Math" panose="02040503050406030204" pitchFamily="18" charset="0"/>
                                </a:rPr>
                                <m:t>O</m:t>
                              </m:r>
                            </m:e>
                            <m:sub>
                              <m:r>
                                <a:rPr lang="fr-FR" sz="2800" i="0" dirty="0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e>
                        <m:sub>
                          <m:r>
                            <a:rPr lang="fr-FR" sz="2800" b="0" i="0" dirty="0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m:rPr>
                              <m:sty m:val="p"/>
                            </m:rPr>
                            <a:rPr lang="fr-FR" sz="2800" b="0" i="0" dirty="0" smtClean="0">
                              <a:latin typeface="Cambria Math" panose="02040503050406030204" pitchFamily="18" charset="0"/>
                            </a:rPr>
                            <m:t>aq</m:t>
                          </m:r>
                          <m:r>
                            <a:rPr lang="fr-FR" sz="2800" b="0" i="0" dirty="0" smtClean="0">
                              <a:latin typeface="Cambria Math" panose="02040503050406030204" pitchFamily="18" charset="0"/>
                            </a:rPr>
                            <m:t>)</m:t>
                          </m:r>
                        </m:sub>
                      </m:sSub>
                      <m:r>
                        <a:rPr lang="fr-FR" sz="2800" i="0" dirty="0" smtClean="0">
                          <a:latin typeface="Cambria Math" panose="02040503050406030204" pitchFamily="18" charset="0"/>
                        </a:rPr>
                        <m:t>+2</m:t>
                      </m:r>
                      <m:sSubSup>
                        <m:sSubSupPr>
                          <m:ctrlPr>
                            <a:rPr lang="fr-FR" sz="2800" b="0" i="0" dirty="0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m:rPr>
                              <m:sty m:val="p"/>
                            </m:rPr>
                            <a:rPr lang="fr-FR" sz="2800" i="0" dirty="0" smtClean="0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fr-FR" sz="2800" b="0" i="0" dirty="0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m:rPr>
                              <m:sty m:val="p"/>
                            </m:rPr>
                            <a:rPr lang="fr-FR" sz="2800" dirty="0">
                              <a:latin typeface="Cambria Math" panose="02040503050406030204" pitchFamily="18" charset="0"/>
                            </a:rPr>
                            <m:t>aq</m:t>
                          </m:r>
                          <m:r>
                            <a:rPr lang="fr-FR" sz="2800" b="0" i="0" dirty="0" smtClean="0">
                              <a:latin typeface="Cambria Math" panose="02040503050406030204" pitchFamily="18" charset="0"/>
                            </a:rPr>
                            <m:t>)</m:t>
                          </m:r>
                        </m:sub>
                        <m:sup>
                          <m:r>
                            <a:rPr lang="fr-FR" sz="2800" i="0" dirty="0" smtClean="0">
                              <a:latin typeface="Cambria Math" panose="02040503050406030204" pitchFamily="18" charset="0"/>
                            </a:rPr>
                            <m:t>+</m:t>
                          </m:r>
                        </m:sup>
                      </m:sSubSup>
                      <m:r>
                        <a:rPr lang="fr-FR" sz="2800" i="0" dirty="0" smtClean="0">
                          <a:latin typeface="Cambria Math" panose="02040503050406030204" pitchFamily="18" charset="0"/>
                        </a:rPr>
                        <m:t>+2</m:t>
                      </m:r>
                      <m:sSubSup>
                        <m:sSubSupPr>
                          <m:ctrlPr>
                            <a:rPr lang="fr-FR" sz="2800" b="0" i="0" dirty="0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m:rPr>
                              <m:sty m:val="p"/>
                            </m:rPr>
                            <a:rPr lang="fr-FR" sz="2800" i="0" dirty="0" smtClean="0">
                              <a:latin typeface="Cambria Math" panose="02040503050406030204" pitchFamily="18" charset="0"/>
                            </a:rPr>
                            <m:t>I</m:t>
                          </m:r>
                        </m:e>
                        <m:sub>
                          <m:r>
                            <a:rPr lang="fr-FR" sz="2800" b="0" i="1" dirty="0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m:rPr>
                              <m:sty m:val="p"/>
                            </m:rPr>
                            <a:rPr lang="fr-FR" sz="2800" b="0" i="0" dirty="0" smtClean="0">
                              <a:latin typeface="Cambria Math" panose="02040503050406030204" pitchFamily="18" charset="0"/>
                            </a:rPr>
                            <m:t>aq</m:t>
                          </m:r>
                          <m:r>
                            <a:rPr lang="fr-FR" sz="2800" b="0" i="0" dirty="0" smtClean="0">
                              <a:latin typeface="Cambria Math" panose="02040503050406030204" pitchFamily="18" charset="0"/>
                            </a:rPr>
                            <m:t>)</m:t>
                          </m:r>
                        </m:sub>
                        <m:sup>
                          <m:r>
                            <a:rPr lang="fr-FR" sz="2800" i="0" dirty="0" smtClean="0">
                              <a:latin typeface="Cambria Math" panose="02040503050406030204" pitchFamily="18" charset="0"/>
                            </a:rPr>
                            <m:t>−</m:t>
                          </m:r>
                        </m:sup>
                      </m:sSubSup>
                      <m:r>
                        <a:rPr lang="fr-FR" sz="2800" i="0" dirty="0" smtClean="0">
                          <a:latin typeface="Cambria Math" panose="02040503050406030204" pitchFamily="18" charset="0"/>
                        </a:rPr>
                        <m:t>→ 2</m:t>
                      </m:r>
                      <m:sSub>
                        <m:sSubPr>
                          <m:ctrlPr>
                            <a:rPr lang="fr-FR" sz="2800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fr-FR" sz="2800" i="0" dirty="0" smtClean="0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fr-FR" sz="2800" i="0" dirty="0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sSub>
                        <m:sSubPr>
                          <m:ctrlPr>
                            <a:rPr lang="fr-FR" sz="2800" b="0" i="0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fr-FR" sz="2800" i="0" dirty="0" smtClean="0">
                              <a:latin typeface="Cambria Math" panose="02040503050406030204" pitchFamily="18" charset="0"/>
                            </a:rPr>
                            <m:t>O</m:t>
                          </m:r>
                        </m:e>
                        <m:sub>
                          <m:r>
                            <a:rPr lang="fr-FR" sz="2800" b="0" i="0" dirty="0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m:rPr>
                              <m:sty m:val="p"/>
                            </m:rPr>
                            <a:rPr lang="fr-FR" sz="2800" b="0" i="0" dirty="0" smtClean="0">
                              <a:latin typeface="Cambria Math" panose="02040503050406030204" pitchFamily="18" charset="0"/>
                            </a:rPr>
                            <m:t>l</m:t>
                          </m:r>
                          <m:r>
                            <a:rPr lang="fr-FR" sz="2800" b="0" i="0" dirty="0" smtClean="0">
                              <a:latin typeface="Cambria Math" panose="02040503050406030204" pitchFamily="18" charset="0"/>
                            </a:rPr>
                            <m:t>)</m:t>
                          </m:r>
                        </m:sub>
                      </m:sSub>
                      <m:r>
                        <a:rPr lang="fr-FR" sz="2800" i="0" dirty="0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fr-FR" sz="2800" b="0" i="0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sSub>
                            <m:sSubPr>
                              <m:ctrlPr>
                                <a:rPr lang="fr-FR" sz="2800" dirty="0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fr-FR" sz="2800" i="0" dirty="0" smtClean="0">
                                  <a:latin typeface="Cambria Math" panose="02040503050406030204" pitchFamily="18" charset="0"/>
                                </a:rPr>
                                <m:t>I</m:t>
                              </m:r>
                            </m:e>
                            <m:sub>
                              <m:r>
                                <a:rPr lang="fr-FR" sz="2800" i="0" dirty="0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e>
                        <m:sub>
                          <m:r>
                            <a:rPr lang="fr-FR" sz="2800" b="0" i="0" dirty="0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m:rPr>
                              <m:sty m:val="p"/>
                            </m:rPr>
                            <a:rPr lang="fr-FR" sz="2800" b="0" i="0" dirty="0" smtClean="0">
                              <a:latin typeface="Cambria Math" panose="02040503050406030204" pitchFamily="18" charset="0"/>
                            </a:rPr>
                            <m:t>aq</m:t>
                          </m:r>
                          <m:r>
                            <a:rPr lang="fr-FR" sz="2800" b="0" i="0" dirty="0" smtClean="0">
                              <a:latin typeface="Cambria Math" panose="02040503050406030204" pitchFamily="18" charset="0"/>
                            </a:rPr>
                            <m:t>)</m:t>
                          </m:r>
                        </m:sub>
                      </m:sSub>
                    </m:oMath>
                  </m:oMathPara>
                </a14:m>
                <a:endParaRPr lang="fr-FR" sz="2800" dirty="0"/>
              </a:p>
            </p:txBody>
          </p:sp>
        </mc:Choice>
        <mc:Fallback>
          <p:sp>
            <p:nvSpPr>
              <p:cNvPr id="2" name="ZoneTexte 1">
                <a:extLst>
                  <a:ext uri="{FF2B5EF4-FFF2-40B4-BE49-F238E27FC236}">
                    <a16:creationId xmlns:a16="http://schemas.microsoft.com/office/drawing/2014/main" id="{F9814434-E3F0-490C-AB05-C3E9FB4F905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3568" y="836712"/>
                <a:ext cx="7992888" cy="633187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4" name="Tableau 4">
                <a:extLst>
                  <a:ext uri="{FF2B5EF4-FFF2-40B4-BE49-F238E27FC236}">
                    <a16:creationId xmlns:a16="http://schemas.microsoft.com/office/drawing/2014/main" id="{CF5D71F6-2870-4AFA-8E8E-48BB692E7158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575038743"/>
                  </p:ext>
                </p:extLst>
              </p:nvPr>
            </p:nvGraphicFramePr>
            <p:xfrm>
              <a:off x="971600" y="2420888"/>
              <a:ext cx="7416825" cy="2033080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1296144">
                      <a:extLst>
                        <a:ext uri="{9D8B030D-6E8A-4147-A177-3AD203B41FA5}">
                          <a16:colId xmlns:a16="http://schemas.microsoft.com/office/drawing/2014/main" val="4244526739"/>
                        </a:ext>
                      </a:extLst>
                    </a:gridCol>
                    <a:gridCol w="3648406">
                      <a:extLst>
                        <a:ext uri="{9D8B030D-6E8A-4147-A177-3AD203B41FA5}">
                          <a16:colId xmlns:a16="http://schemas.microsoft.com/office/drawing/2014/main" val="1539442750"/>
                        </a:ext>
                      </a:extLst>
                    </a:gridCol>
                    <a:gridCol w="2472275">
                      <a:extLst>
                        <a:ext uri="{9D8B030D-6E8A-4147-A177-3AD203B41FA5}">
                          <a16:colId xmlns:a16="http://schemas.microsoft.com/office/drawing/2014/main" val="423711250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b="0" dirty="0"/>
                            <a:t>Numéro du bécher </a:t>
                          </a:r>
                          <a:endParaRPr lang="fr-FR" b="0" dirty="0">
                            <a:latin typeface="+mn-lt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fr-FR" b="0" dirty="0"/>
                            <a:t>Solution d'iodure de potassium KI à </a:t>
                          </a:r>
                          <a14:m>
                            <m:oMath xmlns:m="http://schemas.openxmlformats.org/officeDocument/2006/math">
                              <m:r>
                                <a:rPr lang="fr-FR" b="0" dirty="0" smtClean="0"/>
                                <m:t>0,4 </m:t>
                              </m:r>
                              <m:r>
                                <m:rPr>
                                  <m:sty m:val="p"/>
                                </m:rPr>
                                <a:rPr lang="fr-FR" b="0" dirty="0" smtClean="0"/>
                                <m:t>mol</m:t>
                              </m:r>
                              <m:r>
                                <a:rPr lang="fr-FR" b="0" dirty="0" smtClean="0"/>
                                <m:t>.</m:t>
                              </m:r>
                              <m:sSup>
                                <m:sSupPr>
                                  <m:ctrlPr>
                                    <a:rPr lang="fr-FR" b="0" dirty="0" smtClean="0"/>
                                  </m:ctrlPr>
                                </m:sSupPr>
                                <m:e>
                                  <m:r>
                                    <m:rPr>
                                      <m:sty m:val="p"/>
                                    </m:rPr>
                                    <a:rPr lang="fr-FR" b="0" dirty="0" smtClean="0"/>
                                    <m:t>L</m:t>
                                  </m:r>
                                </m:e>
                                <m:sup>
                                  <m:r>
                                    <a:rPr lang="fr-FR" b="0" dirty="0" smtClean="0"/>
                                    <m:t>−1</m:t>
                                  </m:r>
                                </m:sup>
                              </m:sSup>
                            </m:oMath>
                          </a14:m>
                          <a:r>
                            <a:rPr lang="fr-FR" b="0" dirty="0"/>
                            <a:t> </a:t>
                          </a:r>
                        </a:p>
                        <a:p>
                          <a:pPr algn="ctr"/>
                          <a:endParaRPr lang="fr-FR" b="0" dirty="0">
                            <a:latin typeface="+mn-lt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b="0" dirty="0"/>
                            <a:t>Eau </a:t>
                          </a:r>
                          <a:endParaRPr lang="fr-FR" b="0" dirty="0">
                            <a:latin typeface="+mn-lt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532597457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fr-FR" b="0" dirty="0"/>
                            <a:t>1</a:t>
                          </a:r>
                          <a:endParaRPr lang="fr-FR" b="0" dirty="0">
                            <a:latin typeface="+mn-lt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fr-FR" b="0" i="0" dirty="0" smtClean="0">
                                    <a:latin typeface="Cambria Math" panose="02040503050406030204" pitchFamily="18" charset="0"/>
                                  </a:rPr>
                                  <m:t>5</m:t>
                                </m:r>
                                <m:r>
                                  <m:rPr>
                                    <m:sty m:val="p"/>
                                  </m:rPr>
                                  <a:rPr lang="fr-FR" b="0" i="0" dirty="0" smtClean="0">
                                    <a:latin typeface="Cambria Math" panose="02040503050406030204" pitchFamily="18" charset="0"/>
                                  </a:rPr>
                                  <m:t>mL</m:t>
                                </m:r>
                              </m:oMath>
                            </m:oMathPara>
                          </a14:m>
                          <a:endParaRPr lang="fr-FR" b="0" i="0" dirty="0">
                            <a:latin typeface="+mn-lt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fr-FR" b="0" i="0" dirty="0" smtClean="0">
                                    <a:latin typeface="Cambria Math" panose="02040503050406030204" pitchFamily="18" charset="0"/>
                                  </a:rPr>
                                  <m:t>30</m:t>
                                </m:r>
                                <m:r>
                                  <m:rPr>
                                    <m:sty m:val="p"/>
                                  </m:rPr>
                                  <a:rPr lang="fr-FR" b="0" i="0" dirty="0" smtClean="0">
                                    <a:latin typeface="Cambria Math" panose="02040503050406030204" pitchFamily="18" charset="0"/>
                                  </a:rPr>
                                  <m:t>mL</m:t>
                                </m:r>
                              </m:oMath>
                            </m:oMathPara>
                          </a14:m>
                          <a:endParaRPr lang="fr-FR" b="0" i="0" dirty="0">
                            <a:latin typeface="+mn-lt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909841313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fr-FR" b="0" dirty="0"/>
                            <a:t>2</a:t>
                          </a:r>
                          <a:endParaRPr lang="fr-FR" b="0" dirty="0">
                            <a:latin typeface="+mn-lt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fr-FR" b="0" i="0" dirty="0" smtClean="0">
                                    <a:latin typeface="Cambria Math" panose="02040503050406030204" pitchFamily="18" charset="0"/>
                                  </a:rPr>
                                  <m:t>15</m:t>
                                </m:r>
                                <m:r>
                                  <m:rPr>
                                    <m:sty m:val="p"/>
                                  </m:rPr>
                                  <a:rPr lang="fr-FR" b="0" i="0" dirty="0" smtClean="0">
                                    <a:latin typeface="Cambria Math" panose="02040503050406030204" pitchFamily="18" charset="0"/>
                                  </a:rPr>
                                  <m:t>mL</m:t>
                                </m:r>
                              </m:oMath>
                            </m:oMathPara>
                          </a14:m>
                          <a:endParaRPr lang="fr-FR" b="0" i="0" dirty="0">
                            <a:latin typeface="+mn-lt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fr-FR" b="0" i="0" dirty="0" smtClean="0">
                                    <a:latin typeface="Cambria Math" panose="02040503050406030204" pitchFamily="18" charset="0"/>
                                  </a:rPr>
                                  <m:t>15</m:t>
                                </m:r>
                                <m:r>
                                  <m:rPr>
                                    <m:sty m:val="p"/>
                                  </m:rPr>
                                  <a:rPr lang="fr-FR" b="0" i="0" dirty="0" smtClean="0">
                                    <a:latin typeface="Cambria Math" panose="02040503050406030204" pitchFamily="18" charset="0"/>
                                  </a:rPr>
                                  <m:t>mL</m:t>
                                </m:r>
                              </m:oMath>
                            </m:oMathPara>
                          </a14:m>
                          <a:endParaRPr lang="fr-FR" b="0" i="0" dirty="0">
                            <a:latin typeface="+mn-lt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697054929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fr-FR" b="0" dirty="0"/>
                            <a:t>3</a:t>
                          </a:r>
                          <a:endParaRPr lang="fr-FR" b="0" dirty="0">
                            <a:latin typeface="+mn-lt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fr-FR" b="0" i="0" dirty="0" smtClean="0">
                                    <a:latin typeface="Cambria Math" panose="02040503050406030204" pitchFamily="18" charset="0"/>
                                  </a:rPr>
                                  <m:t>30 </m:t>
                                </m:r>
                                <m:r>
                                  <m:rPr>
                                    <m:sty m:val="p"/>
                                  </m:rPr>
                                  <a:rPr lang="fr-FR" b="0" i="0" dirty="0" err="1" smtClean="0">
                                    <a:latin typeface="Cambria Math" panose="02040503050406030204" pitchFamily="18" charset="0"/>
                                  </a:rPr>
                                  <m:t>mL</m:t>
                                </m:r>
                              </m:oMath>
                            </m:oMathPara>
                          </a14:m>
                          <a:endParaRPr lang="fr-FR" b="0" i="0" dirty="0">
                            <a:latin typeface="+mn-lt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fr-FR" b="0" i="0" dirty="0" smtClean="0">
                                    <a:latin typeface="Cambria Math" panose="02040503050406030204" pitchFamily="18" charset="0"/>
                                  </a:rPr>
                                  <m:t>5</m:t>
                                </m:r>
                                <m:r>
                                  <m:rPr>
                                    <m:sty m:val="p"/>
                                  </m:rPr>
                                  <a:rPr lang="fr-FR" b="0" i="0" dirty="0" smtClean="0">
                                    <a:latin typeface="Cambria Math" panose="02040503050406030204" pitchFamily="18" charset="0"/>
                                  </a:rPr>
                                  <m:t>mL</m:t>
                                </m:r>
                              </m:oMath>
                            </m:oMathPara>
                          </a14:m>
                          <a:endParaRPr lang="fr-FR" b="0" i="0" dirty="0">
                            <a:latin typeface="+mn-lt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584992294"/>
                      </a:ext>
                    </a:extLst>
                  </a:tr>
                </a:tbl>
              </a:graphicData>
            </a:graphic>
          </p:graphicFrame>
        </mc:Choice>
        <mc:Fallback>
          <p:graphicFrame>
            <p:nvGraphicFramePr>
              <p:cNvPr id="4" name="Tableau 4">
                <a:extLst>
                  <a:ext uri="{FF2B5EF4-FFF2-40B4-BE49-F238E27FC236}">
                    <a16:creationId xmlns:a16="http://schemas.microsoft.com/office/drawing/2014/main" id="{CF5D71F6-2870-4AFA-8E8E-48BB692E7158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575038743"/>
                  </p:ext>
                </p:extLst>
              </p:nvPr>
            </p:nvGraphicFramePr>
            <p:xfrm>
              <a:off x="971600" y="2420888"/>
              <a:ext cx="7416825" cy="2033080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1296144">
                      <a:extLst>
                        <a:ext uri="{9D8B030D-6E8A-4147-A177-3AD203B41FA5}">
                          <a16:colId xmlns:a16="http://schemas.microsoft.com/office/drawing/2014/main" val="4244526739"/>
                        </a:ext>
                      </a:extLst>
                    </a:gridCol>
                    <a:gridCol w="3648406">
                      <a:extLst>
                        <a:ext uri="{9D8B030D-6E8A-4147-A177-3AD203B41FA5}">
                          <a16:colId xmlns:a16="http://schemas.microsoft.com/office/drawing/2014/main" val="1539442750"/>
                        </a:ext>
                      </a:extLst>
                    </a:gridCol>
                    <a:gridCol w="2472275">
                      <a:extLst>
                        <a:ext uri="{9D8B030D-6E8A-4147-A177-3AD203B41FA5}">
                          <a16:colId xmlns:a16="http://schemas.microsoft.com/office/drawing/2014/main" val="423711250"/>
                        </a:ext>
                      </a:extLst>
                    </a:gridCol>
                  </a:tblGrid>
                  <a:tr h="92056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b="0" dirty="0"/>
                            <a:t>Numéro du bécher </a:t>
                          </a:r>
                          <a:endParaRPr lang="fr-FR" b="0" dirty="0">
                            <a:latin typeface="+mn-lt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>
                        <a:blipFill>
                          <a:blip r:embed="rId3"/>
                          <a:stretch>
                            <a:fillRect l="-35726" t="-3311" r="-68114" b="-13112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b="0" dirty="0"/>
                            <a:t>Eau </a:t>
                          </a:r>
                          <a:endParaRPr lang="fr-FR" b="0" dirty="0">
                            <a:latin typeface="+mn-lt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532597457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fr-FR" b="0" dirty="0"/>
                            <a:t>1</a:t>
                          </a:r>
                          <a:endParaRPr lang="fr-FR" b="0" dirty="0">
                            <a:latin typeface="+mn-lt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>
                        <a:blipFill>
                          <a:blip r:embed="rId3"/>
                          <a:stretch>
                            <a:fillRect l="-35726" t="-255738" r="-68114" b="-22459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>
                        <a:blipFill>
                          <a:blip r:embed="rId3"/>
                          <a:stretch>
                            <a:fillRect l="-200246" t="-255738" r="-493" b="-22459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909841313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fr-FR" b="0" dirty="0"/>
                            <a:t>2</a:t>
                          </a:r>
                          <a:endParaRPr lang="fr-FR" b="0" dirty="0">
                            <a:latin typeface="+mn-lt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>
                        <a:blipFill>
                          <a:blip r:embed="rId3"/>
                          <a:stretch>
                            <a:fillRect l="-35726" t="-355738" r="-68114" b="-12459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>
                        <a:blipFill>
                          <a:blip r:embed="rId3"/>
                          <a:stretch>
                            <a:fillRect l="-200246" t="-355738" r="-493" b="-12459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697054929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fr-FR" b="0" dirty="0"/>
                            <a:t>3</a:t>
                          </a:r>
                          <a:endParaRPr lang="fr-FR" b="0" dirty="0">
                            <a:latin typeface="+mn-lt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>
                        <a:blipFill>
                          <a:blip r:embed="rId3"/>
                          <a:stretch>
                            <a:fillRect l="-35726" t="-455738" r="-68114" b="-2459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>
                        <a:blipFill>
                          <a:blip r:embed="rId3"/>
                          <a:stretch>
                            <a:fillRect l="-200246" t="-455738" r="-493" b="-2459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584992294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" name="ZoneTexte 5">
                <a:extLst>
                  <a:ext uri="{FF2B5EF4-FFF2-40B4-BE49-F238E27FC236}">
                    <a16:creationId xmlns:a16="http://schemas.microsoft.com/office/drawing/2014/main" id="{D390D1E0-F4EF-4770-83E2-E66846BA0B13}"/>
                  </a:ext>
                </a:extLst>
              </p:cNvPr>
              <p:cNvSpPr txBox="1"/>
              <p:nvPr/>
            </p:nvSpPr>
            <p:spPr>
              <a:xfrm>
                <a:off x="2411760" y="5120317"/>
                <a:ext cx="5760640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fr-FR" dirty="0"/>
                  <a:t>+ </a:t>
                </a:r>
                <a14:m>
                  <m:oMath xmlns:m="http://schemas.openxmlformats.org/officeDocument/2006/math">
                    <m:r>
                      <a:rPr lang="pt-BR" i="0" dirty="0" smtClean="0">
                        <a:latin typeface="Cambria Math" panose="02040503050406030204" pitchFamily="18" charset="0"/>
                      </a:rPr>
                      <m:t>15 </m:t>
                    </m:r>
                    <m:r>
                      <m:rPr>
                        <m:sty m:val="p"/>
                      </m:rPr>
                      <a:rPr lang="pt-BR" i="0" dirty="0" smtClean="0">
                        <a:latin typeface="Cambria Math" panose="02040503050406030204" pitchFamily="18" charset="0"/>
                      </a:rPr>
                      <m:t>mL</m:t>
                    </m:r>
                    <m:r>
                      <a:rPr lang="pt-BR" i="0" dirty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pt-BR" dirty="0"/>
                  <a:t>d'eau oxygénée H</a:t>
                </a:r>
                <a:r>
                  <a:rPr lang="pt-BR" baseline="-25000" dirty="0"/>
                  <a:t>2</a:t>
                </a:r>
                <a:r>
                  <a:rPr lang="pt-BR" dirty="0"/>
                  <a:t>O</a:t>
                </a:r>
                <a:r>
                  <a:rPr lang="pt-BR" baseline="-25000" dirty="0"/>
                  <a:t>2</a:t>
                </a:r>
                <a:r>
                  <a:rPr lang="pt-BR" dirty="0"/>
                  <a:t> à </a:t>
                </a:r>
                <a14:m>
                  <m:oMath xmlns:m="http://schemas.openxmlformats.org/officeDocument/2006/math">
                    <m:r>
                      <a:rPr lang="pt-BR" i="0" dirty="0" smtClean="0">
                        <a:latin typeface="Cambria Math" panose="02040503050406030204" pitchFamily="18" charset="0"/>
                      </a:rPr>
                      <m:t>0,06 </m:t>
                    </m:r>
                    <m:r>
                      <m:rPr>
                        <m:sty m:val="p"/>
                      </m:rPr>
                      <a:rPr lang="pt-BR" i="0" dirty="0" smtClean="0">
                        <a:latin typeface="Cambria Math" panose="02040503050406030204" pitchFamily="18" charset="0"/>
                      </a:rPr>
                      <m:t>mol</m:t>
                    </m:r>
                    <m:r>
                      <a:rPr lang="pt-BR" i="0" dirty="0" smtClean="0">
                        <a:latin typeface="Cambria Math" panose="02040503050406030204" pitchFamily="18" charset="0"/>
                      </a:rPr>
                      <m:t>.</m:t>
                    </m:r>
                    <m:sSup>
                      <m:sSupPr>
                        <m:ctrlPr>
                          <a:rPr lang="fr-FR" b="0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fr-FR" b="0" i="0" dirty="0" smtClean="0">
                            <a:latin typeface="Cambria Math" panose="02040503050406030204" pitchFamily="18" charset="0"/>
                          </a:rPr>
                          <m:t>L</m:t>
                        </m:r>
                      </m:e>
                      <m:sup>
                        <m:r>
                          <a:rPr lang="fr-FR" b="0" i="0" dirty="0" smtClean="0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</m:oMath>
                </a14:m>
                <a:endParaRPr lang="pt-BR" dirty="0"/>
              </a:p>
              <a:p>
                <a:endParaRPr lang="fr-FR" dirty="0"/>
              </a:p>
            </p:txBody>
          </p:sp>
        </mc:Choice>
        <mc:Fallback>
          <p:sp>
            <p:nvSpPr>
              <p:cNvPr id="6" name="ZoneTexte 5">
                <a:extLst>
                  <a:ext uri="{FF2B5EF4-FFF2-40B4-BE49-F238E27FC236}">
                    <a16:creationId xmlns:a16="http://schemas.microsoft.com/office/drawing/2014/main" id="{D390D1E0-F4EF-4770-83E2-E66846BA0B1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11760" y="5120317"/>
                <a:ext cx="5760640" cy="646331"/>
              </a:xfrm>
              <a:prstGeom prst="rect">
                <a:avLst/>
              </a:prstGeom>
              <a:blipFill>
                <a:blip r:embed="rId4"/>
                <a:stretch>
                  <a:fillRect l="-952" t="-5660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3863956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ZoneTexte 3"/>
              <p:cNvSpPr txBox="1"/>
              <p:nvPr/>
            </p:nvSpPr>
            <p:spPr>
              <a:xfrm>
                <a:off x="323528" y="1484784"/>
                <a:ext cx="8676456" cy="54014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FR" sz="22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nor/>
                            </m:rPr>
                            <a:rPr lang="fr-FR" sz="2200" b="0" i="0" smtClean="0">
                              <a:latin typeface="+mj-lt"/>
                            </a:rPr>
                            <m:t>O</m:t>
                          </m:r>
                        </m:e>
                        <m:sub>
                          <m:r>
                            <m:rPr>
                              <m:nor/>
                            </m:rPr>
                            <a:rPr lang="fr-FR" sz="2200" b="0" i="0" smtClean="0">
                              <a:latin typeface="+mj-lt"/>
                            </a:rPr>
                            <m:t>2(</m:t>
                          </m:r>
                          <m:r>
                            <m:rPr>
                              <m:nor/>
                            </m:rPr>
                            <a:rPr lang="fr-FR" sz="2200" b="0" i="0" smtClean="0">
                              <a:latin typeface="+mj-lt"/>
                            </a:rPr>
                            <m:t>g</m:t>
                          </m:r>
                          <m:r>
                            <m:rPr>
                              <m:nor/>
                            </m:rPr>
                            <a:rPr lang="fr-FR" sz="2200" b="0" i="0" smtClean="0">
                              <a:latin typeface="+mj-lt"/>
                            </a:rPr>
                            <m:t>)</m:t>
                          </m:r>
                        </m:sub>
                      </m:sSub>
                      <m:r>
                        <m:rPr>
                          <m:nor/>
                        </m:rPr>
                        <a:rPr lang="fr-FR" sz="2200" b="0" i="0" smtClean="0">
                          <a:latin typeface="+mj-lt"/>
                        </a:rPr>
                        <m:t>+2 </m:t>
                      </m:r>
                      <m:sSub>
                        <m:sSubPr>
                          <m:ctrlPr>
                            <a:rPr lang="fr-FR" sz="22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nor/>
                            </m:rPr>
                            <a:rPr lang="fr-FR" sz="2200" b="0" i="0" smtClean="0">
                              <a:latin typeface="+mj-lt"/>
                            </a:rPr>
                            <m:t>BMH</m:t>
                          </m:r>
                        </m:e>
                        <m:sub>
                          <m:r>
                            <m:rPr>
                              <m:nor/>
                            </m:rPr>
                            <a:rPr lang="fr-FR" sz="2200" b="0" i="0" smtClean="0">
                              <a:latin typeface="+mj-lt"/>
                            </a:rPr>
                            <m:t>(</m:t>
                          </m:r>
                          <m:r>
                            <m:rPr>
                              <m:nor/>
                            </m:rPr>
                            <a:rPr lang="fr-FR" sz="2200" b="0" i="0" smtClean="0">
                              <a:latin typeface="+mj-lt"/>
                            </a:rPr>
                            <m:t>aq</m:t>
                          </m:r>
                          <m:r>
                            <m:rPr>
                              <m:nor/>
                            </m:rPr>
                            <a:rPr lang="fr-FR" sz="2200" b="0" i="0" smtClean="0">
                              <a:latin typeface="+mj-lt"/>
                            </a:rPr>
                            <m:t>)</m:t>
                          </m:r>
                        </m:sub>
                      </m:sSub>
                      <m:r>
                        <m:rPr>
                          <m:nor/>
                        </m:rPr>
                        <a:rPr lang="fr-FR" sz="2200" b="0" i="0" smtClean="0">
                          <a:latin typeface="+mj-lt"/>
                        </a:rPr>
                        <m:t>  → 2 </m:t>
                      </m:r>
                      <m:sSubSup>
                        <m:sSubSupPr>
                          <m:ctrlPr>
                            <a:rPr lang="fr-FR" sz="2200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m:rPr>
                              <m:nor/>
                            </m:rPr>
                            <a:rPr lang="fr-FR" sz="2200" b="0" i="0" smtClean="0">
                              <a:latin typeface="+mj-lt"/>
                            </a:rPr>
                            <m:t>H</m:t>
                          </m:r>
                          <m:sSup>
                            <m:sSupPr>
                              <m:ctrlPr>
                                <a:rPr lang="fr-FR" sz="22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m:rPr>
                                  <m:nor/>
                                </m:rPr>
                                <a:rPr lang="fr-FR" sz="2200" b="0" i="0" smtClean="0">
                                  <a:latin typeface="+mj-lt"/>
                                </a:rPr>
                                <m:t>O</m:t>
                              </m:r>
                            </m:e>
                            <m:sup>
                              <m:r>
                                <m:rPr>
                                  <m:nor/>
                                </m:rPr>
                                <a:rPr lang="fr-FR" sz="2200" b="0" i="0" smtClean="0">
                                  <a:latin typeface="+mj-lt"/>
                                </a:rPr>
                                <m:t>−</m:t>
                              </m:r>
                            </m:sup>
                          </m:sSup>
                        </m:e>
                        <m:sub>
                          <m:r>
                            <m:rPr>
                              <m:nor/>
                            </m:rPr>
                            <a:rPr lang="fr-FR" sz="2200" b="0" i="0" smtClean="0">
                              <a:latin typeface="+mj-lt"/>
                            </a:rPr>
                            <m:t>(</m:t>
                          </m:r>
                          <m:r>
                            <m:rPr>
                              <m:nor/>
                            </m:rPr>
                            <a:rPr lang="fr-FR" sz="2200" b="0" i="0" smtClean="0">
                              <a:latin typeface="+mj-lt"/>
                            </a:rPr>
                            <m:t>aq</m:t>
                          </m:r>
                          <m:r>
                            <m:rPr>
                              <m:nor/>
                            </m:rPr>
                            <a:rPr lang="fr-FR" sz="2200" b="0" i="0" smtClean="0">
                              <a:latin typeface="+mj-lt"/>
                            </a:rPr>
                            <m:t>)</m:t>
                          </m:r>
                        </m:sub>
                        <m:sup/>
                      </m:sSubSup>
                      <m:r>
                        <m:rPr>
                          <m:nor/>
                        </m:rPr>
                        <a:rPr lang="fr-FR" sz="2200" b="0" i="0" smtClean="0">
                          <a:latin typeface="+mj-lt"/>
                        </a:rPr>
                        <m:t>+ 2 </m:t>
                      </m:r>
                      <m:sSubSup>
                        <m:sSubSupPr>
                          <m:ctrlPr>
                            <a:rPr lang="fr-FR" sz="2200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m:rPr>
                              <m:nor/>
                            </m:rPr>
                            <a:rPr lang="fr-FR" sz="2200" b="0" i="0" smtClean="0">
                              <a:latin typeface="+mj-lt"/>
                            </a:rPr>
                            <m:t>B</m:t>
                          </m:r>
                          <m:sSup>
                            <m:sSupPr>
                              <m:ctrlPr>
                                <a:rPr lang="fr-FR" sz="22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m:rPr>
                                  <m:nor/>
                                </m:rPr>
                                <a:rPr lang="fr-FR" sz="2200" b="0" i="0" smtClean="0">
                                  <a:latin typeface="+mj-lt"/>
                                </a:rPr>
                                <m:t>M</m:t>
                              </m:r>
                            </m:e>
                            <m:sup>
                              <m:r>
                                <m:rPr>
                                  <m:nor/>
                                </m:rPr>
                                <a:rPr lang="fr-FR" sz="2200" b="0" i="0" smtClean="0">
                                  <a:latin typeface="+mj-lt"/>
                                </a:rPr>
                                <m:t>+</m:t>
                              </m:r>
                            </m:sup>
                          </m:sSup>
                        </m:e>
                        <m:sub>
                          <m:r>
                            <m:rPr>
                              <m:nor/>
                            </m:rPr>
                            <a:rPr lang="fr-FR" sz="2200" b="0" i="0" smtClean="0">
                              <a:latin typeface="+mj-lt"/>
                            </a:rPr>
                            <m:t>(</m:t>
                          </m:r>
                          <m:r>
                            <m:rPr>
                              <m:nor/>
                            </m:rPr>
                            <a:rPr lang="fr-FR" sz="2200" b="0" i="0" smtClean="0">
                              <a:latin typeface="+mj-lt"/>
                            </a:rPr>
                            <m:t>aq</m:t>
                          </m:r>
                          <m:r>
                            <m:rPr>
                              <m:nor/>
                            </m:rPr>
                            <a:rPr lang="fr-FR" sz="2200" b="0" i="0" smtClean="0">
                              <a:latin typeface="+mj-lt"/>
                            </a:rPr>
                            <m:t>)</m:t>
                          </m:r>
                        </m:sub>
                        <m:sup/>
                      </m:sSubSup>
                    </m:oMath>
                  </m:oMathPara>
                </a14:m>
                <a:endParaRPr lang="fr-FR" sz="2200">
                  <a:latin typeface="+mj-lt"/>
                </a:endParaRPr>
              </a:p>
            </p:txBody>
          </p:sp>
        </mc:Choice>
        <mc:Fallback xmlns="">
          <p:sp>
            <p:nvSpPr>
              <p:cNvPr id="4" name="ZoneTexte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3528" y="1484784"/>
                <a:ext cx="8676456" cy="540148"/>
              </a:xfrm>
              <a:prstGeom prst="rect">
                <a:avLst/>
              </a:prstGeom>
              <a:blipFill rotWithShape="1">
                <a:blip r:embed="rId2"/>
                <a:stretch>
                  <a:fillRect b="-15909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ZoneTexte 4"/>
          <p:cNvSpPr txBox="1"/>
          <p:nvPr/>
        </p:nvSpPr>
        <p:spPr>
          <a:xfrm>
            <a:off x="233772" y="821201"/>
            <a:ext cx="58503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Amorçage: réaction rapide (non homogène) de coloration </a:t>
            </a:r>
          </a:p>
        </p:txBody>
      </p:sp>
      <p:sp>
        <p:nvSpPr>
          <p:cNvPr id="6" name="ZoneTexte 5"/>
          <p:cNvSpPr txBox="1"/>
          <p:nvPr/>
        </p:nvSpPr>
        <p:spPr>
          <a:xfrm>
            <a:off x="756745" y="2024932"/>
            <a:ext cx="83884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/>
              <a:t>	                          incolore		                  bleu</a:t>
            </a:r>
          </a:p>
          <a:p>
            <a:r>
              <a:rPr lang="fr-FR"/>
              <a:t>		bleu de méthylène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ZoneTexte 6"/>
              <p:cNvSpPr txBox="1"/>
              <p:nvPr/>
            </p:nvSpPr>
            <p:spPr>
              <a:xfrm>
                <a:off x="-36512" y="4437112"/>
                <a:ext cx="9196257" cy="87998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sSub>
                      <m:sSubPr>
                        <m:ctrlPr>
                          <a:rPr lang="fr-FR" sz="22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sz="2200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fr-FR" sz="2200" b="0" i="1" smtClean="0">
                            <a:latin typeface="Cambria Math" panose="02040503050406030204" pitchFamily="18" charset="0"/>
                          </a:rPr>
                          <m:t>6</m:t>
                        </m:r>
                      </m:sub>
                    </m:sSub>
                    <m:sSub>
                      <m:sSubPr>
                        <m:ctrlPr>
                          <a:rPr lang="fr-FR" sz="22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sz="2200" b="0" i="1" smtClean="0"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b>
                        <m:r>
                          <a:rPr lang="fr-FR" sz="2200" b="0" i="1" smtClean="0">
                            <a:latin typeface="Cambria Math" panose="02040503050406030204" pitchFamily="18" charset="0"/>
                          </a:rPr>
                          <m:t>12</m:t>
                        </m:r>
                      </m:sub>
                    </m:sSub>
                    <m:sSub>
                      <m:sSubPr>
                        <m:ctrlPr>
                          <a:rPr lang="fr-FR" sz="22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sSub>
                          <m:sSubPr>
                            <m:ctrlPr>
                              <a:rPr lang="fr-FR" sz="22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fr-FR" sz="2200" b="0" i="1" smtClean="0">
                                <a:latin typeface="Cambria Math" panose="02040503050406030204" pitchFamily="18" charset="0"/>
                              </a:rPr>
                              <m:t>𝑂</m:t>
                            </m:r>
                          </m:e>
                          <m:sub>
                            <m:r>
                              <a:rPr lang="fr-FR" sz="2200" b="0" i="1" smtClean="0">
                                <a:latin typeface="Cambria Math" panose="02040503050406030204" pitchFamily="18" charset="0"/>
                              </a:rPr>
                              <m:t>6</m:t>
                            </m:r>
                          </m:sub>
                        </m:sSub>
                      </m:e>
                      <m:sub>
                        <m:r>
                          <a:rPr lang="fr-FR" sz="2200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fr-FR" sz="2200" b="0" i="1" smtClean="0">
                            <a:latin typeface="Cambria Math" panose="02040503050406030204" pitchFamily="18" charset="0"/>
                          </a:rPr>
                          <m:t>𝑎𝑞</m:t>
                        </m:r>
                        <m:r>
                          <a:rPr lang="fr-FR" sz="2200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sub>
                    </m:sSub>
                    <m:r>
                      <a:rPr lang="fr-FR" sz="2200" b="0" i="1" smtClean="0">
                        <a:latin typeface="Cambria Math" panose="02040503050406030204" pitchFamily="18" charset="0"/>
                      </a:rPr>
                      <m:t>+</m:t>
                    </m:r>
                    <m:sSubSup>
                      <m:sSubSupPr>
                        <m:ctrlPr>
                          <a:rPr lang="fr-FR" sz="2200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m:rPr>
                            <m:nor/>
                          </m:rPr>
                          <a:rPr lang="fr-FR" sz="2200" b="0" i="0" smtClean="0">
                            <a:latin typeface="+mj-lt"/>
                          </a:rPr>
                          <m:t>2 </m:t>
                        </m:r>
                        <m:r>
                          <m:rPr>
                            <m:nor/>
                          </m:rPr>
                          <a:rPr lang="fr-FR" sz="2200">
                            <a:latin typeface="+mj-lt"/>
                          </a:rPr>
                          <m:t>B</m:t>
                        </m:r>
                        <m:sSup>
                          <m:sSupPr>
                            <m:ctrlPr>
                              <a:rPr lang="fr-FR" sz="22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nor/>
                              </m:rPr>
                              <a:rPr lang="fr-FR" sz="2200">
                                <a:latin typeface="+mj-lt"/>
                              </a:rPr>
                              <m:t>M</m:t>
                            </m:r>
                          </m:e>
                          <m:sup>
                            <m:r>
                              <m:rPr>
                                <m:nor/>
                              </m:rPr>
                              <a:rPr lang="fr-FR" sz="2200">
                                <a:latin typeface="+mj-lt"/>
                              </a:rPr>
                              <m:t>+</m:t>
                            </m:r>
                          </m:sup>
                        </m:sSup>
                      </m:e>
                      <m:sub>
                        <m:r>
                          <m:rPr>
                            <m:nor/>
                          </m:rPr>
                          <a:rPr lang="fr-FR" sz="2200">
                            <a:latin typeface="+mj-lt"/>
                          </a:rPr>
                          <m:t>(</m:t>
                        </m:r>
                        <m:r>
                          <m:rPr>
                            <m:nor/>
                          </m:rPr>
                          <a:rPr lang="fr-FR" sz="2200">
                            <a:latin typeface="+mj-lt"/>
                          </a:rPr>
                          <m:t>aq</m:t>
                        </m:r>
                        <m:r>
                          <m:rPr>
                            <m:nor/>
                          </m:rPr>
                          <a:rPr lang="fr-FR" sz="2200">
                            <a:latin typeface="+mj-lt"/>
                          </a:rPr>
                          <m:t>)</m:t>
                        </m:r>
                      </m:sub>
                      <m:sup>
                        <m:r>
                          <a:rPr lang="fr-FR" sz="22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</m:sup>
                    </m:sSubSup>
                    <m:r>
                      <a:rPr lang="fr-FR" sz="2200" b="0" i="1" smtClean="0">
                        <a:latin typeface="Cambria Math" panose="02040503050406030204" pitchFamily="18" charset="0"/>
                      </a:rPr>
                      <m:t>+2</m:t>
                    </m:r>
                  </m:oMath>
                </a14:m>
                <a:r>
                  <a:rPr lang="fr-FR" sz="2200" b="0">
                    <a:latin typeface="+mj-lt"/>
                  </a:rPr>
                  <a:t>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fr-FR" sz="2200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m:rPr>
                            <m:nor/>
                          </m:rPr>
                          <a:rPr lang="fr-FR" sz="2200">
                            <a:latin typeface="+mj-lt"/>
                          </a:rPr>
                          <m:t>H</m:t>
                        </m:r>
                        <m:sSup>
                          <m:sSupPr>
                            <m:ctrlPr>
                              <a:rPr lang="fr-FR" sz="22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nor/>
                              </m:rPr>
                              <a:rPr lang="fr-FR" sz="2200">
                                <a:latin typeface="+mj-lt"/>
                              </a:rPr>
                              <m:t>O</m:t>
                            </m:r>
                          </m:e>
                          <m:sup>
                            <m:r>
                              <m:rPr>
                                <m:nor/>
                              </m:rPr>
                              <a:rPr lang="fr-FR" sz="2200">
                                <a:latin typeface="+mj-lt"/>
                              </a:rPr>
                              <m:t>−</m:t>
                            </m:r>
                          </m:sup>
                        </m:sSup>
                      </m:e>
                      <m:sub>
                        <m:r>
                          <m:rPr>
                            <m:nor/>
                          </m:rPr>
                          <a:rPr lang="fr-FR" sz="2200">
                            <a:latin typeface="+mj-lt"/>
                          </a:rPr>
                          <m:t>(</m:t>
                        </m:r>
                        <m:r>
                          <m:rPr>
                            <m:nor/>
                          </m:rPr>
                          <a:rPr lang="fr-FR" sz="2200">
                            <a:latin typeface="+mj-lt"/>
                          </a:rPr>
                          <m:t>aq</m:t>
                        </m:r>
                        <m:r>
                          <m:rPr>
                            <m:nor/>
                          </m:rPr>
                          <a:rPr lang="fr-FR" sz="2200">
                            <a:latin typeface="+mj-lt"/>
                          </a:rPr>
                          <m:t>)</m:t>
                        </m:r>
                      </m:sub>
                      <m:sup/>
                    </m:sSubSup>
                    <m:r>
                      <a:rPr lang="fr-FR" sz="2200" b="0" i="1" smtClean="0">
                        <a:latin typeface="Cambria Math" panose="02040503050406030204" pitchFamily="18" charset="0"/>
                      </a:rPr>
                      <m:t>→</m:t>
                    </m:r>
                    <m:sSub>
                      <m:sSubPr>
                        <m:ctrlPr>
                          <a:rPr lang="fr-FR" sz="22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sz="2200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fr-FR" sz="2200" b="0" i="1" smtClean="0">
                            <a:latin typeface="Cambria Math" panose="02040503050406030204" pitchFamily="18" charset="0"/>
                          </a:rPr>
                          <m:t>6</m:t>
                        </m:r>
                      </m:sub>
                    </m:sSub>
                    <m:sSub>
                      <m:sSubPr>
                        <m:ctrlPr>
                          <a:rPr lang="fr-FR" sz="22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sz="2200" b="0" i="1" smtClean="0"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b>
                        <m:r>
                          <a:rPr lang="fr-FR" sz="2200" b="0" i="1" smtClean="0">
                            <a:latin typeface="Cambria Math" panose="02040503050406030204" pitchFamily="18" charset="0"/>
                          </a:rPr>
                          <m:t>12</m:t>
                        </m:r>
                      </m:sub>
                    </m:sSub>
                    <m:sSub>
                      <m:sSubPr>
                        <m:ctrlPr>
                          <a:rPr lang="fr-FR" sz="22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sSub>
                          <m:sSubPr>
                            <m:ctrlPr>
                              <a:rPr lang="fr-FR" sz="22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fr-FR" sz="2200" b="0" i="1" smtClean="0">
                                <a:latin typeface="Cambria Math" panose="02040503050406030204" pitchFamily="18" charset="0"/>
                              </a:rPr>
                              <m:t>𝑂</m:t>
                            </m:r>
                          </m:e>
                          <m:sub>
                            <m:r>
                              <a:rPr lang="fr-FR" sz="2200" b="0" i="1" smtClean="0">
                                <a:latin typeface="Cambria Math" panose="02040503050406030204" pitchFamily="18" charset="0"/>
                              </a:rPr>
                              <m:t>7</m:t>
                            </m:r>
                          </m:sub>
                        </m:sSub>
                      </m:e>
                      <m:sub>
                        <m:r>
                          <a:rPr lang="fr-FR" sz="2200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fr-FR" sz="2200" b="0" i="1" smtClean="0">
                            <a:latin typeface="Cambria Math" panose="02040503050406030204" pitchFamily="18" charset="0"/>
                          </a:rPr>
                          <m:t>𝑎𝑞</m:t>
                        </m:r>
                        <m:r>
                          <a:rPr lang="fr-FR" sz="2200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sub>
                    </m:sSub>
                    <m:r>
                      <a:rPr lang="fr-FR" sz="2200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fr-FR" sz="2200" b="0" i="1" smtClean="0">
                        <a:latin typeface="Cambria Math"/>
                      </a:rPr>
                      <m:t>2 </m:t>
                    </m:r>
                    <m:sSub>
                      <m:sSubPr>
                        <m:ctrlPr>
                          <a:rPr lang="fr-FR" sz="22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nor/>
                          </m:rPr>
                          <a:rPr lang="fr-FR" sz="2200">
                            <a:latin typeface="+mj-lt"/>
                          </a:rPr>
                          <m:t>BMH</m:t>
                        </m:r>
                      </m:e>
                      <m:sub>
                        <m:r>
                          <m:rPr>
                            <m:nor/>
                          </m:rPr>
                          <a:rPr lang="fr-FR" sz="2200">
                            <a:latin typeface="+mj-lt"/>
                          </a:rPr>
                          <m:t>(</m:t>
                        </m:r>
                        <m:r>
                          <m:rPr>
                            <m:nor/>
                          </m:rPr>
                          <a:rPr lang="fr-FR" sz="2200">
                            <a:latin typeface="+mj-lt"/>
                          </a:rPr>
                          <m:t>aq</m:t>
                        </m:r>
                        <m:r>
                          <m:rPr>
                            <m:nor/>
                          </m:rPr>
                          <a:rPr lang="fr-FR" sz="2200">
                            <a:latin typeface="+mj-lt"/>
                          </a:rPr>
                          <m:t>)</m:t>
                        </m:r>
                      </m:sub>
                    </m:sSub>
                    <m:r>
                      <a:rPr lang="fr-FR" sz="2200" b="0" i="1" smtClean="0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fr-FR" sz="22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sz="2200" b="0" i="1" smtClean="0"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b>
                        <m:r>
                          <a:rPr lang="fr-FR" sz="22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sSub>
                      <m:sSubPr>
                        <m:ctrlPr>
                          <a:rPr lang="fr-FR" sz="22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sz="2200" b="0" i="1" smtClean="0">
                            <a:latin typeface="Cambria Math" panose="02040503050406030204" pitchFamily="18" charset="0"/>
                          </a:rPr>
                          <m:t>𝑂</m:t>
                        </m:r>
                      </m:e>
                      <m:sub>
                        <m:r>
                          <a:rPr lang="fr-FR" sz="2200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fr-FR" sz="2200" b="0" i="1" smtClean="0">
                            <a:latin typeface="Cambria Math" panose="02040503050406030204" pitchFamily="18" charset="0"/>
                          </a:rPr>
                          <m:t>𝑙</m:t>
                        </m:r>
                        <m:r>
                          <a:rPr lang="fr-FR" sz="2200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sub>
                    </m:sSub>
                  </m:oMath>
                </a14:m>
                <a:endParaRPr lang="fr-FR" sz="2200">
                  <a:latin typeface="+mj-lt"/>
                </a:endParaRPr>
              </a:p>
              <a:p>
                <a:pPr algn="ctr"/>
                <a:endParaRPr lang="fr-FR" sz="2200">
                  <a:latin typeface="+mj-lt"/>
                </a:endParaRPr>
              </a:p>
            </p:txBody>
          </p:sp>
        </mc:Choice>
        <mc:Fallback xmlns="">
          <p:sp>
            <p:nvSpPr>
              <p:cNvPr id="7" name="ZoneTexte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36512" y="4437112"/>
                <a:ext cx="9196257" cy="879984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ZoneTexte 7"/>
          <p:cNvSpPr txBox="1"/>
          <p:nvPr/>
        </p:nvSpPr>
        <p:spPr>
          <a:xfrm>
            <a:off x="233772" y="3883264"/>
            <a:ext cx="85689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/>
              <a:t>Réaction d’intérêt: décoloration du bleu de méthylène en </a:t>
            </a:r>
            <a:r>
              <a:rPr lang="fr-FR" u="sng"/>
              <a:t>milieu homogène</a:t>
            </a:r>
            <a:r>
              <a:rPr lang="fr-FR"/>
              <a:t>, basique</a:t>
            </a:r>
          </a:p>
        </p:txBody>
      </p:sp>
      <p:sp>
        <p:nvSpPr>
          <p:cNvPr id="9" name="ZoneTexte 8"/>
          <p:cNvSpPr txBox="1"/>
          <p:nvPr/>
        </p:nvSpPr>
        <p:spPr>
          <a:xfrm>
            <a:off x="72008" y="5014917"/>
            <a:ext cx="83884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/>
              <a:t>      glucose                     bleu                                            acide gluconique      incolore</a:t>
            </a:r>
          </a:p>
          <a:p>
            <a:r>
              <a:rPr lang="fr-FR"/>
              <a:t>		</a:t>
            </a:r>
          </a:p>
        </p:txBody>
      </p:sp>
      <p:sp>
        <p:nvSpPr>
          <p:cNvPr id="10" name="Rectangle 9"/>
          <p:cNvSpPr/>
          <p:nvPr/>
        </p:nvSpPr>
        <p:spPr>
          <a:xfrm>
            <a:off x="6084168" y="1484784"/>
            <a:ext cx="1080120" cy="540148"/>
          </a:xfrm>
          <a:prstGeom prst="rect">
            <a:avLst/>
          </a:prstGeom>
          <a:solidFill>
            <a:srgbClr val="4472C4">
              <a:alpha val="36863"/>
            </a:srgb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E352728-9FE8-489B-BECE-11EF653D2160}"/>
              </a:ext>
            </a:extLst>
          </p:cNvPr>
          <p:cNvSpPr/>
          <p:nvPr/>
        </p:nvSpPr>
        <p:spPr>
          <a:xfrm>
            <a:off x="2050655" y="4474769"/>
            <a:ext cx="1080120" cy="540148"/>
          </a:xfrm>
          <a:prstGeom prst="rect">
            <a:avLst/>
          </a:prstGeom>
          <a:solidFill>
            <a:srgbClr val="4472C4">
              <a:alpha val="36863"/>
            </a:srgb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8342320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67D8853F-5931-4CF9-A141-9B2888B57B6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1559" y="1710541"/>
            <a:ext cx="4160881" cy="34369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903754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778D8FCC-ECCF-45AB-A82F-B19282AA37A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1628800"/>
            <a:ext cx="8019444" cy="21775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400626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 descr="Une image contenant bâtiment&#10;&#10;Description générée automatiquement">
            <a:extLst>
              <a:ext uri="{FF2B5EF4-FFF2-40B4-BE49-F238E27FC236}">
                <a16:creationId xmlns:a16="http://schemas.microsoft.com/office/drawing/2014/main" id="{9730A20B-A4B0-4A91-9765-95128E45C36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2657" y="1412776"/>
            <a:ext cx="7038686" cy="38834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476769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 descr="Une image contenant jeu&#10;&#10;Description générée automatiquement">
            <a:extLst>
              <a:ext uri="{FF2B5EF4-FFF2-40B4-BE49-F238E27FC236}">
                <a16:creationId xmlns:a16="http://schemas.microsoft.com/office/drawing/2014/main" id="{FED36B94-302D-456F-ABFA-BB4AEBF7EAE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637" y="1920109"/>
            <a:ext cx="8382726" cy="30177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082829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Tableau 4">
                <a:extLst>
                  <a:ext uri="{FF2B5EF4-FFF2-40B4-BE49-F238E27FC236}">
                    <a16:creationId xmlns:a16="http://schemas.microsoft.com/office/drawing/2014/main" id="{05083F1D-BF93-44BA-A472-E30650ED5726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966994027"/>
                  </p:ext>
                </p:extLst>
              </p:nvPr>
            </p:nvGraphicFramePr>
            <p:xfrm>
              <a:off x="1547664" y="1628800"/>
              <a:ext cx="5904656" cy="2736305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1933657">
                      <a:extLst>
                        <a:ext uri="{9D8B030D-6E8A-4147-A177-3AD203B41FA5}">
                          <a16:colId xmlns:a16="http://schemas.microsoft.com/office/drawing/2014/main" val="1854589203"/>
                        </a:ext>
                      </a:extLst>
                    </a:gridCol>
                    <a:gridCol w="3970999">
                      <a:extLst>
                        <a:ext uri="{9D8B030D-6E8A-4147-A177-3AD203B41FA5}">
                          <a16:colId xmlns:a16="http://schemas.microsoft.com/office/drawing/2014/main" val="3495459192"/>
                        </a:ext>
                      </a:extLst>
                    </a:gridCol>
                  </a:tblGrid>
                  <a:tr h="558153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b="0" dirty="0"/>
                            <a:t>Ordre partiel 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b="0" dirty="0"/>
                            <a:t>Relation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293700907"/>
                      </a:ext>
                    </a:extLst>
                  </a:tr>
                  <a:tr h="590518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fr-FR" dirty="0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oMath>
                            </m:oMathPara>
                          </a14:m>
                          <a:endParaRPr lang="fr-FR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m:rPr>
                                    <m:sty m:val="p"/>
                                  </m:rPr>
                                  <a:rPr lang="fr-FR" b="0" i="0" smtClean="0">
                                    <a:latin typeface="Cambria Math" panose="02040503050406030204" pitchFamily="18" charset="0"/>
                                  </a:rPr>
                                  <m:t>C</m:t>
                                </m:r>
                                <m:r>
                                  <a:rPr lang="fr-FR" smtClean="0">
                                    <a:latin typeface="Cambria Math" panose="02040503050406030204" pitchFamily="18" charset="0"/>
                                  </a:rPr>
                                  <m:t>=−</m:t>
                                </m:r>
                                <m:sSub>
                                  <m:sSubPr>
                                    <m:ctrlPr>
                                      <a:rPr lang="fr-FR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fr-FR" smtClean="0">
                                        <a:latin typeface="Cambria Math" panose="02040503050406030204" pitchFamily="18" charset="0"/>
                                      </a:rPr>
                                      <m:t>𝑘</m:t>
                                    </m:r>
                                  </m:e>
                                  <m:sub>
                                    <m:r>
                                      <a:rPr lang="fr-FR" smtClean="0">
                                        <a:latin typeface="Cambria Math" panose="02040503050406030204" pitchFamily="18" charset="0"/>
                                      </a:rPr>
                                      <m:t>𝑎𝑝𝑝</m:t>
                                    </m:r>
                                  </m:sub>
                                </m:sSub>
                                <m:r>
                                  <a:rPr lang="fr-FR" smtClean="0"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  <m:r>
                                  <a:rPr lang="fr-FR" smtClean="0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sSub>
                                  <m:sSubPr>
                                    <m:ctrlPr>
                                      <a:rPr lang="fr-FR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fr-FR" b="0" i="0" smtClean="0">
                                        <a:latin typeface="Cambria Math" panose="02040503050406030204" pitchFamily="18" charset="0"/>
                                      </a:rPr>
                                      <m:t>C</m:t>
                                    </m:r>
                                  </m:e>
                                  <m:sub>
                                    <m:r>
                                      <a:rPr lang="fr-FR" smtClean="0"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fr-FR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3686220024"/>
                      </a:ext>
                    </a:extLst>
                  </a:tr>
                  <a:tr h="590518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fr-FR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oMath>
                            </m:oMathPara>
                          </a14:m>
                          <a:endParaRPr lang="fr-FR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unc>
                                  <m:funcPr>
                                    <m:ctrlPr>
                                      <a:rPr lang="fr-FR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uncPr>
                                  <m:fName>
                                    <m:r>
                                      <m:rPr>
                                        <m:sty m:val="p"/>
                                      </m:rPr>
                                      <a:rPr lang="fr-FR" smtClean="0">
                                        <a:latin typeface="Cambria Math" panose="02040503050406030204" pitchFamily="18" charset="0"/>
                                      </a:rPr>
                                      <m:t>ln</m:t>
                                    </m:r>
                                  </m:fName>
                                  <m:e>
                                    <m:d>
                                      <m:dPr>
                                        <m:ctrlPr>
                                          <a:rPr lang="fr-FR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fr-FR" b="0" i="1" smtClean="0">
                                            <a:latin typeface="Cambria Math" panose="02040503050406030204" pitchFamily="18" charset="0"/>
                                          </a:rPr>
                                          <m:t>𝐶</m:t>
                                        </m:r>
                                      </m:e>
                                    </m:d>
                                  </m:e>
                                </m:func>
                                <m:r>
                                  <a:rPr lang="fr-FR" smtClean="0">
                                    <a:latin typeface="Cambria Math" panose="02040503050406030204" pitchFamily="18" charset="0"/>
                                  </a:rPr>
                                  <m:t>=−</m:t>
                                </m:r>
                                <m:sSub>
                                  <m:sSubPr>
                                    <m:ctrlPr>
                                      <a:rPr lang="fr-FR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fr-FR" smtClean="0">
                                        <a:latin typeface="Cambria Math" panose="02040503050406030204" pitchFamily="18" charset="0"/>
                                      </a:rPr>
                                      <m:t>𝑘</m:t>
                                    </m:r>
                                  </m:e>
                                  <m:sub>
                                    <m:r>
                                      <a:rPr lang="fr-FR" smtClean="0">
                                        <a:latin typeface="Cambria Math" panose="02040503050406030204" pitchFamily="18" charset="0"/>
                                      </a:rPr>
                                      <m:t>𝑎𝑝𝑝</m:t>
                                    </m:r>
                                  </m:sub>
                                </m:sSub>
                                <m:r>
                                  <a:rPr lang="fr-FR" smtClean="0"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  <m:r>
                                  <a:rPr lang="fr-FR" smtClean="0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func>
                                  <m:funcPr>
                                    <m:ctrlPr>
                                      <a:rPr lang="fr-FR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uncPr>
                                  <m:fName>
                                    <m:r>
                                      <m:rPr>
                                        <m:sty m:val="p"/>
                                      </m:rPr>
                                      <a:rPr lang="fr-FR" smtClean="0">
                                        <a:latin typeface="Cambria Math" panose="02040503050406030204" pitchFamily="18" charset="0"/>
                                      </a:rPr>
                                      <m:t>ln</m:t>
                                    </m:r>
                                  </m:fName>
                                  <m:e>
                                    <m:d>
                                      <m:dPr>
                                        <m:ctrlPr>
                                          <a:rPr lang="fr-FR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sSub>
                                          <m:sSubPr>
                                            <m:ctrlPr>
                                              <a:rPr lang="fr-FR" b="0" i="1" smtClean="0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m:rPr>
                                                <m:sty m:val="p"/>
                                              </m:rPr>
                                              <a:rPr lang="fr-FR" b="0" i="0" smtClean="0">
                                                <a:latin typeface="Cambria Math" panose="02040503050406030204" pitchFamily="18" charset="0"/>
                                              </a:rPr>
                                              <m:t>C</m:t>
                                            </m:r>
                                          </m:e>
                                          <m:sub>
                                            <m:r>
                                              <a:rPr lang="fr-FR" b="0" i="0" smtClean="0">
                                                <a:latin typeface="Cambria Math" panose="02040503050406030204" pitchFamily="18" charset="0"/>
                                              </a:rPr>
                                              <m:t>0</m:t>
                                            </m:r>
                                          </m:sub>
                                        </m:sSub>
                                      </m:e>
                                    </m:d>
                                  </m:e>
                                </m:func>
                              </m:oMath>
                            </m:oMathPara>
                          </a14:m>
                          <a:endParaRPr lang="fr-FR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221372775"/>
                      </a:ext>
                    </a:extLst>
                  </a:tr>
                  <a:tr h="997116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fr-FR" dirty="0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oMath>
                            </m:oMathPara>
                          </a14:m>
                          <a:endParaRPr lang="fr-FR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fr-FR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fr-FR" b="0" i="0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num>
                                  <m:den>
                                    <m:r>
                                      <m:rPr>
                                        <m:sty m:val="p"/>
                                      </m:rPr>
                                      <a:rPr lang="fr-FR" b="0" i="0" smtClean="0">
                                        <a:latin typeface="Cambria Math" panose="02040503050406030204" pitchFamily="18" charset="0"/>
                                      </a:rPr>
                                      <m:t>C</m:t>
                                    </m:r>
                                  </m:den>
                                </m:f>
                                <m:r>
                                  <a:rPr lang="fr-FR" smtClean="0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sSub>
                                  <m:sSubPr>
                                    <m:ctrlPr>
                                      <a:rPr lang="fr-FR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fr-FR" smtClean="0">
                                        <a:latin typeface="Cambria Math" panose="02040503050406030204" pitchFamily="18" charset="0"/>
                                      </a:rPr>
                                      <m:t>𝑘</m:t>
                                    </m:r>
                                  </m:e>
                                  <m:sub>
                                    <m:r>
                                      <a:rPr lang="fr-FR" smtClean="0">
                                        <a:latin typeface="Cambria Math" panose="02040503050406030204" pitchFamily="18" charset="0"/>
                                      </a:rPr>
                                      <m:t>𝑎𝑝𝑝</m:t>
                                    </m:r>
                                  </m:sub>
                                </m:sSub>
                                <m:r>
                                  <a:rPr lang="fr-FR" smtClean="0"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  <m:r>
                                  <a:rPr lang="fr-FR" smtClean="0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f>
                                  <m:fPr>
                                    <m:ctrlPr>
                                      <a:rPr lang="fr-FR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fr-FR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num>
                                  <m:den>
                                    <m:sSub>
                                      <m:sSubPr>
                                        <m:ctrlPr>
                                          <a:rPr lang="fr-FR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m:rPr>
                                            <m:sty m:val="p"/>
                                          </m:rPr>
                                          <a:rPr lang="fr-FR" b="0" i="0" smtClean="0">
                                            <a:latin typeface="Cambria Math" panose="02040503050406030204" pitchFamily="18" charset="0"/>
                                          </a:rPr>
                                          <m:t>C</m:t>
                                        </m:r>
                                      </m:e>
                                      <m:sub>
                                        <m:r>
                                          <a:rPr lang="fr-FR" smtClean="0">
                                            <a:latin typeface="Cambria Math" panose="02040503050406030204" pitchFamily="18" charset="0"/>
                                          </a:rPr>
                                          <m:t>0</m:t>
                                        </m:r>
                                      </m:sub>
                                    </m:sSub>
                                  </m:den>
                                </m:f>
                              </m:oMath>
                            </m:oMathPara>
                          </a14:m>
                          <a:endParaRPr lang="fr-FR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494106181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4" name="Tableau 4">
                <a:extLst>
                  <a:ext uri="{FF2B5EF4-FFF2-40B4-BE49-F238E27FC236}">
                    <a16:creationId xmlns:a16="http://schemas.microsoft.com/office/drawing/2014/main" id="{05083F1D-BF93-44BA-A472-E30650ED5726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966994027"/>
                  </p:ext>
                </p:extLst>
              </p:nvPr>
            </p:nvGraphicFramePr>
            <p:xfrm>
              <a:off x="1547664" y="1628800"/>
              <a:ext cx="5904656" cy="2736305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1933657">
                      <a:extLst>
                        <a:ext uri="{9D8B030D-6E8A-4147-A177-3AD203B41FA5}">
                          <a16:colId xmlns:a16="http://schemas.microsoft.com/office/drawing/2014/main" val="1854589203"/>
                        </a:ext>
                      </a:extLst>
                    </a:gridCol>
                    <a:gridCol w="3970999">
                      <a:extLst>
                        <a:ext uri="{9D8B030D-6E8A-4147-A177-3AD203B41FA5}">
                          <a16:colId xmlns:a16="http://schemas.microsoft.com/office/drawing/2014/main" val="3495459192"/>
                        </a:ext>
                      </a:extLst>
                    </a:gridCol>
                  </a:tblGrid>
                  <a:tr h="558153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b="0" dirty="0"/>
                            <a:t>Ordre partiel 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b="0" dirty="0"/>
                            <a:t>Relation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293700907"/>
                      </a:ext>
                    </a:extLst>
                  </a:tr>
                  <a:tr h="590518"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314" t="-100000" r="-205660" b="-27113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48926" t="-100000" r="-307" b="-271134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686220024"/>
                      </a:ext>
                    </a:extLst>
                  </a:tr>
                  <a:tr h="590518"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314" t="-200000" r="-205660" b="-17113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48926" t="-200000" r="-307" b="-171134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221372775"/>
                      </a:ext>
                    </a:extLst>
                  </a:tr>
                  <a:tr h="997116"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314" t="-177439" r="-205660" b="-122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48926" t="-177439" r="-307" b="-122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494106181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37644839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2" name="Tableau 4">
                <a:extLst>
                  <a:ext uri="{FF2B5EF4-FFF2-40B4-BE49-F238E27FC236}">
                    <a16:creationId xmlns:a16="http://schemas.microsoft.com/office/drawing/2014/main" id="{2FFF78FE-8B2B-4E41-8A46-6C78C1C40AE0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506556014"/>
                  </p:ext>
                </p:extLst>
              </p:nvPr>
            </p:nvGraphicFramePr>
            <p:xfrm>
              <a:off x="1547664" y="1628801"/>
              <a:ext cx="5904656" cy="2749944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1933657">
                      <a:extLst>
                        <a:ext uri="{9D8B030D-6E8A-4147-A177-3AD203B41FA5}">
                          <a16:colId xmlns:a16="http://schemas.microsoft.com/office/drawing/2014/main" val="1854589203"/>
                        </a:ext>
                      </a:extLst>
                    </a:gridCol>
                    <a:gridCol w="3970999">
                      <a:extLst>
                        <a:ext uri="{9D8B030D-6E8A-4147-A177-3AD203B41FA5}">
                          <a16:colId xmlns:a16="http://schemas.microsoft.com/office/drawing/2014/main" val="3495459192"/>
                        </a:ext>
                      </a:extLst>
                    </a:gridCol>
                  </a:tblGrid>
                  <a:tr h="561677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b="0" dirty="0"/>
                            <a:t>Ordre partiel de la réaction </a:t>
                          </a:r>
                          <a14:m>
                            <m:oMath xmlns:m="http://schemas.openxmlformats.org/officeDocument/2006/math">
                              <m:r>
                                <a:rPr lang="fr-FR" b="0" i="1" smtClean="0"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  <m:r>
                                <a:rPr lang="fr-FR" b="0" i="1" smtClean="0">
                                  <a:latin typeface="Cambria Math" panose="02040503050406030204" pitchFamily="18" charset="0"/>
                                </a:rPr>
                                <m:t>→</m:t>
                              </m:r>
                              <m:r>
                                <a:rPr lang="fr-FR" b="0" i="1" smtClean="0"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</m:oMath>
                          </a14:m>
                          <a:endParaRPr lang="fr-FR" b="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fr-FR" b="0" i="1" dirty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fr-FR" b="0" i="1" dirty="0" smtClean="0">
                                        <a:latin typeface="Cambria Math" panose="02040503050406030204" pitchFamily="18" charset="0"/>
                                      </a:rPr>
                                      <m:t>𝑡</m:t>
                                    </m:r>
                                  </m:e>
                                  <m:sub>
                                    <m:f>
                                      <m:fPr>
                                        <m:ctrlPr>
                                          <a:rPr lang="fr-FR" b="0" i="1" dirty="0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fPr>
                                      <m:num>
                                        <m:r>
                                          <a:rPr lang="fr-FR" b="0" i="1" dirty="0" smtClean="0">
                                            <a:latin typeface="Cambria Math" panose="02040503050406030204" pitchFamily="18" charset="0"/>
                                          </a:rPr>
                                          <m:t>1</m:t>
                                        </m:r>
                                      </m:num>
                                      <m:den>
                                        <m:r>
                                          <a:rPr lang="fr-FR" b="0" i="1" dirty="0" smtClean="0"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den>
                                    </m:f>
                                  </m:sub>
                                </m:sSub>
                              </m:oMath>
                            </m:oMathPara>
                          </a14:m>
                          <a:endParaRPr lang="fr-FR" b="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293700907"/>
                      </a:ext>
                    </a:extLst>
                  </a:tr>
                  <a:tr h="547858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fr-FR" dirty="0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oMath>
                            </m:oMathPara>
                          </a14:m>
                          <a:endParaRPr lang="fr-FR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fr-FR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sSub>
                                      <m:sSubPr>
                                        <m:ctrlPr>
                                          <a:rPr lang="fr-FR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d>
                                          <m:dPr>
                                            <m:begChr m:val="["/>
                                            <m:endChr m:val="]"/>
                                            <m:ctrlPr>
                                              <a:rPr lang="fr-FR" b="0" i="1" smtClean="0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dPr>
                                          <m:e>
                                            <m:r>
                                              <a:rPr lang="fr-FR" b="0" i="1" smtClean="0">
                                                <a:latin typeface="Cambria Math" panose="02040503050406030204" pitchFamily="18" charset="0"/>
                                              </a:rPr>
                                              <m:t>𝑅</m:t>
                                            </m:r>
                                          </m:e>
                                        </m:d>
                                      </m:e>
                                      <m:sub>
                                        <m:r>
                                          <a:rPr lang="fr-FR" b="0" i="1" smtClean="0">
                                            <a:latin typeface="Cambria Math" panose="02040503050406030204" pitchFamily="18" charset="0"/>
                                          </a:rPr>
                                          <m:t>0</m:t>
                                        </m:r>
                                      </m:sub>
                                    </m:sSub>
                                  </m:num>
                                  <m:den>
                                    <m:r>
                                      <a:rPr lang="fr-FR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  <m:r>
                                      <a:rPr lang="fr-FR" b="0" i="1" smtClean="0">
                                        <a:latin typeface="Cambria Math" panose="02040503050406030204" pitchFamily="18" charset="0"/>
                                      </a:rPr>
                                      <m:t>𝑘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fr-FR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3686220024"/>
                      </a:ext>
                    </a:extLst>
                  </a:tr>
                  <a:tr h="535766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fr-FR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oMath>
                            </m:oMathPara>
                          </a14:m>
                          <a:endParaRPr lang="fr-FR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fr-FR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func>
                                      <m:funcPr>
                                        <m:ctrlPr>
                                          <a:rPr lang="fr-FR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funcPr>
                                      <m:fName>
                                        <m:r>
                                          <m:rPr>
                                            <m:sty m:val="p"/>
                                          </m:rPr>
                                          <a:rPr lang="fr-FR" smtClean="0">
                                            <a:latin typeface="Cambria Math" panose="02040503050406030204" pitchFamily="18" charset="0"/>
                                          </a:rPr>
                                          <m:t>ln</m:t>
                                        </m:r>
                                      </m:fName>
                                      <m:e>
                                        <m:r>
                                          <a:rPr lang="fr-FR" b="0" i="0" smtClean="0"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e>
                                    </m:func>
                                  </m:num>
                                  <m:den>
                                    <m:r>
                                      <m:rPr>
                                        <m:sty m:val="p"/>
                                      </m:rPr>
                                      <a:rPr lang="fr-FR" b="0" i="0" smtClean="0">
                                        <a:latin typeface="Cambria Math" panose="02040503050406030204" pitchFamily="18" charset="0"/>
                                      </a:rPr>
                                      <m:t>k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fr-FR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221372775"/>
                      </a:ext>
                    </a:extLst>
                  </a:tr>
                  <a:tr h="874979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fr-FR" dirty="0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oMath>
                            </m:oMathPara>
                          </a14:m>
                          <a:endParaRPr lang="fr-FR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fr-FR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fr-FR" b="0" i="0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num>
                                  <m:den>
                                    <m:sSub>
                                      <m:sSubPr>
                                        <m:ctrlPr>
                                          <a:rPr lang="fr-FR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d>
                                          <m:dPr>
                                            <m:begChr m:val="["/>
                                            <m:endChr m:val="]"/>
                                            <m:ctrlPr>
                                              <a:rPr lang="fr-FR" b="0" i="1" smtClean="0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dPr>
                                          <m:e>
                                            <m:r>
                                              <m:rPr>
                                                <m:sty m:val="p"/>
                                              </m:rPr>
                                              <a:rPr lang="fr-FR" b="0" i="0" smtClean="0">
                                                <a:latin typeface="Cambria Math" panose="02040503050406030204" pitchFamily="18" charset="0"/>
                                              </a:rPr>
                                              <m:t>R</m:t>
                                            </m:r>
                                          </m:e>
                                        </m:d>
                                      </m:e>
                                      <m:sub>
                                        <m:r>
                                          <a:rPr lang="fr-FR" b="0" i="0" smtClean="0">
                                            <a:latin typeface="Cambria Math" panose="02040503050406030204" pitchFamily="18" charset="0"/>
                                          </a:rPr>
                                          <m:t>0</m:t>
                                        </m:r>
                                      </m:sub>
                                    </m:sSub>
                                    <m:r>
                                      <m:rPr>
                                        <m:sty m:val="p"/>
                                      </m:rPr>
                                      <a:rPr lang="fr-FR" b="0" i="0" smtClean="0">
                                        <a:latin typeface="Cambria Math" panose="02040503050406030204" pitchFamily="18" charset="0"/>
                                      </a:rPr>
                                      <m:t>k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fr-FR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494106181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2" name="Tableau 4">
                <a:extLst>
                  <a:ext uri="{FF2B5EF4-FFF2-40B4-BE49-F238E27FC236}">
                    <a16:creationId xmlns:a16="http://schemas.microsoft.com/office/drawing/2014/main" id="{2FFF78FE-8B2B-4E41-8A46-6C78C1C40AE0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506556014"/>
                  </p:ext>
                </p:extLst>
              </p:nvPr>
            </p:nvGraphicFramePr>
            <p:xfrm>
              <a:off x="1547664" y="1628801"/>
              <a:ext cx="5904656" cy="2749944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1933657">
                      <a:extLst>
                        <a:ext uri="{9D8B030D-6E8A-4147-A177-3AD203B41FA5}">
                          <a16:colId xmlns:a16="http://schemas.microsoft.com/office/drawing/2014/main" val="1854589203"/>
                        </a:ext>
                      </a:extLst>
                    </a:gridCol>
                    <a:gridCol w="3970999">
                      <a:extLst>
                        <a:ext uri="{9D8B030D-6E8A-4147-A177-3AD203B41FA5}">
                          <a16:colId xmlns:a16="http://schemas.microsoft.com/office/drawing/2014/main" val="3495459192"/>
                        </a:ext>
                      </a:extLst>
                    </a:gridCol>
                  </a:tblGrid>
                  <a:tr h="640080"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314" t="-4762" r="-205660" b="-33238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48926" t="-4762" r="-307" b="-332381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93700907"/>
                      </a:ext>
                    </a:extLst>
                  </a:tr>
                  <a:tr h="624332"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314" t="-106796" r="-205660" b="-23883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48926" t="-106796" r="-307" b="-238835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686220024"/>
                      </a:ext>
                    </a:extLst>
                  </a:tr>
                  <a:tr h="610553"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314" t="-213000" r="-205660" b="-146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48926" t="-213000" r="-307" b="-146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221372775"/>
                      </a:ext>
                    </a:extLst>
                  </a:tr>
                  <a:tr h="874979"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314" t="-217361" r="-205660" b="-138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48926" t="-217361" r="-307" b="-1389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494106181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153941121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ZoneTexte 1">
                <a:extLst>
                  <a:ext uri="{FF2B5EF4-FFF2-40B4-BE49-F238E27FC236}">
                    <a16:creationId xmlns:a16="http://schemas.microsoft.com/office/drawing/2014/main" id="{2D4BA1A0-4280-4EC7-B2C1-10327944B1E3}"/>
                  </a:ext>
                </a:extLst>
              </p:cNvPr>
              <p:cNvSpPr txBox="1"/>
              <p:nvPr/>
            </p:nvSpPr>
            <p:spPr>
              <a:xfrm>
                <a:off x="899592" y="404664"/>
                <a:ext cx="7992888" cy="6331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FR" sz="2800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fr-FR" sz="2800" i="0" dirty="0" smtClean="0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fr-FR" sz="2800" i="0" dirty="0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sSub>
                        <m:sSubPr>
                          <m:ctrlPr>
                            <a:rPr lang="fr-FR" sz="2800" b="0" i="0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sSub>
                            <m:sSubPr>
                              <m:ctrlPr>
                                <a:rPr lang="fr-FR" sz="2800" dirty="0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fr-FR" sz="2800" i="0" dirty="0" smtClean="0">
                                  <a:latin typeface="Cambria Math" panose="02040503050406030204" pitchFamily="18" charset="0"/>
                                </a:rPr>
                                <m:t>O</m:t>
                              </m:r>
                            </m:e>
                            <m:sub>
                              <m:r>
                                <a:rPr lang="fr-FR" sz="2800" i="0" dirty="0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e>
                        <m:sub>
                          <m:r>
                            <a:rPr lang="fr-FR" sz="2800" b="0" i="0" dirty="0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m:rPr>
                              <m:sty m:val="p"/>
                            </m:rPr>
                            <a:rPr lang="fr-FR" sz="2800" b="0" i="0" dirty="0" smtClean="0">
                              <a:latin typeface="Cambria Math" panose="02040503050406030204" pitchFamily="18" charset="0"/>
                            </a:rPr>
                            <m:t>aq</m:t>
                          </m:r>
                          <m:r>
                            <a:rPr lang="fr-FR" sz="2800" b="0" i="0" dirty="0" smtClean="0">
                              <a:latin typeface="Cambria Math" panose="02040503050406030204" pitchFamily="18" charset="0"/>
                            </a:rPr>
                            <m:t>)</m:t>
                          </m:r>
                        </m:sub>
                      </m:sSub>
                      <m:r>
                        <a:rPr lang="fr-FR" sz="2800" i="0" dirty="0" smtClean="0">
                          <a:latin typeface="Cambria Math" panose="02040503050406030204" pitchFamily="18" charset="0"/>
                        </a:rPr>
                        <m:t>+2</m:t>
                      </m:r>
                      <m:sSubSup>
                        <m:sSubSupPr>
                          <m:ctrlPr>
                            <a:rPr lang="fr-FR" sz="2800" b="0" i="0" dirty="0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m:rPr>
                              <m:sty m:val="p"/>
                            </m:rPr>
                            <a:rPr lang="fr-FR" sz="2800" i="0" dirty="0" smtClean="0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fr-FR" sz="2800" b="0" i="0" dirty="0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m:rPr>
                              <m:sty m:val="p"/>
                            </m:rPr>
                            <a:rPr lang="fr-FR" sz="2800" dirty="0">
                              <a:latin typeface="Cambria Math" panose="02040503050406030204" pitchFamily="18" charset="0"/>
                            </a:rPr>
                            <m:t>aq</m:t>
                          </m:r>
                          <m:r>
                            <a:rPr lang="fr-FR" sz="2800" b="0" i="0" dirty="0" smtClean="0">
                              <a:latin typeface="Cambria Math" panose="02040503050406030204" pitchFamily="18" charset="0"/>
                            </a:rPr>
                            <m:t>)</m:t>
                          </m:r>
                        </m:sub>
                        <m:sup>
                          <m:r>
                            <a:rPr lang="fr-FR" sz="2800" i="0" dirty="0" smtClean="0">
                              <a:latin typeface="Cambria Math" panose="02040503050406030204" pitchFamily="18" charset="0"/>
                            </a:rPr>
                            <m:t>+</m:t>
                          </m:r>
                        </m:sup>
                      </m:sSubSup>
                      <m:r>
                        <a:rPr lang="fr-FR" sz="2800" i="0" dirty="0" smtClean="0">
                          <a:latin typeface="Cambria Math" panose="02040503050406030204" pitchFamily="18" charset="0"/>
                        </a:rPr>
                        <m:t>+2</m:t>
                      </m:r>
                      <m:sSubSup>
                        <m:sSubSupPr>
                          <m:ctrlPr>
                            <a:rPr lang="fr-FR" sz="2800" b="0" i="0" dirty="0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m:rPr>
                              <m:sty m:val="p"/>
                            </m:rPr>
                            <a:rPr lang="fr-FR" sz="2800" i="0" dirty="0" smtClean="0">
                              <a:latin typeface="Cambria Math" panose="02040503050406030204" pitchFamily="18" charset="0"/>
                            </a:rPr>
                            <m:t>I</m:t>
                          </m:r>
                        </m:e>
                        <m:sub>
                          <m:r>
                            <a:rPr lang="fr-FR" sz="2800" b="0" i="1" dirty="0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m:rPr>
                              <m:sty m:val="p"/>
                            </m:rPr>
                            <a:rPr lang="fr-FR" sz="2800" b="0" i="0" dirty="0" smtClean="0">
                              <a:latin typeface="Cambria Math" panose="02040503050406030204" pitchFamily="18" charset="0"/>
                            </a:rPr>
                            <m:t>aq</m:t>
                          </m:r>
                          <m:r>
                            <a:rPr lang="fr-FR" sz="2800" b="0" i="0" dirty="0" smtClean="0">
                              <a:latin typeface="Cambria Math" panose="02040503050406030204" pitchFamily="18" charset="0"/>
                            </a:rPr>
                            <m:t>)</m:t>
                          </m:r>
                        </m:sub>
                        <m:sup>
                          <m:r>
                            <a:rPr lang="fr-FR" sz="2800" i="0" dirty="0" smtClean="0">
                              <a:latin typeface="Cambria Math" panose="02040503050406030204" pitchFamily="18" charset="0"/>
                            </a:rPr>
                            <m:t>−</m:t>
                          </m:r>
                        </m:sup>
                      </m:sSubSup>
                      <m:r>
                        <a:rPr lang="fr-FR" sz="2800" i="0" dirty="0" smtClean="0">
                          <a:latin typeface="Cambria Math" panose="02040503050406030204" pitchFamily="18" charset="0"/>
                        </a:rPr>
                        <m:t>→ 2</m:t>
                      </m:r>
                      <m:sSub>
                        <m:sSubPr>
                          <m:ctrlPr>
                            <a:rPr lang="fr-FR" sz="2800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fr-FR" sz="2800" i="0" dirty="0" smtClean="0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fr-FR" sz="2800" i="0" dirty="0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sSub>
                        <m:sSubPr>
                          <m:ctrlPr>
                            <a:rPr lang="fr-FR" sz="2800" b="0" i="0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fr-FR" sz="2800" i="0" dirty="0" smtClean="0">
                              <a:latin typeface="Cambria Math" panose="02040503050406030204" pitchFamily="18" charset="0"/>
                            </a:rPr>
                            <m:t>O</m:t>
                          </m:r>
                        </m:e>
                        <m:sub>
                          <m:r>
                            <a:rPr lang="fr-FR" sz="2800" b="0" i="0" dirty="0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m:rPr>
                              <m:sty m:val="p"/>
                            </m:rPr>
                            <a:rPr lang="fr-FR" sz="2800" b="0" i="0" dirty="0" smtClean="0">
                              <a:latin typeface="Cambria Math" panose="02040503050406030204" pitchFamily="18" charset="0"/>
                            </a:rPr>
                            <m:t>l</m:t>
                          </m:r>
                          <m:r>
                            <a:rPr lang="fr-FR" sz="2800" b="0" i="0" dirty="0" smtClean="0">
                              <a:latin typeface="Cambria Math" panose="02040503050406030204" pitchFamily="18" charset="0"/>
                            </a:rPr>
                            <m:t>)</m:t>
                          </m:r>
                        </m:sub>
                      </m:sSub>
                      <m:r>
                        <a:rPr lang="fr-FR" sz="2800" i="0" dirty="0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fr-FR" sz="2800" b="0" i="0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sSub>
                            <m:sSubPr>
                              <m:ctrlPr>
                                <a:rPr lang="fr-FR" sz="2800" dirty="0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fr-FR" sz="2800" i="0" dirty="0" smtClean="0">
                                  <a:latin typeface="Cambria Math" panose="02040503050406030204" pitchFamily="18" charset="0"/>
                                </a:rPr>
                                <m:t>I</m:t>
                              </m:r>
                            </m:e>
                            <m:sub>
                              <m:r>
                                <a:rPr lang="fr-FR" sz="2800" i="0" dirty="0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e>
                        <m:sub>
                          <m:r>
                            <a:rPr lang="fr-FR" sz="2800" b="0" i="0" dirty="0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m:rPr>
                              <m:sty m:val="p"/>
                            </m:rPr>
                            <a:rPr lang="fr-FR" sz="2800" b="0" i="0" dirty="0" smtClean="0">
                              <a:latin typeface="Cambria Math" panose="02040503050406030204" pitchFamily="18" charset="0"/>
                            </a:rPr>
                            <m:t>aq</m:t>
                          </m:r>
                          <m:r>
                            <a:rPr lang="fr-FR" sz="2800" b="0" i="0" dirty="0" smtClean="0">
                              <a:latin typeface="Cambria Math" panose="02040503050406030204" pitchFamily="18" charset="0"/>
                            </a:rPr>
                            <m:t>)</m:t>
                          </m:r>
                        </m:sub>
                      </m:sSub>
                    </m:oMath>
                  </m:oMathPara>
                </a14:m>
                <a:endParaRPr lang="fr-FR" sz="2800" dirty="0"/>
              </a:p>
            </p:txBody>
          </p:sp>
        </mc:Choice>
        <mc:Fallback>
          <p:sp>
            <p:nvSpPr>
              <p:cNvPr id="2" name="ZoneTexte 1">
                <a:extLst>
                  <a:ext uri="{FF2B5EF4-FFF2-40B4-BE49-F238E27FC236}">
                    <a16:creationId xmlns:a16="http://schemas.microsoft.com/office/drawing/2014/main" id="{2D4BA1A0-4280-4EC7-B2C1-10327944B1E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9592" y="404664"/>
                <a:ext cx="7992888" cy="633187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Image 3">
            <a:extLst>
              <a:ext uri="{FF2B5EF4-FFF2-40B4-BE49-F238E27FC236}">
                <a16:creationId xmlns:a16="http://schemas.microsoft.com/office/drawing/2014/main" id="{F0F34F13-4B1B-494F-A97F-7E7839AE3A7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640" y="1603780"/>
            <a:ext cx="3142702" cy="2227738"/>
          </a:xfrm>
          <a:prstGeom prst="rect">
            <a:avLst/>
          </a:prstGeom>
        </p:spPr>
      </p:pic>
      <p:pic>
        <p:nvPicPr>
          <p:cNvPr id="6" name="Image 5" descr="Une image contenant intérieur, table, assis, blanc&#10;&#10;Description générée automatiquement">
            <a:extLst>
              <a:ext uri="{FF2B5EF4-FFF2-40B4-BE49-F238E27FC236}">
                <a16:creationId xmlns:a16="http://schemas.microsoft.com/office/drawing/2014/main" id="{650FE1BA-B1E1-4B8A-9E53-BFD5631D23B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2588" y="1556792"/>
            <a:ext cx="3397171" cy="2241433"/>
          </a:xfrm>
          <a:prstGeom prst="rect">
            <a:avLst/>
          </a:prstGeom>
        </p:spPr>
      </p:pic>
      <p:pic>
        <p:nvPicPr>
          <p:cNvPr id="8" name="Image 7" descr="Une image contenant intérieur, assis, blanc, table&#10;&#10;Description générée automatiquement">
            <a:extLst>
              <a:ext uri="{FF2B5EF4-FFF2-40B4-BE49-F238E27FC236}">
                <a16:creationId xmlns:a16="http://schemas.microsoft.com/office/drawing/2014/main" id="{BDC52CEA-4210-4AEE-A805-137E921B0F6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3274" y="4021694"/>
            <a:ext cx="3344730" cy="2311399"/>
          </a:xfrm>
          <a:prstGeom prst="rect">
            <a:avLst/>
          </a:prstGeom>
        </p:spPr>
      </p:pic>
      <p:pic>
        <p:nvPicPr>
          <p:cNvPr id="10" name="Image 9" descr="Une image contenant intérieur, blanc, assis, table&#10;&#10;Description générée automatiquement">
            <a:extLst>
              <a:ext uri="{FF2B5EF4-FFF2-40B4-BE49-F238E27FC236}">
                <a16:creationId xmlns:a16="http://schemas.microsoft.com/office/drawing/2014/main" id="{FF8D5A1C-195F-4949-8B36-29EB349F319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99659" y="4021693"/>
            <a:ext cx="3340100" cy="2311400"/>
          </a:xfrm>
          <a:prstGeom prst="rect">
            <a:avLst/>
          </a:prstGeom>
        </p:spPr>
      </p:pic>
      <p:sp>
        <p:nvSpPr>
          <p:cNvPr id="11" name="ZoneTexte 10">
            <a:extLst>
              <a:ext uri="{FF2B5EF4-FFF2-40B4-BE49-F238E27FC236}">
                <a16:creationId xmlns:a16="http://schemas.microsoft.com/office/drawing/2014/main" id="{CA80FB9B-29B9-4DA9-91FC-60491087105F}"/>
              </a:ext>
            </a:extLst>
          </p:cNvPr>
          <p:cNvSpPr txBox="1"/>
          <p:nvPr/>
        </p:nvSpPr>
        <p:spPr>
          <a:xfrm>
            <a:off x="3779912" y="6504295"/>
            <a:ext cx="67687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Source : http://e.m.c.2.free.fr/facteurs-cinetiques.htm</a:t>
            </a:r>
          </a:p>
        </p:txBody>
      </p:sp>
    </p:spTree>
    <p:extLst>
      <p:ext uri="{BB962C8B-B14F-4D97-AF65-F5344CB8AC3E}">
        <p14:creationId xmlns:p14="http://schemas.microsoft.com/office/powerpoint/2010/main" val="326657132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 descr="Une image contenant intérieur, table, tasse, vin&#10;&#10;Description générée automatiquement">
            <a:extLst>
              <a:ext uri="{FF2B5EF4-FFF2-40B4-BE49-F238E27FC236}">
                <a16:creationId xmlns:a16="http://schemas.microsoft.com/office/drawing/2014/main" id="{DCB2C4D1-0A6F-41BA-9712-E94803A2E0F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1261864"/>
            <a:ext cx="2793504" cy="2095128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5" name="ZoneTexte 4">
                <a:extLst>
                  <a:ext uri="{FF2B5EF4-FFF2-40B4-BE49-F238E27FC236}">
                    <a16:creationId xmlns:a16="http://schemas.microsoft.com/office/drawing/2014/main" id="{23730786-AE9C-48DF-912C-62D3F60830FA}"/>
                  </a:ext>
                </a:extLst>
              </p:cNvPr>
              <p:cNvSpPr txBox="1"/>
              <p:nvPr/>
            </p:nvSpPr>
            <p:spPr>
              <a:xfrm>
                <a:off x="899592" y="404664"/>
                <a:ext cx="7992888" cy="6331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FR" sz="2800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fr-FR" sz="2800" i="0" dirty="0" smtClean="0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fr-FR" sz="2800" i="0" dirty="0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sSub>
                        <m:sSubPr>
                          <m:ctrlPr>
                            <a:rPr lang="fr-FR" sz="2800" b="0" i="0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sSub>
                            <m:sSubPr>
                              <m:ctrlPr>
                                <a:rPr lang="fr-FR" sz="2800" dirty="0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fr-FR" sz="2800" i="0" dirty="0" smtClean="0">
                                  <a:latin typeface="Cambria Math" panose="02040503050406030204" pitchFamily="18" charset="0"/>
                                </a:rPr>
                                <m:t>O</m:t>
                              </m:r>
                            </m:e>
                            <m:sub>
                              <m:r>
                                <a:rPr lang="fr-FR" sz="2800" i="0" dirty="0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e>
                        <m:sub>
                          <m:r>
                            <a:rPr lang="fr-FR" sz="2800" b="0" i="0" dirty="0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m:rPr>
                              <m:sty m:val="p"/>
                            </m:rPr>
                            <a:rPr lang="fr-FR" sz="2800" b="0" i="0" dirty="0" smtClean="0">
                              <a:latin typeface="Cambria Math" panose="02040503050406030204" pitchFamily="18" charset="0"/>
                            </a:rPr>
                            <m:t>aq</m:t>
                          </m:r>
                          <m:r>
                            <a:rPr lang="fr-FR" sz="2800" b="0" i="0" dirty="0" smtClean="0">
                              <a:latin typeface="Cambria Math" panose="02040503050406030204" pitchFamily="18" charset="0"/>
                            </a:rPr>
                            <m:t>)</m:t>
                          </m:r>
                        </m:sub>
                      </m:sSub>
                      <m:r>
                        <a:rPr lang="fr-FR" sz="2800" i="0" dirty="0" smtClean="0">
                          <a:latin typeface="Cambria Math" panose="02040503050406030204" pitchFamily="18" charset="0"/>
                        </a:rPr>
                        <m:t>+2</m:t>
                      </m:r>
                      <m:sSubSup>
                        <m:sSubSupPr>
                          <m:ctrlPr>
                            <a:rPr lang="fr-FR" sz="2800" b="0" i="0" dirty="0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m:rPr>
                              <m:sty m:val="p"/>
                            </m:rPr>
                            <a:rPr lang="fr-FR" sz="2800" i="0" dirty="0" smtClean="0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fr-FR" sz="2800" b="0" i="0" dirty="0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m:rPr>
                              <m:sty m:val="p"/>
                            </m:rPr>
                            <a:rPr lang="fr-FR" sz="2800" dirty="0">
                              <a:latin typeface="Cambria Math" panose="02040503050406030204" pitchFamily="18" charset="0"/>
                            </a:rPr>
                            <m:t>aq</m:t>
                          </m:r>
                          <m:r>
                            <a:rPr lang="fr-FR" sz="2800" b="0" i="0" dirty="0" smtClean="0">
                              <a:latin typeface="Cambria Math" panose="02040503050406030204" pitchFamily="18" charset="0"/>
                            </a:rPr>
                            <m:t>)</m:t>
                          </m:r>
                        </m:sub>
                        <m:sup>
                          <m:r>
                            <a:rPr lang="fr-FR" sz="2800" i="0" dirty="0" smtClean="0">
                              <a:latin typeface="Cambria Math" panose="02040503050406030204" pitchFamily="18" charset="0"/>
                            </a:rPr>
                            <m:t>+</m:t>
                          </m:r>
                        </m:sup>
                      </m:sSubSup>
                      <m:r>
                        <a:rPr lang="fr-FR" sz="2800" i="0" dirty="0" smtClean="0">
                          <a:latin typeface="Cambria Math" panose="02040503050406030204" pitchFamily="18" charset="0"/>
                        </a:rPr>
                        <m:t>+2</m:t>
                      </m:r>
                      <m:sSubSup>
                        <m:sSubSupPr>
                          <m:ctrlPr>
                            <a:rPr lang="fr-FR" sz="2800" b="0" i="0" dirty="0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m:rPr>
                              <m:sty m:val="p"/>
                            </m:rPr>
                            <a:rPr lang="fr-FR" sz="2800" i="0" dirty="0" smtClean="0">
                              <a:latin typeface="Cambria Math" panose="02040503050406030204" pitchFamily="18" charset="0"/>
                            </a:rPr>
                            <m:t>I</m:t>
                          </m:r>
                        </m:e>
                        <m:sub>
                          <m:r>
                            <a:rPr lang="fr-FR" sz="2800" b="0" i="1" dirty="0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m:rPr>
                              <m:sty m:val="p"/>
                            </m:rPr>
                            <a:rPr lang="fr-FR" sz="2800" b="0" i="0" dirty="0" smtClean="0">
                              <a:latin typeface="Cambria Math" panose="02040503050406030204" pitchFamily="18" charset="0"/>
                            </a:rPr>
                            <m:t>aq</m:t>
                          </m:r>
                          <m:r>
                            <a:rPr lang="fr-FR" sz="2800" b="0" i="0" dirty="0" smtClean="0">
                              <a:latin typeface="Cambria Math" panose="02040503050406030204" pitchFamily="18" charset="0"/>
                            </a:rPr>
                            <m:t>)</m:t>
                          </m:r>
                        </m:sub>
                        <m:sup>
                          <m:r>
                            <a:rPr lang="fr-FR" sz="2800" i="0" dirty="0" smtClean="0">
                              <a:latin typeface="Cambria Math" panose="02040503050406030204" pitchFamily="18" charset="0"/>
                            </a:rPr>
                            <m:t>−</m:t>
                          </m:r>
                        </m:sup>
                      </m:sSubSup>
                      <m:r>
                        <a:rPr lang="fr-FR" sz="2800" i="0" dirty="0" smtClean="0">
                          <a:latin typeface="Cambria Math" panose="02040503050406030204" pitchFamily="18" charset="0"/>
                        </a:rPr>
                        <m:t>→ 2</m:t>
                      </m:r>
                      <m:sSub>
                        <m:sSubPr>
                          <m:ctrlPr>
                            <a:rPr lang="fr-FR" sz="2800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fr-FR" sz="2800" i="0" dirty="0" smtClean="0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fr-FR" sz="2800" i="0" dirty="0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sSub>
                        <m:sSubPr>
                          <m:ctrlPr>
                            <a:rPr lang="fr-FR" sz="2800" b="0" i="0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fr-FR" sz="2800" i="0" dirty="0" smtClean="0">
                              <a:latin typeface="Cambria Math" panose="02040503050406030204" pitchFamily="18" charset="0"/>
                            </a:rPr>
                            <m:t>O</m:t>
                          </m:r>
                        </m:e>
                        <m:sub>
                          <m:r>
                            <a:rPr lang="fr-FR" sz="2800" b="0" i="0" dirty="0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m:rPr>
                              <m:sty m:val="p"/>
                            </m:rPr>
                            <a:rPr lang="fr-FR" sz="2800" b="0" i="0" dirty="0" smtClean="0">
                              <a:latin typeface="Cambria Math" panose="02040503050406030204" pitchFamily="18" charset="0"/>
                            </a:rPr>
                            <m:t>l</m:t>
                          </m:r>
                          <m:r>
                            <a:rPr lang="fr-FR" sz="2800" b="0" i="0" dirty="0" smtClean="0">
                              <a:latin typeface="Cambria Math" panose="02040503050406030204" pitchFamily="18" charset="0"/>
                            </a:rPr>
                            <m:t>)</m:t>
                          </m:r>
                        </m:sub>
                      </m:sSub>
                      <m:r>
                        <a:rPr lang="fr-FR" sz="2800" i="0" dirty="0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fr-FR" sz="2800" b="0" i="0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sSub>
                            <m:sSubPr>
                              <m:ctrlPr>
                                <a:rPr lang="fr-FR" sz="2800" dirty="0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fr-FR" sz="2800" i="0" dirty="0" smtClean="0">
                                  <a:latin typeface="Cambria Math" panose="02040503050406030204" pitchFamily="18" charset="0"/>
                                </a:rPr>
                                <m:t>I</m:t>
                              </m:r>
                            </m:e>
                            <m:sub>
                              <m:r>
                                <a:rPr lang="fr-FR" sz="2800" i="0" dirty="0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e>
                        <m:sub>
                          <m:r>
                            <a:rPr lang="fr-FR" sz="2800" b="0" i="0" dirty="0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m:rPr>
                              <m:sty m:val="p"/>
                            </m:rPr>
                            <a:rPr lang="fr-FR" sz="2800" b="0" i="0" dirty="0" smtClean="0">
                              <a:latin typeface="Cambria Math" panose="02040503050406030204" pitchFamily="18" charset="0"/>
                            </a:rPr>
                            <m:t>aq</m:t>
                          </m:r>
                          <m:r>
                            <a:rPr lang="fr-FR" sz="2800" b="0" i="0" dirty="0" smtClean="0">
                              <a:latin typeface="Cambria Math" panose="02040503050406030204" pitchFamily="18" charset="0"/>
                            </a:rPr>
                            <m:t>)</m:t>
                          </m:r>
                        </m:sub>
                      </m:sSub>
                    </m:oMath>
                  </m:oMathPara>
                </a14:m>
                <a:endParaRPr lang="fr-FR" sz="2800" dirty="0"/>
              </a:p>
            </p:txBody>
          </p:sp>
        </mc:Choice>
        <mc:Fallback>
          <p:sp>
            <p:nvSpPr>
              <p:cNvPr id="5" name="ZoneTexte 4">
                <a:extLst>
                  <a:ext uri="{FF2B5EF4-FFF2-40B4-BE49-F238E27FC236}">
                    <a16:creationId xmlns:a16="http://schemas.microsoft.com/office/drawing/2014/main" id="{23730786-AE9C-48DF-912C-62D3F60830F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9592" y="404664"/>
                <a:ext cx="7992888" cy="633187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2" name="Image 11">
            <a:extLst>
              <a:ext uri="{FF2B5EF4-FFF2-40B4-BE49-F238E27FC236}">
                <a16:creationId xmlns:a16="http://schemas.microsoft.com/office/drawing/2014/main" id="{735C0D5C-E519-46D5-89D1-EAF97FD170F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7647" y="3501008"/>
            <a:ext cx="9144000" cy="3167022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3103715E-B296-40F5-8DEA-69C0F5B51AB3}"/>
              </a:ext>
            </a:extLst>
          </p:cNvPr>
          <p:cNvSpPr/>
          <p:nvPr/>
        </p:nvSpPr>
        <p:spPr>
          <a:xfrm>
            <a:off x="3785186" y="1946264"/>
            <a:ext cx="511256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dirty="0"/>
              <a:t>10 </a:t>
            </a:r>
            <a:r>
              <a:rPr lang="fr-FR" dirty="0" err="1"/>
              <a:t>mL</a:t>
            </a:r>
            <a:r>
              <a:rPr lang="fr-FR" dirty="0"/>
              <a:t> d'eau oxygénée acidifiée, c=0,06 mol.L</a:t>
            </a:r>
            <a:r>
              <a:rPr lang="fr-FR" baseline="30000" dirty="0"/>
              <a:t>-1</a:t>
            </a:r>
            <a:r>
              <a:rPr lang="fr-FR" dirty="0"/>
              <a:t> </a:t>
            </a:r>
          </a:p>
          <a:p>
            <a:r>
              <a:rPr lang="fr-FR" dirty="0"/>
              <a:t>+ 5 </a:t>
            </a:r>
            <a:r>
              <a:rPr lang="fr-FR" dirty="0" err="1"/>
              <a:t>mL</a:t>
            </a:r>
            <a:r>
              <a:rPr lang="fr-FR" dirty="0"/>
              <a:t> de solution d'ions iodure I</a:t>
            </a:r>
            <a:r>
              <a:rPr lang="fr-FR" baseline="30000" dirty="0"/>
              <a:t>-</a:t>
            </a:r>
            <a:r>
              <a:rPr lang="fr-FR" dirty="0"/>
              <a:t>, c=0,4 mol.L</a:t>
            </a:r>
            <a:r>
              <a:rPr lang="fr-FR" baseline="30000" dirty="0"/>
              <a:t>-1</a:t>
            </a:r>
            <a:r>
              <a:rPr lang="fr-FR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98268304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 descr="Une image contenant texte, carte&#10;&#10;Description générée automatiquement">
            <a:extLst>
              <a:ext uri="{FF2B5EF4-FFF2-40B4-BE49-F238E27FC236}">
                <a16:creationId xmlns:a16="http://schemas.microsoft.com/office/drawing/2014/main" id="{4D07B935-F61E-4943-B4CB-0C0CB29864F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034" y="1653386"/>
            <a:ext cx="8679932" cy="35512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918308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 descr="Une image contenant objet, horloge&#10;&#10;Description générée automatiquement">
            <a:extLst>
              <a:ext uri="{FF2B5EF4-FFF2-40B4-BE49-F238E27FC236}">
                <a16:creationId xmlns:a16="http://schemas.microsoft.com/office/drawing/2014/main" id="{2B609B74-A014-48F7-BDD7-7A39E178DF7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632446"/>
            <a:ext cx="9144000" cy="15931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977014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>
            <a:extLst>
              <a:ext uri="{FF2B5EF4-FFF2-40B4-BE49-F238E27FC236}">
                <a16:creationId xmlns:a16="http://schemas.microsoft.com/office/drawing/2014/main" id="{A6F661A2-A954-480A-85E7-A9D59D9929A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792" t="2565" r="34288" b="15385"/>
          <a:stretch/>
        </p:blipFill>
        <p:spPr>
          <a:xfrm>
            <a:off x="1403648" y="2276872"/>
            <a:ext cx="5904656" cy="23042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248143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>
            <a:extLst>
              <a:ext uri="{FF2B5EF4-FFF2-40B4-BE49-F238E27FC236}">
                <a16:creationId xmlns:a16="http://schemas.microsoft.com/office/drawing/2014/main" id="{03B96F64-6D7D-43A6-9FDB-8FD546CAB6C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1600" y="2348880"/>
            <a:ext cx="7452320" cy="830623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3" name="ZoneTexte 2">
                <a:extLst>
                  <a:ext uri="{FF2B5EF4-FFF2-40B4-BE49-F238E27FC236}">
                    <a16:creationId xmlns:a16="http://schemas.microsoft.com/office/drawing/2014/main" id="{37AA1835-4AAC-4212-88E7-5F6534580FB8}"/>
                  </a:ext>
                </a:extLst>
              </p:cNvPr>
              <p:cNvSpPr txBox="1"/>
              <p:nvPr/>
            </p:nvSpPr>
            <p:spPr>
              <a:xfrm>
                <a:off x="1907704" y="3456248"/>
                <a:ext cx="5328592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sz="1400" i="0" dirty="0" smtClean="0">
                          <a:latin typeface="Cambria Math" panose="02040503050406030204" pitchFamily="18" charset="0"/>
                        </a:rPr>
                        <m:t>+10</m:t>
                      </m:r>
                      <m:r>
                        <m:rPr>
                          <m:sty m:val="p"/>
                        </m:rPr>
                        <a:rPr lang="fr-FR" sz="1400" i="0" dirty="0" smtClean="0">
                          <a:latin typeface="Cambria Math" panose="02040503050406030204" pitchFamily="18" charset="0"/>
                        </a:rPr>
                        <m:t>mL</m:t>
                      </m:r>
                      <m:r>
                        <a:rPr lang="fr-FR" sz="1400" i="0" dirty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fr-FR" sz="1400" i="0" dirty="0" smtClean="0">
                          <a:latin typeface="Cambria Math" panose="02040503050406030204" pitchFamily="18" charset="0"/>
                        </a:rPr>
                        <m:t>de</m:t>
                      </m:r>
                      <m:r>
                        <a:rPr lang="fr-FR" sz="1400" i="0" dirty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fr-FR" sz="1400" i="0" dirty="0" smtClean="0">
                          <a:latin typeface="Cambria Math" panose="02040503050406030204" pitchFamily="18" charset="0"/>
                        </a:rPr>
                        <m:t>solution</m:t>
                      </m:r>
                      <m:r>
                        <a:rPr lang="fr-FR" sz="1400" i="0" dirty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fr-FR" sz="1400" i="0" dirty="0" smtClean="0">
                          <a:latin typeface="Cambria Math" panose="02040503050406030204" pitchFamily="18" charset="0"/>
                        </a:rPr>
                        <m:t>d</m:t>
                      </m:r>
                      <m:r>
                        <a:rPr lang="fr-FR" sz="1400" i="0" dirty="0" smtClean="0">
                          <a:latin typeface="Cambria Math" panose="02040503050406030204" pitchFamily="18" charset="0"/>
                        </a:rPr>
                        <m:t>’é</m:t>
                      </m:r>
                      <m:r>
                        <m:rPr>
                          <m:sty m:val="p"/>
                        </m:rPr>
                        <a:rPr lang="fr-FR" sz="1400" i="0" dirty="0" smtClean="0">
                          <a:latin typeface="Cambria Math" panose="02040503050406030204" pitchFamily="18" charset="0"/>
                        </a:rPr>
                        <m:t>rythrosine</m:t>
                      </m:r>
                      <m:r>
                        <a:rPr lang="fr-FR" sz="1400" i="0" dirty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fr-FR" sz="1400" i="0" dirty="0" smtClean="0">
                          <a:latin typeface="Cambria Math" panose="02040503050406030204" pitchFamily="18" charset="0"/>
                        </a:rPr>
                        <m:t>B</m:t>
                      </m:r>
                      <m:r>
                        <a:rPr lang="fr-FR" sz="1400" i="0" dirty="0" smtClean="0">
                          <a:latin typeface="Cambria Math" panose="02040503050406030204" pitchFamily="18" charset="0"/>
                        </a:rPr>
                        <m:t> (</m:t>
                      </m:r>
                      <m:r>
                        <m:rPr>
                          <m:sty m:val="p"/>
                        </m:rPr>
                        <a:rPr lang="fr-FR" sz="1400" i="0" dirty="0" smtClean="0">
                          <a:latin typeface="Cambria Math" panose="02040503050406030204" pitchFamily="18" charset="0"/>
                        </a:rPr>
                        <m:t>c</m:t>
                      </m:r>
                      <m:r>
                        <a:rPr lang="fr-FR" sz="1400" i="0" dirty="0" smtClean="0">
                          <a:latin typeface="Cambria Math" panose="02040503050406030204" pitchFamily="18" charset="0"/>
                        </a:rPr>
                        <m:t>=8,5 </m:t>
                      </m:r>
                      <m:sSup>
                        <m:sSupPr>
                          <m:ctrlPr>
                            <a:rPr lang="fr-FR" sz="1400" i="0" dirty="0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fr-FR" sz="1400" i="0" dirty="0" smtClean="0">
                              <a:latin typeface="Cambria Math" panose="02040503050406030204" pitchFamily="18" charset="0"/>
                            </a:rPr>
                            <m:t>10</m:t>
                          </m:r>
                        </m:e>
                        <m:sup>
                          <m:r>
                            <a:rPr lang="fr-FR" sz="1400" i="0" dirty="0" smtClean="0">
                              <a:latin typeface="Cambria Math" panose="02040503050406030204" pitchFamily="18" charset="0"/>
                            </a:rPr>
                            <m:t>−6</m:t>
                          </m:r>
                        </m:sup>
                      </m:sSup>
                      <m:r>
                        <a:rPr lang="fr-FR" sz="1400" i="0" dirty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fr-FR" sz="1400" i="0" dirty="0" smtClean="0">
                          <a:latin typeface="Cambria Math" panose="02040503050406030204" pitchFamily="18" charset="0"/>
                        </a:rPr>
                        <m:t>mol</m:t>
                      </m:r>
                      <m:r>
                        <a:rPr lang="fr-FR" sz="1400" i="0" dirty="0" smtClean="0">
                          <a:latin typeface="Cambria Math" panose="02040503050406030204" pitchFamily="18" charset="0"/>
                        </a:rPr>
                        <m:t>. </m:t>
                      </m:r>
                      <m:sSup>
                        <m:sSupPr>
                          <m:ctrlPr>
                            <a:rPr lang="fr-FR" sz="1400" i="0" dirty="0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fr-FR" sz="1400" i="0" dirty="0" smtClean="0">
                              <a:latin typeface="Cambria Math" panose="02040503050406030204" pitchFamily="18" charset="0"/>
                            </a:rPr>
                            <m:t>L</m:t>
                          </m:r>
                        </m:e>
                        <m:sup>
                          <m:r>
                            <a:rPr lang="fr-FR" sz="1400" i="0" dirty="0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  <m:r>
                        <a:rPr lang="fr-FR" sz="1400" i="0" dirty="0" smtClean="0">
                          <a:latin typeface="Cambria Math" panose="02040503050406030204" pitchFamily="18" charset="0"/>
                        </a:rPr>
                        <m:t> ) </m:t>
                      </m:r>
                    </m:oMath>
                  </m:oMathPara>
                </a14:m>
                <a:endParaRPr lang="fr-FR" sz="1400" dirty="0"/>
              </a:p>
            </p:txBody>
          </p:sp>
        </mc:Choice>
        <mc:Fallback>
          <p:sp>
            <p:nvSpPr>
              <p:cNvPr id="3" name="ZoneTexte 2">
                <a:extLst>
                  <a:ext uri="{FF2B5EF4-FFF2-40B4-BE49-F238E27FC236}">
                    <a16:creationId xmlns:a16="http://schemas.microsoft.com/office/drawing/2014/main" id="{37AA1835-4AAC-4212-88E7-5F6534580FB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07704" y="3456248"/>
                <a:ext cx="5328592" cy="307777"/>
              </a:xfrm>
              <a:prstGeom prst="rect">
                <a:avLst/>
              </a:prstGeom>
              <a:blipFill>
                <a:blip r:embed="rId3"/>
                <a:stretch>
                  <a:fillRect b="-10000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9699141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>
            <a:extLst>
              <a:ext uri="{FF2B5EF4-FFF2-40B4-BE49-F238E27FC236}">
                <a16:creationId xmlns:a16="http://schemas.microsoft.com/office/drawing/2014/main" id="{A6F661A2-A954-480A-85E7-A9D59D9929A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3316" b="3316"/>
          <a:stretch/>
        </p:blipFill>
        <p:spPr>
          <a:xfrm>
            <a:off x="575556" y="2420888"/>
            <a:ext cx="7992888" cy="23042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1626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17267775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391</TotalTime>
  <Words>251</Words>
  <Application>Microsoft Office PowerPoint</Application>
  <PresentationFormat>Affichage à l'écran (4:3)</PresentationFormat>
  <Paragraphs>44</Paragraphs>
  <Slides>16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16</vt:i4>
      </vt:variant>
    </vt:vector>
  </HeadingPairs>
  <TitlesOfParts>
    <vt:vector size="20" baseType="lpstr">
      <vt:lpstr>Arial</vt:lpstr>
      <vt:lpstr>Calibri</vt:lpstr>
      <vt:lpstr>Cambria Math</vt:lpstr>
      <vt:lpstr>Thème Office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pascal</dc:creator>
  <cp:lastModifiedBy>Laura Guislain</cp:lastModifiedBy>
  <cp:revision>20</cp:revision>
  <dcterms:created xsi:type="dcterms:W3CDTF">2019-10-09T18:47:50Z</dcterms:created>
  <dcterms:modified xsi:type="dcterms:W3CDTF">2020-05-29T15:52:34Z</dcterms:modified>
</cp:coreProperties>
</file>