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9" r:id="rId3"/>
    <p:sldId id="258" r:id="rId4"/>
    <p:sldId id="260" r:id="rId5"/>
    <p:sldId id="272" r:id="rId6"/>
    <p:sldId id="261" r:id="rId7"/>
    <p:sldId id="280" r:id="rId8"/>
    <p:sldId id="274" r:id="rId9"/>
    <p:sldId id="275" r:id="rId10"/>
    <p:sldId id="276" r:id="rId11"/>
    <p:sldId id="264" r:id="rId12"/>
    <p:sldId id="277" r:id="rId13"/>
    <p:sldId id="269" r:id="rId14"/>
    <p:sldId id="270" r:id="rId15"/>
    <p:sldId id="281" r:id="rId16"/>
    <p:sldId id="273" r:id="rId17"/>
    <p:sldId id="278" r:id="rId18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24" y="-5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5B35-11CD-43B1-82E5-B723A9E90F55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CF59-D7F3-4B51-B68F-2C30D60002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293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5B35-11CD-43B1-82E5-B723A9E90F55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CF59-D7F3-4B51-B68F-2C30D60002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9916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5B35-11CD-43B1-82E5-B723A9E90F55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CF59-D7F3-4B51-B68F-2C30D60002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22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5B35-11CD-43B1-82E5-B723A9E90F55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CF59-D7F3-4B51-B68F-2C30D60002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777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5B35-11CD-43B1-82E5-B723A9E90F55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CF59-D7F3-4B51-B68F-2C30D60002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9570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5B35-11CD-43B1-82E5-B723A9E90F55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CF59-D7F3-4B51-B68F-2C30D60002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7002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5B35-11CD-43B1-82E5-B723A9E90F55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CF59-D7F3-4B51-B68F-2C30D60002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309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5B35-11CD-43B1-82E5-B723A9E90F55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CF59-D7F3-4B51-B68F-2C30D60002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5B35-11CD-43B1-82E5-B723A9E90F55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CF59-D7F3-4B51-B68F-2C30D60002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289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5B35-11CD-43B1-82E5-B723A9E90F55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CF59-D7F3-4B51-B68F-2C30D60002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622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5B35-11CD-43B1-82E5-B723A9E90F55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CF59-D7F3-4B51-B68F-2C30D60002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98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95B35-11CD-43B1-82E5-B723A9E90F55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6CF59-D7F3-4B51-B68F-2C30D60002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63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voyage.fr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98F8622F-3247-479B-BC81-092DDA663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07177"/>
            <a:ext cx="4320480" cy="324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FA9CF4DA-170A-4F95-9919-162EB1A04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577" y="4634213"/>
            <a:ext cx="1621631" cy="24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Texte 1"/>
              <p:cNvSpPr txBox="1"/>
              <p:nvPr/>
            </p:nvSpPr>
            <p:spPr>
              <a:xfrm>
                <a:off x="772320" y="483518"/>
                <a:ext cx="7992888" cy="534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sz="24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4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𝐶𝑢</m:t>
                              </m:r>
                              <m:sSub>
                                <m:sSubPr>
                                  <m:ctrlPr>
                                    <a:rPr lang="fr-FR" sz="2400" b="0" i="1" smtClean="0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fr-FR" sz="2400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400" b="0" i="1" smtClean="0">
                                              <a:solidFill>
                                                <a:srgbClr val="00B0F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b="0" i="1" smtClean="0">
                                              <a:solidFill>
                                                <a:srgbClr val="00B0F0"/>
                                              </a:solidFill>
                                              <a:latin typeface="Cambria Math"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fr-FR" sz="2400" b="0" i="1" smtClean="0">
                                              <a:solidFill>
                                                <a:srgbClr val="00B0F0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fr-FR" sz="2400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/>
                                        </a:rPr>
                                        <m:t>𝑂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fr-FR" sz="2400" b="0" i="1" smtClean="0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fr-FR" sz="2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𝑎𝑞</m:t>
                          </m:r>
                          <m:r>
                            <a:rPr lang="fr-FR" sz="2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2+</m:t>
                          </m:r>
                        </m:sup>
                      </m:sSubSup>
                      <m:r>
                        <a:rPr lang="fr-FR" sz="2400" b="0" i="1" smtClean="0">
                          <a:latin typeface="Cambria Math"/>
                        </a:rPr>
                        <m:t>+  4 </m:t>
                      </m:r>
                      <m:r>
                        <a:rPr lang="fr-FR" sz="2400" b="0" i="1" smtClean="0">
                          <a:latin typeface="Cambria Math"/>
                        </a:rPr>
                        <m:t>𝐶</m:t>
                      </m:r>
                      <m:sSubSup>
                        <m:sSubSup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/>
                            </a:rPr>
                            <m:t>−</m:t>
                          </m:r>
                        </m:sup>
                      </m:sSubSup>
                      <m:r>
                        <a:rPr lang="fr-FR" sz="24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fr-FR" sz="2400" b="0" i="1" smtClean="0">
                              <a:solidFill>
                                <a:srgbClr val="CCCC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sz="2400" b="0" i="1" smtClean="0">
                                  <a:solidFill>
                                    <a:srgbClr val="CCCC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400" b="0" i="1" smtClean="0">
                                  <a:solidFill>
                                    <a:srgbClr val="CCCC00"/>
                                  </a:solidFill>
                                  <a:latin typeface="Cambria Math"/>
                                </a:rPr>
                                <m:t>𝐶𝑢</m:t>
                              </m:r>
                              <m:sSub>
                                <m:sSubPr>
                                  <m:ctrlPr>
                                    <a:rPr lang="fr-FR" sz="2400" b="0" i="1" smtClean="0">
                                      <a:solidFill>
                                        <a:srgbClr val="CCCC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fr-FR" sz="2400" b="0" i="1" smtClean="0">
                                          <a:solidFill>
                                            <a:srgbClr val="CCCC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400" b="0" i="1" smtClean="0">
                                          <a:solidFill>
                                            <a:srgbClr val="CCCC00"/>
                                          </a:solidFill>
                                          <a:latin typeface="Cambria Math"/>
                                        </a:rPr>
                                        <m:t>𝐶𝑙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fr-FR" sz="2400" b="0" i="1" smtClean="0">
                                      <a:solidFill>
                                        <a:srgbClr val="CCCC00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fr-FR" sz="2400" b="0" i="1" smtClean="0">
                              <a:solidFill>
                                <a:srgbClr val="CCCC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rgbClr val="CCCC00"/>
                              </a:solidFill>
                              <a:latin typeface="Cambria Math"/>
                            </a:rPr>
                            <m:t>𝑎𝑞</m:t>
                          </m:r>
                          <m:r>
                            <a:rPr lang="fr-FR" sz="2400" b="0" i="1" smtClean="0">
                              <a:solidFill>
                                <a:srgbClr val="CCCC00"/>
                              </a:solidFill>
                              <a:latin typeface="Cambria Math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solidFill>
                                <a:srgbClr val="CCCC00"/>
                              </a:solidFill>
                              <a:latin typeface="Cambria Math"/>
                            </a:rPr>
                            <m:t>2−</m:t>
                          </m:r>
                        </m:sup>
                      </m:sSubSup>
                      <m:r>
                        <a:rPr lang="fr-FR" sz="2400" b="0" i="1" smtClean="0">
                          <a:latin typeface="Cambria Math"/>
                        </a:rPr>
                        <m:t>+6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fr-FR" sz="2400" b="0" i="1" smtClean="0">
                              <a:latin typeface="Cambria Math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400"/>
              </a:p>
            </p:txBody>
          </p:sp>
        </mc:Choice>
        <mc:Fallback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20" y="483518"/>
                <a:ext cx="7992888" cy="53457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/>
          <p:cNvSpPr txBox="1"/>
          <p:nvPr/>
        </p:nvSpPr>
        <p:spPr>
          <a:xfrm>
            <a:off x="1763688" y="101674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solidFill>
                  <a:srgbClr val="00B0F0"/>
                </a:solidFill>
              </a:rPr>
              <a:t>bleu</a:t>
            </a:r>
            <a:endParaRPr lang="fr-FR">
              <a:solidFill>
                <a:srgbClr val="00B0F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321656" y="10154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solidFill>
                  <a:srgbClr val="CCCC00"/>
                </a:solidFill>
              </a:rPr>
              <a:t>jaune</a:t>
            </a:r>
            <a:endParaRPr lang="fr-FR">
              <a:solidFill>
                <a:srgbClr val="CC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3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capture d’écran&#10;&#10;Description générée automatiquement">
            <a:extLst>
              <a:ext uri="{FF2B5EF4-FFF2-40B4-BE49-F238E27FC236}">
                <a16:creationId xmlns="" xmlns:a16="http://schemas.microsoft.com/office/drawing/2014/main" id="{3B4F0726-E548-4615-8B39-EB0A62F53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92" y="953642"/>
            <a:ext cx="7235562" cy="267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5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ZoneTexte 3"/>
              <p:cNvSpPr txBox="1"/>
              <p:nvPr/>
            </p:nvSpPr>
            <p:spPr>
              <a:xfrm>
                <a:off x="772320" y="2029232"/>
                <a:ext cx="7992888" cy="534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sz="24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4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𝐶𝑢</m:t>
                              </m:r>
                              <m:sSub>
                                <m:sSubPr>
                                  <m:ctrlPr>
                                    <a:rPr lang="fr-FR" sz="2400" b="0" i="1" smtClean="0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fr-FR" sz="2400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400" b="0" i="1" smtClean="0">
                                              <a:solidFill>
                                                <a:srgbClr val="00B0F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b="0" i="1" smtClean="0">
                                              <a:solidFill>
                                                <a:srgbClr val="00B0F0"/>
                                              </a:solidFill>
                                              <a:latin typeface="Cambria Math"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fr-FR" sz="2400" b="0" i="1" smtClean="0">
                                              <a:solidFill>
                                                <a:srgbClr val="00B0F0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fr-FR" sz="2400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/>
                                        </a:rPr>
                                        <m:t>𝑂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fr-FR" sz="2400" b="0" i="1" smtClean="0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fr-FR" sz="2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𝑎𝑞</m:t>
                          </m:r>
                          <m:r>
                            <a:rPr lang="fr-FR" sz="2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2+</m:t>
                          </m:r>
                        </m:sup>
                      </m:sSubSup>
                      <m:r>
                        <a:rPr lang="fr-FR" sz="2400" b="0" i="1" smtClean="0">
                          <a:latin typeface="Cambria Math"/>
                        </a:rPr>
                        <m:t>+  4 </m:t>
                      </m:r>
                      <m:r>
                        <a:rPr lang="fr-FR" sz="2400" b="0" i="1" smtClean="0">
                          <a:latin typeface="Cambria Math"/>
                        </a:rPr>
                        <m:t>𝐶</m:t>
                      </m:r>
                      <m:sSubSup>
                        <m:sSubSup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/>
                            </a:rPr>
                            <m:t>−</m:t>
                          </m:r>
                        </m:sup>
                      </m:sSubSup>
                      <m:r>
                        <a:rPr lang="fr-FR" sz="24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fr-FR" sz="2400" b="0" i="1" smtClean="0">
                              <a:solidFill>
                                <a:srgbClr val="CCCC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sz="2400" b="0" i="1" smtClean="0">
                                  <a:solidFill>
                                    <a:srgbClr val="CCCC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400" b="0" i="1" smtClean="0">
                                  <a:solidFill>
                                    <a:srgbClr val="CCCC00"/>
                                  </a:solidFill>
                                  <a:latin typeface="Cambria Math"/>
                                </a:rPr>
                                <m:t>𝐶𝑢</m:t>
                              </m:r>
                              <m:sSub>
                                <m:sSubPr>
                                  <m:ctrlPr>
                                    <a:rPr lang="fr-FR" sz="2400" b="0" i="1" smtClean="0">
                                      <a:solidFill>
                                        <a:srgbClr val="CCCC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fr-FR" sz="2400" b="0" i="1" smtClean="0">
                                          <a:solidFill>
                                            <a:srgbClr val="CCCC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400" b="0" i="1" smtClean="0">
                                          <a:solidFill>
                                            <a:srgbClr val="CCCC00"/>
                                          </a:solidFill>
                                          <a:latin typeface="Cambria Math"/>
                                        </a:rPr>
                                        <m:t>𝐶𝑙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fr-FR" sz="2400" b="0" i="1" smtClean="0">
                                      <a:solidFill>
                                        <a:srgbClr val="CCCC00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fr-FR" sz="2400" b="0" i="1" smtClean="0">
                              <a:solidFill>
                                <a:srgbClr val="CCCC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rgbClr val="CCCC00"/>
                              </a:solidFill>
                              <a:latin typeface="Cambria Math"/>
                            </a:rPr>
                            <m:t>𝑎𝑞</m:t>
                          </m:r>
                          <m:r>
                            <a:rPr lang="fr-FR" sz="2400" b="0" i="1" smtClean="0">
                              <a:solidFill>
                                <a:srgbClr val="CCCC00"/>
                              </a:solidFill>
                              <a:latin typeface="Cambria Math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solidFill>
                                <a:srgbClr val="CCCC00"/>
                              </a:solidFill>
                              <a:latin typeface="Cambria Math"/>
                            </a:rPr>
                            <m:t>2−</m:t>
                          </m:r>
                        </m:sup>
                      </m:sSubSup>
                      <m:r>
                        <a:rPr lang="fr-FR" sz="2400" b="0" i="1" smtClean="0">
                          <a:latin typeface="Cambria Math"/>
                        </a:rPr>
                        <m:t>+6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fr-FR" sz="2400" b="0" i="1" smtClean="0">
                              <a:latin typeface="Cambria Math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400"/>
              </a:p>
            </p:txBody>
          </p:sp>
        </mc:Choice>
        <mc:Fallback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20" y="2029232"/>
                <a:ext cx="7992888" cy="53457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/>
          <p:cNvSpPr txBox="1"/>
          <p:nvPr/>
        </p:nvSpPr>
        <p:spPr>
          <a:xfrm>
            <a:off x="1763688" y="256245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solidFill>
                  <a:srgbClr val="00B0F0"/>
                </a:solidFill>
              </a:rPr>
              <a:t>bleu</a:t>
            </a:r>
            <a:endParaRPr lang="fr-FR">
              <a:solidFill>
                <a:srgbClr val="00B0F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321656" y="256111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solidFill>
                  <a:srgbClr val="CCCC00"/>
                </a:solidFill>
              </a:rPr>
              <a:t>jaune</a:t>
            </a:r>
            <a:endParaRPr lang="fr-FR">
              <a:solidFill>
                <a:srgbClr val="CC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61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6/60/Nitrogen_dioxide_at_different_temperatu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15566"/>
            <a:ext cx="453949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580112" y="1561404"/>
            <a:ext cx="3024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Ampoules de dioxyde d'azote et peroxyde d'azote portées </a:t>
            </a:r>
            <a:r>
              <a:rPr lang="fr-FR" smtClean="0"/>
              <a:t>à différentes température.</a:t>
            </a:r>
            <a:r>
              <a:rPr lang="fr-FR"/>
              <a:t> </a:t>
            </a:r>
            <a:r>
              <a:rPr lang="fr-FR" smtClean="0"/>
              <a:t>La </a:t>
            </a:r>
            <a:r>
              <a:rPr lang="fr-FR"/>
              <a:t>coloration change car la concentration en N</a:t>
            </a:r>
            <a:r>
              <a:rPr lang="fr-FR" baseline="-25000"/>
              <a:t>2</a:t>
            </a:r>
            <a:r>
              <a:rPr lang="fr-FR"/>
              <a:t>O</a:t>
            </a:r>
            <a:r>
              <a:rPr lang="fr-FR" baseline="-25000"/>
              <a:t>4</a:t>
            </a:r>
            <a:r>
              <a:rPr lang="fr-FR"/>
              <a:t> (incolore) diminue avec la température, au contraire de NO</a:t>
            </a:r>
            <a:r>
              <a:rPr lang="fr-FR" baseline="-25000"/>
              <a:t>2</a:t>
            </a:r>
            <a:r>
              <a:rPr lang="fr-FR"/>
              <a:t> (coloré).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115616" y="471491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−196 °C,  0 °C,  23 °C,  35 °C  et  50 °C (de gauche à droite).</a:t>
            </a:r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/>
              <p:cNvSpPr txBox="1"/>
              <p:nvPr/>
            </p:nvSpPr>
            <p:spPr>
              <a:xfrm>
                <a:off x="2267744" y="195486"/>
                <a:ext cx="56886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smtClean="0">
                    <a:solidFill>
                      <a:srgbClr val="C00000"/>
                    </a:solidFill>
                  </a:rPr>
                  <a:t>N</a:t>
                </a:r>
                <a:r>
                  <a:rPr lang="fr-FR" sz="2400" baseline="-25000">
                    <a:solidFill>
                      <a:srgbClr val="C00000"/>
                    </a:solidFill>
                  </a:rPr>
                  <a:t>2</a:t>
                </a:r>
                <a:r>
                  <a:rPr lang="fr-FR" sz="2400">
                    <a:solidFill>
                      <a:srgbClr val="C00000"/>
                    </a:solidFill>
                  </a:rPr>
                  <a:t>O</a:t>
                </a:r>
                <a:r>
                  <a:rPr lang="fr-FR" sz="2400" baseline="-25000">
                    <a:solidFill>
                      <a:srgbClr val="C00000"/>
                    </a:solidFill>
                  </a:rPr>
                  <a:t>4</a:t>
                </a:r>
                <a:r>
                  <a:rPr lang="fr-FR" sz="2400">
                    <a:solidFill>
                      <a:srgbClr val="C00000"/>
                    </a:solidFill>
                  </a:rPr>
                  <a:t> </a:t>
                </a:r>
                <a:r>
                  <a:rPr lang="fr-FR" sz="2400">
                    <a:solidFill>
                      <a:srgbClr val="C00000"/>
                    </a:solidFill>
                  </a:rPr>
                  <a:t> </a:t>
                </a:r>
                <a:r>
                  <a:rPr lang="fr-FR" sz="2400">
                    <a:solidFill>
                      <a:srgbClr val="C00000"/>
                    </a:solidFill>
                  </a:rPr>
                  <a:t>⇌  2 NO</a:t>
                </a:r>
                <a:r>
                  <a:rPr lang="fr-FR" sz="2400" baseline="-25000">
                    <a:solidFill>
                      <a:srgbClr val="C00000"/>
                    </a:solidFill>
                  </a:rPr>
                  <a:t>2</a:t>
                </a:r>
                <a:r>
                  <a:rPr lang="fr-FR" sz="2400">
                    <a:solidFill>
                      <a:srgbClr val="C00000"/>
                    </a:solidFill>
                  </a:rPr>
                  <a:t> </a:t>
                </a:r>
                <a:r>
                  <a:rPr lang="fr-FR" sz="2400" smtClean="0">
                    <a:solidFill>
                      <a:srgbClr val="C00000"/>
                    </a:solidFill>
                  </a:rPr>
                  <a:t>    </a:t>
                </a:r>
                <a:r>
                  <a:rPr lang="fr-FR" sz="2400">
                    <a:solidFill>
                      <a:srgbClr val="C00000"/>
                    </a:solidFill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4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fr-FR" sz="2400" smtClean="0">
                    <a:solidFill>
                      <a:srgbClr val="C00000"/>
                    </a:solidFill>
                  </a:rPr>
                  <a:t>H</a:t>
                </a:r>
                <a:r>
                  <a:rPr lang="fr-FR" sz="2400">
                    <a:solidFill>
                      <a:srgbClr val="C00000"/>
                    </a:solidFill>
                  </a:rPr>
                  <a:t> = 57,23 kJ·mol</a:t>
                </a:r>
                <a:r>
                  <a:rPr lang="fr-FR" sz="2400" baseline="30000">
                    <a:solidFill>
                      <a:srgbClr val="C00000"/>
                    </a:solidFill>
                  </a:rPr>
                  <a:t>-1</a:t>
                </a:r>
                <a:endParaRPr lang="fr-FR" sz="240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95486"/>
                <a:ext cx="5688632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608" t="-13158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137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rte, texte&#10;&#10;Description générée automatiquement">
            <a:extLst>
              <a:ext uri="{FF2B5EF4-FFF2-40B4-BE49-F238E27FC236}">
                <a16:creationId xmlns="" xmlns:a16="http://schemas.microsoft.com/office/drawing/2014/main" id="{75F65842-51A6-4B4C-9E32-2286B4956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73" y="438421"/>
            <a:ext cx="7647476" cy="356096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051A835D-B5C7-499C-BEF9-4C1FB4DC77C7}"/>
              </a:ext>
            </a:extLst>
          </p:cNvPr>
          <p:cNvSpPr txBox="1"/>
          <p:nvPr/>
        </p:nvSpPr>
        <p:spPr>
          <a:xfrm>
            <a:off x="6156176" y="4556742"/>
            <a:ext cx="2422779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/>
              <a:t>Source : Classe prépa PC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2A1991B-E11E-441A-AB75-0FF575CD490F}"/>
              </a:ext>
            </a:extLst>
          </p:cNvPr>
          <p:cNvSpPr/>
          <p:nvPr/>
        </p:nvSpPr>
        <p:spPr>
          <a:xfrm>
            <a:off x="1518082" y="945472"/>
            <a:ext cx="2430262" cy="276317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CEE5A3F3-2871-417D-8499-91338DD50420}"/>
              </a:ext>
            </a:extLst>
          </p:cNvPr>
          <p:cNvSpPr txBox="1"/>
          <p:nvPr/>
        </p:nvSpPr>
        <p:spPr>
          <a:xfrm>
            <a:off x="2260477" y="399689"/>
            <a:ext cx="221054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Équilibre 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="" xmlns:a16="http://schemas.microsoft.com/office/drawing/2014/main" id="{986286E2-7D73-46E8-92B7-A295A19B81EF}"/>
              </a:ext>
            </a:extLst>
          </p:cNvPr>
          <p:cNvCxnSpPr>
            <a:cxnSpLocks/>
          </p:cNvCxnSpPr>
          <p:nvPr/>
        </p:nvCxnSpPr>
        <p:spPr>
          <a:xfrm flipV="1">
            <a:off x="2064060" y="346229"/>
            <a:ext cx="0" cy="426128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ACEBD4E5-D711-4A09-B324-30345F1B01EF}"/>
              </a:ext>
            </a:extLst>
          </p:cNvPr>
          <p:cNvSpPr txBox="1"/>
          <p:nvPr/>
        </p:nvSpPr>
        <p:spPr>
          <a:xfrm>
            <a:off x="1664564" y="4575971"/>
            <a:ext cx="1191827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Cas étudié</a:t>
            </a:r>
          </a:p>
        </p:txBody>
      </p:sp>
    </p:spTree>
    <p:extLst>
      <p:ext uri="{BB962C8B-B14F-4D97-AF65-F5344CB8AC3E}">
        <p14:creationId xmlns:p14="http://schemas.microsoft.com/office/powerpoint/2010/main" val="220799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rte, texte&#10;&#10;Description générée automatiquement">
            <a:extLst>
              <a:ext uri="{FF2B5EF4-FFF2-40B4-BE49-F238E27FC236}">
                <a16:creationId xmlns="" xmlns:a16="http://schemas.microsoft.com/office/drawing/2014/main" id="{75F65842-51A6-4B4C-9E32-2286B4956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73" y="438421"/>
            <a:ext cx="7647476" cy="356096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051A835D-B5C7-499C-BEF9-4C1FB4DC77C7}"/>
              </a:ext>
            </a:extLst>
          </p:cNvPr>
          <p:cNvSpPr txBox="1"/>
          <p:nvPr/>
        </p:nvSpPr>
        <p:spPr>
          <a:xfrm>
            <a:off x="7018020" y="4679771"/>
            <a:ext cx="2422779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/>
              <a:t>Source : Classe prépa PC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2A1991B-E11E-441A-AB75-0FF575CD490F}"/>
              </a:ext>
            </a:extLst>
          </p:cNvPr>
          <p:cNvSpPr/>
          <p:nvPr/>
        </p:nvSpPr>
        <p:spPr>
          <a:xfrm>
            <a:off x="3908394" y="959216"/>
            <a:ext cx="2942948" cy="297948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CEE5A3F3-2871-417D-8499-91338DD50420}"/>
              </a:ext>
            </a:extLst>
          </p:cNvPr>
          <p:cNvSpPr txBox="1"/>
          <p:nvPr/>
        </p:nvSpPr>
        <p:spPr>
          <a:xfrm>
            <a:off x="4640802" y="421819"/>
            <a:ext cx="221054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Rupture d’équilibre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="" xmlns:a16="http://schemas.microsoft.com/office/drawing/2014/main" id="{30D56401-F9F6-4635-B12B-272FA25A746E}"/>
                  </a:ext>
                </a:extLst>
              </p:cNvPr>
              <p:cNvSpPr txBox="1"/>
              <p:nvPr/>
            </p:nvSpPr>
            <p:spPr>
              <a:xfrm>
                <a:off x="4118129" y="4060598"/>
                <a:ext cx="3255885" cy="34624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r>
                  <a:rPr lang="fr-FR" dirty="0"/>
                  <a:t>Consommation totale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i="0" dirty="0" smtClean="0">
                            <a:latin typeface="Cambria Math" panose="02040503050406030204" pitchFamily="18" charset="0"/>
                          </a:rPr>
                          <m:t>CaCO</m:t>
                        </m:r>
                      </m:e>
                      <m:sub>
                        <m:r>
                          <a:rPr lang="fr-FR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30D56401-F9F6-4635-B12B-272FA25A7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839" y="5414130"/>
                <a:ext cx="4341180" cy="369332"/>
              </a:xfrm>
              <a:prstGeom prst="rect">
                <a:avLst/>
              </a:prstGeom>
              <a:blipFill>
                <a:blip r:embed="rId3"/>
                <a:stretch>
                  <a:fillRect l="-1264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398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725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="" xmlns:a16="http://schemas.microsoft.com/office/drawing/2014/main" id="{FBAC523E-F8FC-44FE-A76E-0E12A4A3C2D2}"/>
                  </a:ext>
                </a:extLst>
              </p:cNvPr>
              <p:cNvSpPr txBox="1"/>
              <p:nvPr/>
            </p:nvSpPr>
            <p:spPr>
              <a:xfrm>
                <a:off x="1619066" y="2666812"/>
                <a:ext cx="6225466" cy="1361912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100"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fr-FR" sz="21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fr-FR" sz="2100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fr-FR" sz="210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fr-FR" sz="2100">
                          <a:latin typeface="Cambria Math" panose="02040503050406030204" pitchFamily="18" charset="0"/>
                        </a:rPr>
                        <m:t>PV</m:t>
                      </m:r>
                      <m:r>
                        <a:rPr lang="fr-FR" sz="210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fr-FR" sz="2100">
                          <a:latin typeface="Cambria Math" panose="02040503050406030204" pitchFamily="18" charset="0"/>
                        </a:rPr>
                        <m:t>TS</m:t>
                      </m:r>
                    </m:oMath>
                  </m:oMathPara>
                </a14:m>
                <a:endParaRPr lang="fr-FR" sz="21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100">
                          <a:latin typeface="Cambria Math" panose="02040503050406030204" pitchFamily="18" charset="0"/>
                        </a:rPr>
                        <m:t>dG</m:t>
                      </m:r>
                      <m:r>
                        <a:rPr lang="fr-FR" sz="210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fr-FR" sz="2100">
                          <a:latin typeface="Cambria Math" panose="02040503050406030204" pitchFamily="18" charset="0"/>
                        </a:rPr>
                        <m:t>PdV</m:t>
                      </m:r>
                      <m:r>
                        <a:rPr lang="fr-FR" sz="21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100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fr-FR" sz="21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fr-FR" sz="210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fr-FR" sz="2100">
                          <a:latin typeface="Cambria Math" panose="02040503050406030204" pitchFamily="18" charset="0"/>
                        </a:rPr>
                        <m:t>VdP</m:t>
                      </m:r>
                      <m:r>
                        <a:rPr lang="fr-FR" sz="210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fr-FR" sz="2100">
                          <a:latin typeface="Cambria Math" panose="02040503050406030204" pitchFamily="18" charset="0"/>
                        </a:rPr>
                        <m:t>PdV</m:t>
                      </m:r>
                      <m:r>
                        <a:rPr lang="fr-FR" sz="210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m:rPr>
                          <m:sty m:val="p"/>
                        </m:rPr>
                        <a:rPr lang="fr-FR" sz="210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fr-FR" sz="21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2100">
                          <a:latin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fr-FR" sz="21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10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fr-FR" sz="2100">
                              <a:latin typeface="Cambria Math" panose="02040503050406030204" pitchFamily="18" charset="0"/>
                            </a:rPr>
                            <m:t>c</m:t>
                          </m:r>
                        </m:sup>
                      </m:sSup>
                      <m:r>
                        <a:rPr lang="fr-FR" sz="21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1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fr-FR" sz="2100" i="1">
                          <a:latin typeface="Cambria Math" panose="02040503050406030204" pitchFamily="18" charset="0"/>
                        </a:rPr>
                        <m:t>𝛿</m:t>
                      </m:r>
                      <m:sSup>
                        <m:sSupPr>
                          <m:ctrlPr>
                            <a:rPr lang="fr-FR" sz="21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1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fr-FR" sz="2100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fr-FR" sz="2100" dirty="0"/>
              </a:p>
              <a:p>
                <a:endParaRPr lang="fr-FR" sz="2100" dirty="0"/>
              </a:p>
              <a:p>
                <a:endParaRPr lang="fr-FR" sz="2100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BAC523E-F8FC-44FE-A76E-0E12A4A3C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066" y="2666812"/>
                <a:ext cx="6225466" cy="136191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eur droit 7">
            <a:extLst>
              <a:ext uri="{FF2B5EF4-FFF2-40B4-BE49-F238E27FC236}">
                <a16:creationId xmlns="" xmlns:a16="http://schemas.microsoft.com/office/drawing/2014/main" id="{54CE3330-5055-4515-99D3-F420E32527CF}"/>
              </a:ext>
            </a:extLst>
          </p:cNvPr>
          <p:cNvCxnSpPr/>
          <p:nvPr/>
        </p:nvCxnSpPr>
        <p:spPr>
          <a:xfrm flipV="1">
            <a:off x="3183755" y="2990070"/>
            <a:ext cx="469407" cy="4811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="" xmlns:a16="http://schemas.microsoft.com/office/drawing/2014/main" id="{EB61E5A2-FF66-48ED-93B5-8AC813AF9DF5}"/>
              </a:ext>
            </a:extLst>
          </p:cNvPr>
          <p:cNvCxnSpPr/>
          <p:nvPr/>
        </p:nvCxnSpPr>
        <p:spPr>
          <a:xfrm flipV="1">
            <a:off x="6474041" y="2924597"/>
            <a:ext cx="469407" cy="4811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="" xmlns:a16="http://schemas.microsoft.com/office/drawing/2014/main" id="{4683AA4B-2841-4581-9FA7-B1D3A8380259}"/>
              </a:ext>
            </a:extLst>
          </p:cNvPr>
          <p:cNvCxnSpPr/>
          <p:nvPr/>
        </p:nvCxnSpPr>
        <p:spPr>
          <a:xfrm flipV="1">
            <a:off x="2486858" y="2975420"/>
            <a:ext cx="469407" cy="48114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="" xmlns:a16="http://schemas.microsoft.com/office/drawing/2014/main" id="{C6979B79-C5C9-4F10-81A9-B35D5E309D5D}"/>
              </a:ext>
            </a:extLst>
          </p:cNvPr>
          <p:cNvCxnSpPr/>
          <p:nvPr/>
        </p:nvCxnSpPr>
        <p:spPr>
          <a:xfrm flipV="1">
            <a:off x="4731799" y="2978798"/>
            <a:ext cx="469407" cy="48114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="" xmlns:a16="http://schemas.microsoft.com/office/drawing/2014/main" id="{CC3C9A20-D6D9-4C6E-B393-42EFAC8225D2}"/>
              </a:ext>
            </a:extLst>
          </p:cNvPr>
          <p:cNvCxnSpPr/>
          <p:nvPr/>
        </p:nvCxnSpPr>
        <p:spPr>
          <a:xfrm flipV="1">
            <a:off x="3938355" y="2990070"/>
            <a:ext cx="469407" cy="48114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3C0BE9C9-B6E6-4C89-9CFC-5566D2DA277B}"/>
              </a:ext>
            </a:extLst>
          </p:cNvPr>
          <p:cNvSpPr txBox="1"/>
          <p:nvPr/>
        </p:nvSpPr>
        <p:spPr>
          <a:xfrm>
            <a:off x="3521828" y="3405746"/>
            <a:ext cx="1165194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1500" dirty="0">
                <a:solidFill>
                  <a:srgbClr val="0070C0"/>
                </a:solidFill>
              </a:rPr>
              <a:t>À P constant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="" xmlns:a16="http://schemas.microsoft.com/office/drawing/2014/main" id="{43CF245D-EFC6-44A1-B441-9FA59F326FF9}"/>
                  </a:ext>
                </a:extLst>
              </p:cNvPr>
              <p:cNvSpPr txBox="1"/>
              <p:nvPr/>
            </p:nvSpPr>
            <p:spPr>
              <a:xfrm>
                <a:off x="1824360" y="484817"/>
                <a:ext cx="5988000" cy="1717971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 lIns="68580" tIns="34290" rIns="68580" bIns="34290" rtlCol="0">
                <a:spAutoFit/>
              </a:bodyPr>
              <a:lstStyle/>
              <a:p>
                <a:r>
                  <a:rPr lang="fr-FR" sz="2400" smtClean="0"/>
                  <a:t>Premier principe </a:t>
                </a:r>
                <a:r>
                  <a:rPr lang="fr-FR" sz="24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>
                        <a:latin typeface="Cambria Math" panose="02040503050406030204" pitchFamily="18" charset="0"/>
                      </a:rPr>
                      <m:t>dU</m:t>
                    </m:r>
                    <m:r>
                      <a:rPr lang="fr-FR" sz="240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fr-FR" sz="2400">
                        <a:latin typeface="Cambria Math" panose="02040503050406030204" pitchFamily="18" charset="0"/>
                      </a:rPr>
                      <m:t>PdV</m:t>
                    </m:r>
                    <m:r>
                      <a:rPr lang="fr-FR" sz="240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2400">
                        <a:latin typeface="Cambria Math" panose="02040503050406030204" pitchFamily="18" charset="0"/>
                      </a:rPr>
                      <m:t>δQ</m:t>
                    </m:r>
                    <m:r>
                      <a:rPr lang="fr-FR" sz="240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2400">
                        <a:latin typeface="Cambria Math" panose="02040503050406030204" pitchFamily="18" charset="0"/>
                      </a:rPr>
                      <m:t>δW</m:t>
                    </m:r>
                    <m:r>
                      <a:rPr lang="fr-FR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2400" dirty="0"/>
              </a:p>
              <a:p>
                <a:endParaRPr lang="fr-FR" sz="2400" dirty="0"/>
              </a:p>
              <a:p>
                <a:r>
                  <a:rPr lang="fr-FR" sz="2400" smtClean="0"/>
                  <a:t>Second </a:t>
                </a:r>
                <a:r>
                  <a:rPr lang="fr-FR" sz="2400" dirty="0"/>
                  <a:t>principe </a:t>
                </a:r>
                <a14:m>
                  <m:oMath xmlns:m="http://schemas.openxmlformats.org/officeDocument/2006/math">
                    <m:r>
                      <a:rPr lang="fr-FR" sz="2400" b="0" i="0" smtClean="0">
                        <a:latin typeface="Cambria Math"/>
                      </a:rPr>
                      <m:t>:</m:t>
                    </m:r>
                    <m:r>
                      <m:rPr>
                        <m:sty m:val="p"/>
                      </m:rPr>
                      <a:rPr lang="fr-FR" sz="2400">
                        <a:latin typeface="Cambria Math" panose="02040503050406030204" pitchFamily="18" charset="0"/>
                      </a:rPr>
                      <m:t>dS</m:t>
                    </m:r>
                    <m:r>
                      <a:rPr lang="fr-FR" sz="240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fr-FR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4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400" b="0" i="0" smtClean="0">
                            <a:latin typeface="Cambria Math"/>
                          </a:rPr>
                          <m:t>e</m:t>
                        </m:r>
                      </m:sub>
                    </m:sSub>
                    <m:r>
                      <m:rPr>
                        <m:sty m:val="p"/>
                      </m:rPr>
                      <a:rPr lang="fr-FR" sz="2400" b="0" i="0" smtClean="0">
                        <a:latin typeface="Cambria Math"/>
                      </a:rPr>
                      <m:t>S</m:t>
                    </m:r>
                    <m:r>
                      <a:rPr lang="fr-FR" sz="24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4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400" b="0" i="0" smtClean="0">
                            <a:latin typeface="Cambria Math"/>
                          </a:rPr>
                          <m:t>c</m:t>
                        </m:r>
                      </m:sub>
                    </m:sSub>
                    <m:r>
                      <m:rPr>
                        <m:sty m:val="p"/>
                      </m:rPr>
                      <a:rPr lang="fr-FR" sz="2400" b="0" i="0" smtClean="0">
                        <a:latin typeface="Cambria Math"/>
                      </a:rPr>
                      <m:t>S</m:t>
                    </m:r>
                  </m:oMath>
                </a14:m>
                <a:endParaRPr lang="fr-FR" sz="2400" dirty="0"/>
              </a:p>
              <a:p>
                <a:r>
                  <a:rPr lang="fr-FR" sz="24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4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400" b="0" i="0" smtClean="0">
                            <a:latin typeface="Cambria Math"/>
                          </a:rPr>
                          <m:t>c</m:t>
                        </m:r>
                      </m:sub>
                    </m:sSub>
                    <m:r>
                      <m:rPr>
                        <m:sty m:val="p"/>
                      </m:rPr>
                      <a:rPr lang="fr-FR" sz="2400" b="0" i="0" smtClean="0">
                        <a:latin typeface="Cambria Math"/>
                      </a:rPr>
                      <m:t>S</m:t>
                    </m:r>
                    <m:r>
                      <a:rPr lang="fr-FR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 </m:t>
                    </m:r>
                    <m:r>
                      <m:rPr>
                        <m:sty m:val="p"/>
                      </m:rPr>
                      <a:rPr lang="fr-FR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et</m:t>
                    </m:r>
                    <m:r>
                      <a:rPr lang="fr-FR" sz="2400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4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400" b="0" i="0" smtClean="0">
                            <a:latin typeface="Cambria Math"/>
                          </a:rPr>
                          <m:t>e</m:t>
                        </m:r>
                      </m:sub>
                    </m:sSub>
                    <m:r>
                      <m:rPr>
                        <m:sty m:val="p"/>
                      </m:rPr>
                      <a:rPr lang="fr-FR" sz="2400" b="0" i="0" smtClean="0">
                        <a:latin typeface="Cambria Math"/>
                      </a:rPr>
                      <m:t>S</m:t>
                    </m:r>
                    <m:r>
                      <a:rPr lang="fr-FR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δQ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den>
                    </m:f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3CF245D-EFC6-44A1-B441-9FA59F326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360" y="484817"/>
                <a:ext cx="5988000" cy="1717971"/>
              </a:xfrm>
              <a:prstGeom prst="rect">
                <a:avLst/>
              </a:prstGeom>
              <a:blipFill rotWithShape="1">
                <a:blip r:embed="rId3"/>
                <a:stretch>
                  <a:fillRect l="-1618" t="-2439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83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équitation, petit, pose, jeune&#10;&#10;Description générée automatiquement">
            <a:extLst>
              <a:ext uri="{FF2B5EF4-FFF2-40B4-BE49-F238E27FC236}">
                <a16:creationId xmlns:a16="http://schemas.microsoft.com/office/drawing/2014/main" xmlns="" id="{ED092FFE-5835-4A41-81C6-14F3224FB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27534"/>
            <a:ext cx="2190869" cy="1812446"/>
          </a:xfrm>
          <a:prstGeom prst="rect">
            <a:avLst/>
          </a:prstGeom>
        </p:spPr>
      </p:pic>
      <p:pic>
        <p:nvPicPr>
          <p:cNvPr id="3" name="Image 2" descr="Une image contenant extérieur, nature, eau, herbe&#10;&#10;Description générée automatiquement">
            <a:extLst>
              <a:ext uri="{FF2B5EF4-FFF2-40B4-BE49-F238E27FC236}">
                <a16:creationId xmlns:a16="http://schemas.microsoft.com/office/drawing/2014/main" xmlns="" id="{46E1CF02-61A0-409F-87B6-39F9F887A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2" y="387440"/>
            <a:ext cx="4925168" cy="223105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4EADC179-FD51-4632-8897-3A941B328CA9}"/>
              </a:ext>
            </a:extLst>
          </p:cNvPr>
          <p:cNvSpPr txBox="1"/>
          <p:nvPr/>
        </p:nvSpPr>
        <p:spPr>
          <a:xfrm>
            <a:off x="1763688" y="2787582"/>
            <a:ext cx="2425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Lac de natron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CFF72574-6FDA-4AE2-AC92-E0CD87412F13}"/>
              </a:ext>
            </a:extLst>
          </p:cNvPr>
          <p:cNvSpPr txBox="1"/>
          <p:nvPr/>
        </p:nvSpPr>
        <p:spPr>
          <a:xfrm>
            <a:off x="6686236" y="271576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Sac de natron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F07D41D6-3623-4857-A7AB-559A15A3D23F}"/>
              </a:ext>
            </a:extLst>
          </p:cNvPr>
          <p:cNvSpPr txBox="1"/>
          <p:nvPr/>
        </p:nvSpPr>
        <p:spPr>
          <a:xfrm>
            <a:off x="5102060" y="451596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Sources :	</a:t>
            </a:r>
            <a:r>
              <a:rPr lang="fr-FR" dirty="0">
                <a:hlinkClick r:id="rId4"/>
              </a:rPr>
              <a:t>www.voyage.fr</a:t>
            </a:r>
            <a:r>
              <a:rPr lang="fr-FR" dirty="0"/>
              <a:t> et </a:t>
            </a:r>
            <a:r>
              <a:rPr lang="fr-FR" dirty="0" err="1"/>
              <a:t>wikipédia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99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Texte 1"/>
              <p:cNvSpPr txBox="1"/>
              <p:nvPr/>
            </p:nvSpPr>
            <p:spPr>
              <a:xfrm>
                <a:off x="683568" y="1275606"/>
                <a:ext cx="7200800" cy="1882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mtClean="0"/>
                  <a:t>Pour tout </a:t>
                </a:r>
                <a:r>
                  <a:rPr lang="fr-FR"/>
                  <a:t>système </a:t>
                </a:r>
                <a:r>
                  <a:rPr lang="fr-FR" u="sng" smtClean="0"/>
                  <a:t>isolé</a:t>
                </a:r>
                <a:r>
                  <a:rPr lang="fr-FR" smtClean="0"/>
                  <a:t> il </a:t>
                </a:r>
                <a:r>
                  <a:rPr lang="fr-FR"/>
                  <a:t>existe une fonction </a:t>
                </a:r>
                <a:r>
                  <a:rPr lang="fr-FR"/>
                  <a:t>d'état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fr-FR" smtClean="0"/>
                  <a:t>, </a:t>
                </a:r>
                <a:r>
                  <a:rPr lang="fr-FR"/>
                  <a:t>appelée </a:t>
                </a:r>
                <a:r>
                  <a:rPr lang="fr-FR">
                    <a:solidFill>
                      <a:srgbClr val="C00000"/>
                    </a:solidFill>
                  </a:rPr>
                  <a:t>entropie</a:t>
                </a:r>
                <a:r>
                  <a:rPr lang="fr-FR"/>
                  <a:t>, qui ne peut que croître au cours de </a:t>
                </a:r>
                <a:r>
                  <a:rPr lang="fr-FR"/>
                  <a:t>l'évolution</a:t>
                </a:r>
                <a:r>
                  <a:rPr lang="fr-FR" smtClean="0"/>
                  <a:t>.</a:t>
                </a:r>
              </a:p>
              <a:p>
                <a:pPr algn="ctr"/>
                <a:endParaRPr lang="fr-FR" smtClean="0"/>
              </a:p>
              <a:p>
                <a:pPr/>
                <a:r>
                  <a:rPr lang="fr-FR" smtClean="0"/>
                  <a:t>Pour </a:t>
                </a:r>
                <a:r>
                  <a:rPr lang="fr-FR"/>
                  <a:t>un </a:t>
                </a:r>
                <a:r>
                  <a:rPr lang="fr-FR"/>
                  <a:t>système </a:t>
                </a:r>
                <a:r>
                  <a:rPr lang="fr-FR" smtClean="0"/>
                  <a:t>en </a:t>
                </a:r>
                <a:r>
                  <a:rPr lang="fr-FR" u="sng" smtClean="0"/>
                  <a:t>contact avec un thermostat </a:t>
                </a:r>
                <a:r>
                  <a:rPr lang="fr-FR" smtClean="0"/>
                  <a:t>à </a:t>
                </a:r>
                <a:r>
                  <a:rPr lang="fr-FR"/>
                  <a:t>la température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fr-FR"/>
                  <a:t>, </a:t>
                </a:r>
                <a:r>
                  <a:rPr lang="fr-FR" smtClean="0"/>
                  <a:t>	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</a:rPr>
                      <m:t>dS</m:t>
                    </m:r>
                    <m:r>
                      <a:rPr lang="fr-FR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>
                            <a:latin typeface="Cambria Math"/>
                          </a:rPr>
                          <m:t>e</m:t>
                        </m:r>
                      </m:sub>
                    </m:sSub>
                    <m:r>
                      <m:rPr>
                        <m:sty m:val="p"/>
                      </m:rPr>
                      <a:rPr lang="fr-FR">
                        <a:latin typeface="Cambria Math"/>
                      </a:rPr>
                      <m:t>S</m:t>
                    </m:r>
                    <m:r>
                      <a:rPr lang="fr-FR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>
                            <a:latin typeface="Cambria Math"/>
                          </a:rPr>
                          <m:t>c</m:t>
                        </m:r>
                      </m:sub>
                    </m:sSub>
                    <m:r>
                      <m:rPr>
                        <m:sty m:val="p"/>
                      </m:rPr>
                      <a:rPr lang="fr-FR">
                        <a:latin typeface="Cambria Math"/>
                      </a:rPr>
                      <m:t>S</m:t>
                    </m:r>
                  </m:oMath>
                </a14:m>
                <a:r>
                  <a:rPr lang="fr-FR" dirty="0" smtClean="0"/>
                  <a:t> </a:t>
                </a:r>
              </a:p>
              <a:p>
                <a:pPr algn="ctr"/>
                <a:r>
                  <a:rPr lang="fr-FR" dirty="0" smtClean="0"/>
                  <a:t>où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>
                            <a:latin typeface="Cambria Math"/>
                          </a:rPr>
                          <m:t>c</m:t>
                        </m:r>
                      </m:sub>
                    </m:sSub>
                    <m:r>
                      <m:rPr>
                        <m:sty m:val="p"/>
                      </m:rPr>
                      <a:rPr lang="fr-FR">
                        <a:latin typeface="Cambria Math"/>
                      </a:rPr>
                      <m:t>S</m:t>
                    </m:r>
                    <m:r>
                      <a:rPr lang="fr-F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 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et</m:t>
                    </m:r>
                    <m:r>
                      <a:rPr lang="fr-FR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>
                            <a:latin typeface="Cambria Math"/>
                          </a:rPr>
                          <m:t>e</m:t>
                        </m:r>
                      </m:sub>
                    </m:sSub>
                    <m:r>
                      <m:rPr>
                        <m:sty m:val="p"/>
                      </m:rPr>
                      <a:rPr lang="fr-FR">
                        <a:latin typeface="Cambria Math"/>
                      </a:rPr>
                      <m:t>S</m:t>
                    </m:r>
                    <m:r>
                      <a:rPr lang="fr-F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δQ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den>
                    </m:f>
                  </m:oMath>
                </a14:m>
                <a:endParaRPr lang="fr-FR"/>
              </a:p>
            </p:txBody>
          </p:sp>
        </mc:Choice>
        <mc:Fallback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275606"/>
                <a:ext cx="7200800" cy="1882823"/>
              </a:xfrm>
              <a:prstGeom prst="rect">
                <a:avLst/>
              </a:prstGeom>
              <a:blipFill rotWithShape="1">
                <a:blip r:embed="rId2"/>
                <a:stretch>
                  <a:fillRect l="-677" t="-1618" b="-12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/>
          <p:cNvSpPr txBox="1"/>
          <p:nvPr/>
        </p:nvSpPr>
        <p:spPr>
          <a:xfrm>
            <a:off x="683568" y="48351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solidFill>
                  <a:srgbClr val="C00000"/>
                </a:solidFill>
              </a:rPr>
              <a:t>Second principe de la thermodynamique</a:t>
            </a:r>
            <a:endParaRPr lang="fr-FR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234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>
                <a:extLst>
                  <a:ext uri="{FF2B5EF4-FFF2-40B4-BE49-F238E27FC236}">
                    <a16:creationId xmlns="" xmlns:a16="http://schemas.microsoft.com/office/drawing/2014/main" id="{43CF245D-EFC6-44A1-B441-9FA59F326FF9}"/>
                  </a:ext>
                </a:extLst>
              </p:cNvPr>
              <p:cNvSpPr txBox="1"/>
              <p:nvPr/>
            </p:nvSpPr>
            <p:spPr>
              <a:xfrm>
                <a:off x="1474620" y="1275606"/>
                <a:ext cx="5988000" cy="1717971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 lIns="68580" tIns="34290" rIns="68580" bIns="34290" rtlCol="0">
                <a:spAutoFit/>
              </a:bodyPr>
              <a:lstStyle/>
              <a:p>
                <a:r>
                  <a:rPr lang="fr-FR" sz="2400" smtClean="0"/>
                  <a:t>Premier principe </a:t>
                </a:r>
                <a:r>
                  <a:rPr lang="fr-FR" sz="24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>
                        <a:latin typeface="Cambria Math" panose="02040503050406030204" pitchFamily="18" charset="0"/>
                      </a:rPr>
                      <m:t>dU</m:t>
                    </m:r>
                    <m:r>
                      <a:rPr lang="fr-FR" sz="24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2400">
                        <a:latin typeface="Cambria Math" panose="02040503050406030204" pitchFamily="18" charset="0"/>
                      </a:rPr>
                      <m:t>δW</m:t>
                    </m:r>
                    <m:r>
                      <a:rPr lang="fr-FR" sz="240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2400">
                        <a:latin typeface="Cambria Math" panose="02040503050406030204" pitchFamily="18" charset="0"/>
                      </a:rPr>
                      <m:t>δQ</m:t>
                    </m:r>
                  </m:oMath>
                </a14:m>
                <a:endParaRPr lang="fr-FR" sz="2400" dirty="0"/>
              </a:p>
              <a:p>
                <a:endParaRPr lang="fr-FR" sz="2400" dirty="0"/>
              </a:p>
              <a:p>
                <a:r>
                  <a:rPr lang="fr-FR" sz="2400" smtClean="0"/>
                  <a:t>Second </a:t>
                </a:r>
                <a:r>
                  <a:rPr lang="fr-FR" sz="2400" dirty="0"/>
                  <a:t>principe </a:t>
                </a:r>
                <a14:m>
                  <m:oMath xmlns:m="http://schemas.openxmlformats.org/officeDocument/2006/math">
                    <m:r>
                      <a:rPr lang="fr-FR" sz="2400" b="0" i="0" smtClean="0">
                        <a:latin typeface="Cambria Math"/>
                      </a:rPr>
                      <m:t>:</m:t>
                    </m:r>
                    <m:r>
                      <m:rPr>
                        <m:sty m:val="p"/>
                      </m:rPr>
                      <a:rPr lang="fr-FR" sz="2400">
                        <a:latin typeface="Cambria Math" panose="02040503050406030204" pitchFamily="18" charset="0"/>
                      </a:rPr>
                      <m:t>dS</m:t>
                    </m:r>
                    <m:r>
                      <a:rPr lang="fr-FR" sz="240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fr-FR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4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400" b="0" i="0" smtClean="0">
                            <a:latin typeface="Cambria Math"/>
                          </a:rPr>
                          <m:t>e</m:t>
                        </m:r>
                      </m:sub>
                    </m:sSub>
                    <m:r>
                      <m:rPr>
                        <m:sty m:val="p"/>
                      </m:rPr>
                      <a:rPr lang="fr-FR" sz="2400" b="0" i="0" smtClean="0">
                        <a:latin typeface="Cambria Math"/>
                      </a:rPr>
                      <m:t>S</m:t>
                    </m:r>
                    <m:r>
                      <a:rPr lang="fr-FR" sz="24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4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400" b="0" i="0" smtClean="0">
                            <a:latin typeface="Cambria Math"/>
                          </a:rPr>
                          <m:t>c</m:t>
                        </m:r>
                      </m:sub>
                    </m:sSub>
                    <m:r>
                      <m:rPr>
                        <m:sty m:val="p"/>
                      </m:rPr>
                      <a:rPr lang="fr-FR" sz="2400" b="0" i="0" smtClean="0">
                        <a:latin typeface="Cambria Math"/>
                      </a:rPr>
                      <m:t>S</m:t>
                    </m:r>
                  </m:oMath>
                </a14:m>
                <a:endParaRPr lang="fr-FR" sz="2400" dirty="0"/>
              </a:p>
              <a:p>
                <a:r>
                  <a:rPr lang="fr-FR" sz="24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4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400" b="0" i="0" smtClean="0">
                            <a:latin typeface="Cambria Math"/>
                          </a:rPr>
                          <m:t>c</m:t>
                        </m:r>
                      </m:sub>
                    </m:sSub>
                    <m:r>
                      <m:rPr>
                        <m:sty m:val="p"/>
                      </m:rPr>
                      <a:rPr lang="fr-FR" sz="2400" b="0" i="0" smtClean="0">
                        <a:latin typeface="Cambria Math"/>
                      </a:rPr>
                      <m:t>S</m:t>
                    </m:r>
                    <m:r>
                      <a:rPr lang="fr-FR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 </m:t>
                    </m:r>
                    <m:r>
                      <m:rPr>
                        <m:sty m:val="p"/>
                      </m:rPr>
                      <a:rPr lang="fr-FR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et</m:t>
                    </m:r>
                    <m:r>
                      <a:rPr lang="fr-FR" sz="2400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4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400" b="0" i="0" smtClean="0">
                            <a:latin typeface="Cambria Math"/>
                          </a:rPr>
                          <m:t>e</m:t>
                        </m:r>
                      </m:sub>
                    </m:sSub>
                    <m:r>
                      <m:rPr>
                        <m:sty m:val="p"/>
                      </m:rPr>
                      <a:rPr lang="fr-FR" sz="2400" b="0" i="0" smtClean="0">
                        <a:latin typeface="Cambria Math"/>
                      </a:rPr>
                      <m:t>S</m:t>
                    </m:r>
                    <m:r>
                      <a:rPr lang="fr-FR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δQ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den>
                    </m:f>
                  </m:oMath>
                </a14:m>
                <a:endParaRPr lang="fr-FR" sz="2400" dirty="0"/>
              </a:p>
            </p:txBody>
          </p:sp>
        </mc:Choice>
        <mc:Fallback>
          <p:sp>
            <p:nvSpPr>
              <p:cNvPr id="7" name="ZoneTexte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3CF245D-EFC6-44A1-B441-9FA59F326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620" y="1275606"/>
                <a:ext cx="5988000" cy="1717971"/>
              </a:xfrm>
              <a:prstGeom prst="rect">
                <a:avLst/>
              </a:prstGeom>
              <a:blipFill rotWithShape="1">
                <a:blip r:embed="rId2"/>
                <a:stretch>
                  <a:fillRect l="-1619" t="-2431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54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rte&#10;&#10;Description générée automatiquement">
            <a:extLst>
              <a:ext uri="{FF2B5EF4-FFF2-40B4-BE49-F238E27FC236}">
                <a16:creationId xmlns="" xmlns:a16="http://schemas.microsoft.com/office/drawing/2014/main" id="{D0DEE1A6-5F1C-48A8-BC80-43307786B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431" y="133238"/>
            <a:ext cx="4903895" cy="474386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2D1D26C3-9D64-4A11-9310-E30B8BEF0546}"/>
              </a:ext>
            </a:extLst>
          </p:cNvPr>
          <p:cNvSpPr txBox="1"/>
          <p:nvPr/>
        </p:nvSpPr>
        <p:spPr>
          <a:xfrm>
            <a:off x="7020272" y="4703974"/>
            <a:ext cx="194421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dirty="0"/>
              <a:t>Source : M. </a:t>
            </a:r>
            <a:r>
              <a:rPr lang="fr-FR" dirty="0" err="1"/>
              <a:t>Vérot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231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au 4">
                <a:extLst>
                  <a:ext uri="{FF2B5EF4-FFF2-40B4-BE49-F238E27FC236}">
                    <a16:creationId xmlns="" xmlns:a16="http://schemas.microsoft.com/office/drawing/2014/main" id="{B29D6936-141B-4BED-B655-94A15F5411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0706589"/>
                  </p:ext>
                </p:extLst>
              </p:nvPr>
            </p:nvGraphicFramePr>
            <p:xfrm>
              <a:off x="2699792" y="1851670"/>
              <a:ext cx="4064000" cy="10591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="" xmlns:a16="http://schemas.microsoft.com/office/drawing/2014/main" val="303089804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="" xmlns:a16="http://schemas.microsoft.com/office/drawing/2014/main" val="2438446193"/>
                        </a:ext>
                      </a:extLst>
                    </a:gridCol>
                  </a:tblGrid>
                  <a:tr h="191440">
                    <a:tc>
                      <a:txBody>
                        <a:bodyPr/>
                        <a:lstStyle/>
                        <a:p>
                          <a:r>
                            <a:rPr lang="fr-FR" sz="1400" dirty="0"/>
                            <a:t>Solide seul dans sa phase 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FR" sz="1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fr-FR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="" xmlns:a16="http://schemas.microsoft.com/office/drawing/2014/main" val="1228116064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r>
                            <a:rPr lang="fr-FR" sz="1400" dirty="0"/>
                            <a:t>Gaz parfait 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FR" sz="1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fr-FR" sz="1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fr-FR" sz="1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fr-FR" sz="1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4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fr-FR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="" xmlns:a16="http://schemas.microsoft.com/office/drawing/2014/main" val="444362397"/>
                      </a:ext>
                    </a:extLst>
                  </a:tr>
                  <a:tr h="480060">
                    <a:tc>
                      <a:txBody>
                        <a:bodyPr/>
                        <a:lstStyle/>
                        <a:p>
                          <a:r>
                            <a:rPr lang="fr-FR" sz="1400" dirty="0"/>
                            <a:t>Solution idéale 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FR" sz="1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fr-FR" sz="1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fr-FR" sz="1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fr-FR" sz="1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fr-FR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400" dirty="0"/>
                        </a:p>
                        <a:p>
                          <a:endParaRPr lang="fr-FR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="" xmlns:a16="http://schemas.microsoft.com/office/drawing/2014/main" val="274771069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au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29D6936-141B-4BED-B655-94A15F5411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0706589"/>
                  </p:ext>
                </p:extLst>
              </p:nvPr>
            </p:nvGraphicFramePr>
            <p:xfrm>
              <a:off x="2699792" y="1851670"/>
              <a:ext cx="4064000" cy="10591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03089804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438446193"/>
                        </a:ext>
                      </a:extLst>
                    </a:gridCol>
                  </a:tblGrid>
                  <a:tr h="281940">
                    <a:tc>
                      <a:txBody>
                        <a:bodyPr/>
                        <a:lstStyle/>
                        <a:p>
                          <a:r>
                            <a:rPr lang="fr-FR" sz="1400" dirty="0"/>
                            <a:t>Solide seul dans sa phase 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34290" marB="34290">
                        <a:blipFill rotWithShape="1">
                          <a:blip r:embed="rId2"/>
                          <a:stretch>
                            <a:fillRect l="-100601" t="-6522" b="-2782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228116064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r>
                            <a:rPr lang="fr-FR" sz="1400" dirty="0"/>
                            <a:t>Gaz parfait 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34290" marB="34290">
                        <a:blipFill rotWithShape="1">
                          <a:blip r:embed="rId2"/>
                          <a:stretch>
                            <a:fillRect l="-100601" t="-104255" b="-1723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44362397"/>
                      </a:ext>
                    </a:extLst>
                  </a:tr>
                  <a:tr h="495300">
                    <a:tc>
                      <a:txBody>
                        <a:bodyPr/>
                        <a:lstStyle/>
                        <a:p>
                          <a:r>
                            <a:rPr lang="fr-FR" sz="1400" dirty="0"/>
                            <a:t>Solution idéale 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34290" marB="34290">
                        <a:blipFill rotWithShape="1">
                          <a:blip r:embed="rId2"/>
                          <a:stretch>
                            <a:fillRect l="-100601" t="-1185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7477106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ZoneTexte 1"/>
          <p:cNvSpPr txBox="1"/>
          <p:nvPr/>
        </p:nvSpPr>
        <p:spPr>
          <a:xfrm>
            <a:off x="3203848" y="73090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solidFill>
                  <a:srgbClr val="C00000"/>
                </a:solidFill>
              </a:rPr>
              <a:t>Activité des systèmes idéaux</a:t>
            </a:r>
            <a:endParaRPr lang="fr-FR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42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="" xmlns:a16="http://schemas.microsoft.com/office/drawing/2014/main" id="{5EF885EF-FE73-42CC-8AC5-45829C3AEC8D}"/>
              </a:ext>
            </a:extLst>
          </p:cNvPr>
          <p:cNvGrpSpPr/>
          <p:nvPr/>
        </p:nvGrpSpPr>
        <p:grpSpPr>
          <a:xfrm>
            <a:off x="693692" y="1129504"/>
            <a:ext cx="7235562" cy="2676570"/>
            <a:chOff x="942677" y="1138357"/>
            <a:chExt cx="9647416" cy="3568760"/>
          </a:xfrm>
        </p:grpSpPr>
        <p:pic>
          <p:nvPicPr>
            <p:cNvPr id="2" name="Image 1" descr="Une image contenant capture d’écran&#10;&#10;Description générée automatiquement">
              <a:extLst>
                <a:ext uri="{FF2B5EF4-FFF2-40B4-BE49-F238E27FC236}">
                  <a16:creationId xmlns="" xmlns:a16="http://schemas.microsoft.com/office/drawing/2014/main" id="{3B4F0726-E548-4615-8B39-EB0A62F53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677" y="1138357"/>
              <a:ext cx="9647416" cy="356876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57BFBD38-FEDA-47E8-A777-108C281DBAD2}"/>
                </a:ext>
              </a:extLst>
            </p:cNvPr>
            <p:cNvSpPr/>
            <p:nvPr/>
          </p:nvSpPr>
          <p:spPr>
            <a:xfrm>
              <a:off x="2804160" y="2580640"/>
              <a:ext cx="5831840" cy="2133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3B72F0AB-7C7C-40AC-85B0-E672856E5D8C}"/>
                </a:ext>
              </a:extLst>
            </p:cNvPr>
            <p:cNvSpPr/>
            <p:nvPr/>
          </p:nvSpPr>
          <p:spPr>
            <a:xfrm>
              <a:off x="3403600" y="2885439"/>
              <a:ext cx="4604058" cy="543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1673618" y="411510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smtClean="0">
                <a:solidFill>
                  <a:srgbClr val="C00000"/>
                </a:solidFill>
              </a:rPr>
              <a:t>Evolution d’un système chimique</a:t>
            </a:r>
            <a:endParaRPr lang="fr-FR" sz="20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5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23678"/>
            <a:ext cx="7740352" cy="112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833404" y="667564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smtClean="0">
                <a:solidFill>
                  <a:srgbClr val="C00000"/>
                </a:solidFill>
              </a:rPr>
              <a:t>Evolution d’un système chimique</a:t>
            </a:r>
            <a:endParaRPr lang="fr-FR" sz="20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41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Documents\agreg\2 LC\LC_22\synthese_ammonia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66" y="253662"/>
            <a:ext cx="6408712" cy="479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538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Fichier:Haber-Bosch-fr.svg —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9" descr="Fichier:Haber-Bosch-fr.svg — Wikipé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61" name="Picture 13" descr="https://upload.wikimedia.org/wikipedia/commons/thumb/2/2d/Haber-Bosch-fr.svg/1280px-Haber-Bosch-fr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8" t="-1354" r="-1780" b="1354"/>
          <a:stretch/>
        </p:blipFill>
        <p:spPr bwMode="auto">
          <a:xfrm>
            <a:off x="827584" y="123478"/>
            <a:ext cx="7490948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372200" y="458797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Wikipedia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1748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3388</TotalTime>
  <Words>315</Words>
  <Application>Microsoft Office PowerPoint</Application>
  <PresentationFormat>Affichage à l'écran (16:9)</PresentationFormat>
  <Paragraphs>45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pascal</cp:lastModifiedBy>
  <cp:revision>16</cp:revision>
  <dcterms:created xsi:type="dcterms:W3CDTF">2020-05-24T12:16:28Z</dcterms:created>
  <dcterms:modified xsi:type="dcterms:W3CDTF">2020-06-23T13:38:50Z</dcterms:modified>
</cp:coreProperties>
</file>