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2" r:id="rId2"/>
    <p:sldId id="256" r:id="rId3"/>
    <p:sldId id="283" r:id="rId4"/>
    <p:sldId id="259" r:id="rId5"/>
    <p:sldId id="260" r:id="rId6"/>
    <p:sldId id="261" r:id="rId7"/>
    <p:sldId id="258" r:id="rId8"/>
    <p:sldId id="266" r:id="rId9"/>
    <p:sldId id="270" r:id="rId10"/>
    <p:sldId id="273" r:id="rId11"/>
    <p:sldId id="275" r:id="rId12"/>
    <p:sldId id="276" r:id="rId13"/>
    <p:sldId id="278" r:id="rId14"/>
    <p:sldId id="280" r:id="rId15"/>
    <p:sldId id="257" r:id="rId16"/>
    <p:sldId id="262" r:id="rId17"/>
    <p:sldId id="263" r:id="rId1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F34E9-A57D-48B8-B04B-AB4BD139F665}" type="datetimeFigureOut">
              <a:rPr lang="fr-FR" smtClean="0"/>
              <a:t>23/06/2020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2DC38-232B-4E4C-A5CE-FF8F108DBE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7783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F34E9-A57D-48B8-B04B-AB4BD139F665}" type="datetimeFigureOut">
              <a:rPr lang="fr-FR" smtClean="0"/>
              <a:t>23/06/2020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2DC38-232B-4E4C-A5CE-FF8F108DBE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0572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F34E9-A57D-48B8-B04B-AB4BD139F665}" type="datetimeFigureOut">
              <a:rPr lang="fr-FR" smtClean="0"/>
              <a:t>23/06/2020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2DC38-232B-4E4C-A5CE-FF8F108DBE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0698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F34E9-A57D-48B8-B04B-AB4BD139F665}" type="datetimeFigureOut">
              <a:rPr lang="fr-FR" smtClean="0"/>
              <a:t>23/06/2020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2DC38-232B-4E4C-A5CE-FF8F108DBE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4216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F34E9-A57D-48B8-B04B-AB4BD139F665}" type="datetimeFigureOut">
              <a:rPr lang="fr-FR" smtClean="0"/>
              <a:t>23/06/2020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2DC38-232B-4E4C-A5CE-FF8F108DBE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8061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F34E9-A57D-48B8-B04B-AB4BD139F665}" type="datetimeFigureOut">
              <a:rPr lang="fr-FR" smtClean="0"/>
              <a:t>23/06/2020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2DC38-232B-4E4C-A5CE-FF8F108DBE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6413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F34E9-A57D-48B8-B04B-AB4BD139F665}" type="datetimeFigureOut">
              <a:rPr lang="fr-FR" smtClean="0"/>
              <a:t>23/06/2020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2DC38-232B-4E4C-A5CE-FF8F108DBE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9456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F34E9-A57D-48B8-B04B-AB4BD139F665}" type="datetimeFigureOut">
              <a:rPr lang="fr-FR" smtClean="0"/>
              <a:t>23/06/2020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2DC38-232B-4E4C-A5CE-FF8F108DBE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7832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F34E9-A57D-48B8-B04B-AB4BD139F665}" type="datetimeFigureOut">
              <a:rPr lang="fr-FR" smtClean="0"/>
              <a:t>23/06/2020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2DC38-232B-4E4C-A5CE-FF8F108DBE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9376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F34E9-A57D-48B8-B04B-AB4BD139F665}" type="datetimeFigureOut">
              <a:rPr lang="fr-FR" smtClean="0"/>
              <a:t>23/06/2020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2DC38-232B-4E4C-A5CE-FF8F108DBE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1288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F34E9-A57D-48B8-B04B-AB4BD139F665}" type="datetimeFigureOut">
              <a:rPr lang="fr-FR" smtClean="0"/>
              <a:t>23/06/2020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2DC38-232B-4E4C-A5CE-FF8F108DBE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7326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2F34E9-A57D-48B8-B04B-AB4BD139F665}" type="datetimeFigureOut">
              <a:rPr lang="fr-FR" smtClean="0"/>
              <a:t>23/06/2020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12DC38-232B-4E4C-A5CE-FF8F108DBE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0780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erso.ens-lyon.fr/vincent.martos/Agr%c3%a9gation/LC/LC23%20Diagrammes%20E-pH/diagramme_E_pH_fer_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32656"/>
            <a:ext cx="7143077" cy="5766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6372200" y="580526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Fosset (Dunod)</a:t>
            </a:r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5796136" y="1003897"/>
            <a:ext cx="19159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mtClean="0"/>
              <a:t>c(tra) =0.01 mol/L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34972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="" xmlns:a16="http://schemas.microsoft.com/office/drawing/2014/main" id="{F2A171FD-B97E-4BBE-AEE7-59D1FD5BA5B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88" t="1053" r="1563" b="1427"/>
          <a:stretch/>
        </p:blipFill>
        <p:spPr>
          <a:xfrm>
            <a:off x="107504" y="72008"/>
            <a:ext cx="8928992" cy="666936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82F34F50-6012-48F3-A00D-3F6887353380}"/>
              </a:ext>
            </a:extLst>
          </p:cNvPr>
          <p:cNvSpPr/>
          <p:nvPr/>
        </p:nvSpPr>
        <p:spPr>
          <a:xfrm>
            <a:off x="6156176" y="1916832"/>
            <a:ext cx="2952326" cy="1728192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C16BFA74-4A0F-46AB-9143-9A4B6CC5E286}"/>
              </a:ext>
            </a:extLst>
          </p:cNvPr>
          <p:cNvSpPr/>
          <p:nvPr/>
        </p:nvSpPr>
        <p:spPr>
          <a:xfrm>
            <a:off x="8100392" y="3140968"/>
            <a:ext cx="1008112" cy="108012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4206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="" xmlns:a16="http://schemas.microsoft.com/office/drawing/2014/main" id="{F2A171FD-B97E-4BBE-AEE7-59D1FD5BA5B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88" t="1053" r="1563" b="1427"/>
          <a:stretch/>
        </p:blipFill>
        <p:spPr>
          <a:xfrm>
            <a:off x="107504" y="72008"/>
            <a:ext cx="8928992" cy="6669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41498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="" xmlns:a16="http://schemas.microsoft.com/office/drawing/2014/main" id="{F82DDCC6-B41D-4377-933A-51BBD808B85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89" t="653" r="1359" b="2392"/>
          <a:stretch/>
        </p:blipFill>
        <p:spPr>
          <a:xfrm>
            <a:off x="107505" y="44625"/>
            <a:ext cx="8928992" cy="6624735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1D76540E-6855-4D70-AD16-47229646F6E6}"/>
              </a:ext>
            </a:extLst>
          </p:cNvPr>
          <p:cNvSpPr/>
          <p:nvPr/>
        </p:nvSpPr>
        <p:spPr>
          <a:xfrm>
            <a:off x="1763688" y="1988840"/>
            <a:ext cx="6840760" cy="288032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15617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="" xmlns:a16="http://schemas.microsoft.com/office/drawing/2014/main" id="{F82DDCC6-B41D-4377-933A-51BBD808B85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89" t="653" r="1359" b="2392"/>
          <a:stretch/>
        </p:blipFill>
        <p:spPr>
          <a:xfrm>
            <a:off x="107505" y="44625"/>
            <a:ext cx="8928992" cy="6624735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1D76540E-6855-4D70-AD16-47229646F6E6}"/>
              </a:ext>
            </a:extLst>
          </p:cNvPr>
          <p:cNvSpPr/>
          <p:nvPr/>
        </p:nvSpPr>
        <p:spPr>
          <a:xfrm>
            <a:off x="5220072" y="1988840"/>
            <a:ext cx="3384376" cy="288032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96970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="" xmlns:a16="http://schemas.microsoft.com/office/drawing/2014/main" id="{F82DDCC6-B41D-4377-933A-51BBD808B85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89" t="653" r="1359" b="2392"/>
          <a:stretch/>
        </p:blipFill>
        <p:spPr>
          <a:xfrm>
            <a:off x="107505" y="44625"/>
            <a:ext cx="8928992" cy="6624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82041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7288" y="1204913"/>
            <a:ext cx="6829425" cy="444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6372200" y="580526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Fosset (Dunod)</a:t>
            </a:r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5937803" y="835581"/>
            <a:ext cx="19159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mtClean="0"/>
              <a:t>c(tra) =0.01 mol/L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33577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D:\Documents\agreg\2 LC\LC_23\diagramme_zinc_melzani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5600" y="901700"/>
            <a:ext cx="5892800" cy="505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5580112" y="5880719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M. Melzani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6339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D:\Documents\agreg\2 LC\LC_23\diagramme_fer_melzani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5625" y="1295400"/>
            <a:ext cx="5492750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5580112" y="5880719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M. Melzani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9716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836712"/>
            <a:ext cx="5210175" cy="444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6372200" y="580526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Fosset (Dunod)</a:t>
            </a:r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5796136" y="1003897"/>
            <a:ext cx="19159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mtClean="0"/>
              <a:t>c(tra) =0.01 mol/L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3804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6372200" y="5949280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Fosset </a:t>
            </a:r>
            <a:r>
              <a:rPr lang="fr-FR"/>
              <a:t>(Dunod</a:t>
            </a:r>
            <a:r>
              <a:rPr lang="fr-FR"/>
              <a:t>) </a:t>
            </a:r>
            <a:r>
              <a:rPr lang="fr-FR" smtClean="0"/>
              <a:t>, B</a:t>
            </a:r>
            <a:r>
              <a:rPr lang="fr-FR"/>
              <a:t>. Blancon, V</a:t>
            </a:r>
            <a:r>
              <a:rPr lang="fr-FR"/>
              <a:t>. </a:t>
            </a:r>
            <a:r>
              <a:rPr lang="fr-FR" smtClean="0"/>
              <a:t>Martos</a:t>
            </a:r>
            <a:endParaRPr lang="fr-FR"/>
          </a:p>
        </p:txBody>
      </p:sp>
      <p:pic>
        <p:nvPicPr>
          <p:cNvPr id="2050" name="Picture 2" descr="http://perso.ens-lyon.fr/vincent.martos/Agr%c3%a9gation/LC/LC23%20Diagrammes%20E-pH/diagramme_E_pH_fer_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836712"/>
            <a:ext cx="7850930" cy="4625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5940152" y="1988840"/>
            <a:ext cx="19159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mtClean="0"/>
              <a:t>c(tra) =0.01 mol/L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4417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http://www.sciences-en-ligne.com/DIST/Data/Ressources/lic2/chimie/chi_gen/redox/pot_ph/pot_ph_cl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5312" y="1484784"/>
            <a:ext cx="5184576" cy="3539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5508104" y="655821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convention : concentration </a:t>
            </a:r>
            <a:r>
              <a:rPr lang="fr-FR"/>
              <a:t>totale en </a:t>
            </a:r>
            <a:r>
              <a:rPr lang="fr-FR" smtClean="0"/>
              <a:t>chlore de 0.1 mol/L</a:t>
            </a:r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5004048" y="5661248"/>
            <a:ext cx="35194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mtClean="0"/>
              <a:t>http://www.sciences-en-ligne.com/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0296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81922"/>
            <a:ext cx="6200775" cy="607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5796136" y="1003897"/>
            <a:ext cx="16242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mtClean="0"/>
              <a:t>c(tra) = 1 mol/L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22263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908720"/>
            <a:ext cx="6623040" cy="46219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Connecteur droit avec flèche 4"/>
          <p:cNvCxnSpPr/>
          <p:nvPr/>
        </p:nvCxnSpPr>
        <p:spPr>
          <a:xfrm>
            <a:off x="4572000" y="4077072"/>
            <a:ext cx="1008112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avec flèche 6"/>
          <p:cNvCxnSpPr/>
          <p:nvPr/>
        </p:nvCxnSpPr>
        <p:spPr>
          <a:xfrm flipV="1">
            <a:off x="6516216" y="3068960"/>
            <a:ext cx="0" cy="1374849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 flipH="1">
            <a:off x="2411760" y="1412776"/>
            <a:ext cx="72008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>
            <a:off x="2267744" y="1484784"/>
            <a:ext cx="0" cy="7920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>
            <a:off x="6730544" y="548680"/>
            <a:ext cx="1008112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ZoneTexte 12"/>
          <p:cNvSpPr txBox="1"/>
          <p:nvPr/>
        </p:nvSpPr>
        <p:spPr>
          <a:xfrm>
            <a:off x="7956376" y="40466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>
                <a:solidFill>
                  <a:srgbClr val="FF0000"/>
                </a:solidFill>
              </a:rPr>
              <a:t>Mn</a:t>
            </a:r>
            <a:endParaRPr lang="fr-FR">
              <a:solidFill>
                <a:srgbClr val="FF0000"/>
              </a:solidFill>
            </a:endParaRPr>
          </a:p>
        </p:txBody>
      </p:sp>
      <p:cxnSp>
        <p:nvCxnSpPr>
          <p:cNvPr id="16" name="Connecteur droit avec flèche 15"/>
          <p:cNvCxnSpPr/>
          <p:nvPr/>
        </p:nvCxnSpPr>
        <p:spPr>
          <a:xfrm flipV="1">
            <a:off x="2428270" y="3068960"/>
            <a:ext cx="0" cy="648072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avec flèche 18"/>
          <p:cNvCxnSpPr/>
          <p:nvPr/>
        </p:nvCxnSpPr>
        <p:spPr>
          <a:xfrm>
            <a:off x="6767641" y="890190"/>
            <a:ext cx="1008112" cy="0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19"/>
          <p:cNvSpPr txBox="1"/>
          <p:nvPr/>
        </p:nvSpPr>
        <p:spPr>
          <a:xfrm>
            <a:off x="7993473" y="74617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>
                <a:solidFill>
                  <a:schemeClr val="accent1"/>
                </a:solidFill>
              </a:rPr>
              <a:t>I</a:t>
            </a:r>
            <a:endParaRPr lang="fr-FR">
              <a:solidFill>
                <a:schemeClr val="accent1"/>
              </a:solidFill>
            </a:endParaRPr>
          </a:p>
        </p:txBody>
      </p:sp>
      <p:cxnSp>
        <p:nvCxnSpPr>
          <p:cNvPr id="21" name="Connecteur droit avec flèche 20"/>
          <p:cNvCxnSpPr/>
          <p:nvPr/>
        </p:nvCxnSpPr>
        <p:spPr>
          <a:xfrm>
            <a:off x="6775059" y="1219018"/>
            <a:ext cx="1008112" cy="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ZoneTexte 21"/>
          <p:cNvSpPr txBox="1"/>
          <p:nvPr/>
        </p:nvSpPr>
        <p:spPr>
          <a:xfrm>
            <a:off x="8000891" y="107500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>
                <a:solidFill>
                  <a:srgbClr val="00B050"/>
                </a:solidFill>
              </a:rPr>
              <a:t>O2</a:t>
            </a:r>
            <a:endParaRPr lang="fr-FR">
              <a:solidFill>
                <a:srgbClr val="00B050"/>
              </a:solidFill>
            </a:endParaRPr>
          </a:p>
        </p:txBody>
      </p:sp>
      <p:cxnSp>
        <p:nvCxnSpPr>
          <p:cNvPr id="23" name="Connecteur droit avec flèche 22"/>
          <p:cNvCxnSpPr/>
          <p:nvPr/>
        </p:nvCxnSpPr>
        <p:spPr>
          <a:xfrm>
            <a:off x="5940152" y="3098694"/>
            <a:ext cx="0" cy="588603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ZoneTexte 23"/>
          <p:cNvSpPr txBox="1"/>
          <p:nvPr/>
        </p:nvSpPr>
        <p:spPr>
          <a:xfrm>
            <a:off x="6507269" y="364502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>
                <a:solidFill>
                  <a:srgbClr val="FF0000"/>
                </a:solidFill>
              </a:rPr>
              <a:t>(2)</a:t>
            </a:r>
            <a:endParaRPr lang="fr-FR">
              <a:solidFill>
                <a:srgbClr val="FF000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707904" y="2276872"/>
            <a:ext cx="360040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26"/>
          <p:cNvSpPr/>
          <p:nvPr/>
        </p:nvSpPr>
        <p:spPr>
          <a:xfrm>
            <a:off x="3995936" y="2420888"/>
            <a:ext cx="360040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27"/>
          <p:cNvSpPr/>
          <p:nvPr/>
        </p:nvSpPr>
        <p:spPr>
          <a:xfrm>
            <a:off x="3813156" y="3140968"/>
            <a:ext cx="254788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/>
          <p:cNvSpPr/>
          <p:nvPr/>
        </p:nvSpPr>
        <p:spPr>
          <a:xfrm>
            <a:off x="6012160" y="3645024"/>
            <a:ext cx="254788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 29"/>
          <p:cNvSpPr/>
          <p:nvPr/>
        </p:nvSpPr>
        <p:spPr>
          <a:xfrm>
            <a:off x="6164560" y="3269309"/>
            <a:ext cx="254788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Rectangle 30"/>
          <p:cNvSpPr/>
          <p:nvPr/>
        </p:nvSpPr>
        <p:spPr>
          <a:xfrm>
            <a:off x="1940948" y="1772816"/>
            <a:ext cx="254788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ZoneTexte 31"/>
          <p:cNvSpPr txBox="1"/>
          <p:nvPr/>
        </p:nvSpPr>
        <p:spPr>
          <a:xfrm>
            <a:off x="2555776" y="89033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>
                <a:solidFill>
                  <a:srgbClr val="FF0000"/>
                </a:solidFill>
              </a:rPr>
              <a:t>(3)</a:t>
            </a:r>
            <a:endParaRPr lang="fr-FR">
              <a:solidFill>
                <a:srgbClr val="FF0000"/>
              </a:solidFill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1831293" y="158815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>
                <a:solidFill>
                  <a:srgbClr val="FF0000"/>
                </a:solidFill>
              </a:rPr>
              <a:t>(4)</a:t>
            </a:r>
            <a:endParaRPr lang="fr-FR">
              <a:solidFill>
                <a:srgbClr val="FF0000"/>
              </a:solidFill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4788024" y="407707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>
                <a:solidFill>
                  <a:srgbClr val="FF0000"/>
                </a:solidFill>
              </a:rPr>
              <a:t>(1)</a:t>
            </a:r>
            <a:endParaRPr lang="fr-FR">
              <a:solidFill>
                <a:srgbClr val="FF0000"/>
              </a:solidFill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5563490" y="3023663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>
                <a:solidFill>
                  <a:srgbClr val="00B050"/>
                </a:solidFill>
              </a:rPr>
              <a:t>(2)</a:t>
            </a:r>
            <a:endParaRPr lang="fr-FR">
              <a:solidFill>
                <a:srgbClr val="00B050"/>
              </a:solidFill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1979712" y="3352561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>
                <a:solidFill>
                  <a:schemeClr val="accent1"/>
                </a:solidFill>
              </a:rPr>
              <a:t>(4)</a:t>
            </a:r>
            <a:endParaRPr lang="fr-FR">
              <a:solidFill>
                <a:schemeClr val="accent1"/>
              </a:solidFill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5639703" y="5733256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Porteu-de-Buchère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97872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" y="2366963"/>
            <a:ext cx="8477250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6012159" y="5013176"/>
            <a:ext cx="2798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selon Cachau-Hereillat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50936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upload.wikimedia.org/wikipedia/commons/b/bb/Hot-dip_galvanization_proces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780928"/>
            <a:ext cx="2752371" cy="1843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799613" y="4797152"/>
            <a:ext cx="2376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galvanisation (à chaud)</a:t>
            </a:r>
          </a:p>
          <a:p>
            <a:endParaRPr lang="fr-FR"/>
          </a:p>
        </p:txBody>
      </p:sp>
      <p:pic>
        <p:nvPicPr>
          <p:cNvPr id="1032" name="Picture 8" descr="https://upload.wikimedia.org/wikipedia/commons/thumb/c/c3/Boulevard_Saint-Michel_%28Paris%29%2C_num%C3%A9ro_1%2C_toit.jpg/1920px-Boulevard_Saint-Michel_%28Paris%29%2C_num%C3%A9ro_1%2C_toit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19583"/>
            <a:ext cx="2725319" cy="1816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3851919" y="4787379"/>
            <a:ext cx="24372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couverture des toits (bvd St Michel, Paris)</a:t>
            </a:r>
          </a:p>
          <a:p>
            <a:endParaRPr lang="fr-FR"/>
          </a:p>
        </p:txBody>
      </p:sp>
      <p:pic>
        <p:nvPicPr>
          <p:cNvPr id="1034" name="Picture 10" descr="https://upload.wikimedia.org/wikipedia/commons/thumb/5/5d/Trumpets02262006.jpg/170px-Trumpets02262006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6483" y="2301353"/>
            <a:ext cx="1619250" cy="2486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ZoneTexte 5"/>
          <p:cNvSpPr txBox="1"/>
          <p:nvPr/>
        </p:nvSpPr>
        <p:spPr>
          <a:xfrm>
            <a:off x="7236296" y="5013176"/>
            <a:ext cx="14494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laiton (alliage cuivre-zinc)</a:t>
            </a:r>
          </a:p>
          <a:p>
            <a:endParaRPr lang="fr-FR" smtClean="0"/>
          </a:p>
          <a:p>
            <a:endParaRPr lang="fr-FR"/>
          </a:p>
        </p:txBody>
      </p:sp>
      <p:pic>
        <p:nvPicPr>
          <p:cNvPr id="1038" name="Picture 14" descr="Zinc fragment sublimed and 1cm3 cube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0924" y="394012"/>
            <a:ext cx="3121990" cy="1907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oneTexte 6"/>
          <p:cNvSpPr txBox="1"/>
          <p:nvPr/>
        </p:nvSpPr>
        <p:spPr>
          <a:xfrm>
            <a:off x="5724128" y="980728"/>
            <a:ext cx="2376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smtClean="0"/>
              <a:t>Zinc (Z=30) </a:t>
            </a:r>
            <a:endParaRPr lang="fr-FR" sz="3200"/>
          </a:p>
        </p:txBody>
      </p:sp>
    </p:spTree>
    <p:extLst>
      <p:ext uri="{BB962C8B-B14F-4D97-AF65-F5344CB8AC3E}">
        <p14:creationId xmlns:p14="http://schemas.microsoft.com/office/powerpoint/2010/main" val="38785999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="" xmlns:a16="http://schemas.microsoft.com/office/drawing/2014/main" id="{F2A171FD-B97E-4BBE-AEE7-59D1FD5BA5B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88" t="1053" r="1563" b="1427"/>
          <a:stretch/>
        </p:blipFill>
        <p:spPr>
          <a:xfrm>
            <a:off x="107504" y="72008"/>
            <a:ext cx="8928992" cy="666936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82F34F50-6012-48F3-A00D-3F6887353380}"/>
              </a:ext>
            </a:extLst>
          </p:cNvPr>
          <p:cNvSpPr/>
          <p:nvPr/>
        </p:nvSpPr>
        <p:spPr>
          <a:xfrm>
            <a:off x="3714347" y="1916832"/>
            <a:ext cx="5394156" cy="36720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007504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</TotalTime>
  <Words>116</Words>
  <Application>Microsoft Office PowerPoint</Application>
  <PresentationFormat>Affichage à l'écran (4:3)</PresentationFormat>
  <Paragraphs>28</Paragraphs>
  <Slides>17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18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pascal</dc:creator>
  <cp:lastModifiedBy>pascal</cp:lastModifiedBy>
  <cp:revision>9</cp:revision>
  <dcterms:created xsi:type="dcterms:W3CDTF">2020-05-08T14:09:53Z</dcterms:created>
  <dcterms:modified xsi:type="dcterms:W3CDTF">2020-06-23T19:31:35Z</dcterms:modified>
</cp:coreProperties>
</file>