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81" r:id="rId2"/>
    <p:sldId id="285" r:id="rId3"/>
    <p:sldId id="286" r:id="rId4"/>
    <p:sldId id="287" r:id="rId5"/>
    <p:sldId id="288" r:id="rId6"/>
    <p:sldId id="256" r:id="rId7"/>
    <p:sldId id="290" r:id="rId8"/>
    <p:sldId id="291" r:id="rId9"/>
    <p:sldId id="313" r:id="rId10"/>
    <p:sldId id="260" r:id="rId11"/>
    <p:sldId id="292" r:id="rId12"/>
    <p:sldId id="314" r:id="rId13"/>
    <p:sldId id="294" r:id="rId14"/>
    <p:sldId id="315" r:id="rId15"/>
    <p:sldId id="316" r:id="rId16"/>
    <p:sldId id="317" r:id="rId17"/>
    <p:sldId id="261" r:id="rId18"/>
    <p:sldId id="299" r:id="rId19"/>
    <p:sldId id="298" r:id="rId20"/>
    <p:sldId id="296" r:id="rId21"/>
    <p:sldId id="318" r:id="rId22"/>
    <p:sldId id="258" r:id="rId23"/>
    <p:sldId id="310" r:id="rId24"/>
    <p:sldId id="309" r:id="rId25"/>
    <p:sldId id="308" r:id="rId26"/>
    <p:sldId id="266" r:id="rId27"/>
    <p:sldId id="270" r:id="rId28"/>
    <p:sldId id="273" r:id="rId29"/>
    <p:sldId id="311" r:id="rId30"/>
    <p:sldId id="275" r:id="rId31"/>
    <p:sldId id="276" r:id="rId32"/>
    <p:sldId id="278" r:id="rId33"/>
    <p:sldId id="312" r:id="rId34"/>
    <p:sldId id="280" r:id="rId35"/>
    <p:sldId id="319" r:id="rId36"/>
    <p:sldId id="320" r:id="rId37"/>
    <p:sldId id="321" r:id="rId38"/>
    <p:sldId id="322" r:id="rId3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F94F"/>
    <a:srgbClr val="4F81BD"/>
    <a:srgbClr val="B2B2B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B61951-5DF8-41BC-BBB4-49C1E402992D}" type="datetimeFigureOut">
              <a:rPr lang="fr-FR" smtClean="0"/>
              <a:t>23/06/2020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9C13FF-901E-48FD-B4BB-3FCCE5FCE4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5388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9C13FF-901E-48FD-B4BB-3FCCE5FCE451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7619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F34E9-A57D-48B8-B04B-AB4BD139F665}" type="datetimeFigureOut">
              <a:rPr lang="fr-FR" smtClean="0"/>
              <a:t>23/06/2020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2DC38-232B-4E4C-A5CE-FF8F108DBE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7783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F34E9-A57D-48B8-B04B-AB4BD139F665}" type="datetimeFigureOut">
              <a:rPr lang="fr-FR" smtClean="0"/>
              <a:t>23/06/2020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2DC38-232B-4E4C-A5CE-FF8F108DBE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0572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F34E9-A57D-48B8-B04B-AB4BD139F665}" type="datetimeFigureOut">
              <a:rPr lang="fr-FR" smtClean="0"/>
              <a:t>23/06/2020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2DC38-232B-4E4C-A5CE-FF8F108DBE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0698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F34E9-A57D-48B8-B04B-AB4BD139F665}" type="datetimeFigureOut">
              <a:rPr lang="fr-FR" smtClean="0"/>
              <a:t>23/06/2020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2DC38-232B-4E4C-A5CE-FF8F108DBE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4216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F34E9-A57D-48B8-B04B-AB4BD139F665}" type="datetimeFigureOut">
              <a:rPr lang="fr-FR" smtClean="0"/>
              <a:t>23/06/2020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2DC38-232B-4E4C-A5CE-FF8F108DBE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8061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F34E9-A57D-48B8-B04B-AB4BD139F665}" type="datetimeFigureOut">
              <a:rPr lang="fr-FR" smtClean="0"/>
              <a:t>23/06/2020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2DC38-232B-4E4C-A5CE-FF8F108DBE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6413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F34E9-A57D-48B8-B04B-AB4BD139F665}" type="datetimeFigureOut">
              <a:rPr lang="fr-FR" smtClean="0"/>
              <a:t>23/06/2020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2DC38-232B-4E4C-A5CE-FF8F108DBE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9456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F34E9-A57D-48B8-B04B-AB4BD139F665}" type="datetimeFigureOut">
              <a:rPr lang="fr-FR" smtClean="0"/>
              <a:t>23/06/2020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2DC38-232B-4E4C-A5CE-FF8F108DBE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7832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F34E9-A57D-48B8-B04B-AB4BD139F665}" type="datetimeFigureOut">
              <a:rPr lang="fr-FR" smtClean="0"/>
              <a:t>23/06/2020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2DC38-232B-4E4C-A5CE-FF8F108DBE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9376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F34E9-A57D-48B8-B04B-AB4BD139F665}" type="datetimeFigureOut">
              <a:rPr lang="fr-FR" smtClean="0"/>
              <a:t>23/06/2020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2DC38-232B-4E4C-A5CE-FF8F108DBE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1288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F34E9-A57D-48B8-B04B-AB4BD139F665}" type="datetimeFigureOut">
              <a:rPr lang="fr-FR" smtClean="0"/>
              <a:t>23/06/2020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2DC38-232B-4E4C-A5CE-FF8F108DBE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7326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2F34E9-A57D-48B8-B04B-AB4BD139F665}" type="datetimeFigureOut">
              <a:rPr lang="fr-FR" smtClean="0"/>
              <a:t>23/06/2020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12DC38-232B-4E4C-A5CE-FF8F108DBE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0780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hyperlink" Target="https://www.youtube.com/watch?v=zLLodFXlqOE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LLodFXlqOE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https://www.superprof.fr/ressources/scolaire/physique-chimie/tout-niveau/dictionnaire/determiner-la-presence-d-un-ion.html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superprof.fr/ressources/scolaire/physique-chimie/tout-niveau/dictionnaire/determiner-la-presence-d-un-ion.html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verre, intérieur, table, tasse&#10;&#10;Description générée automatiquement">
            <a:extLst>
              <a:ext uri="{FF2B5EF4-FFF2-40B4-BE49-F238E27FC236}">
                <a16:creationId xmlns:a16="http://schemas.microsoft.com/office/drawing/2014/main" xmlns="" id="{59582336-A75C-40A1-8EF8-ED40DDCF2F9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92" t="8400" r="35384" b="2400"/>
          <a:stretch/>
        </p:blipFill>
        <p:spPr>
          <a:xfrm flipH="1">
            <a:off x="539552" y="3645024"/>
            <a:ext cx="975567" cy="16357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xmlns="" id="{B5DAC715-770B-427C-8FA7-28FBD9A895B5}"/>
                  </a:ext>
                </a:extLst>
              </p:cNvPr>
              <p:cNvSpPr txBox="1"/>
              <p:nvPr/>
            </p:nvSpPr>
            <p:spPr>
              <a:xfrm>
                <a:off x="-396552" y="5308958"/>
                <a:ext cx="288032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b="0" i="1" dirty="0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fr-FR" i="0" dirty="0" smtClean="0">
                              <a:latin typeface="Cambria Math" panose="02040503050406030204" pitchFamily="18" charset="0"/>
                            </a:rPr>
                            <m:t>Fe</m:t>
                          </m:r>
                        </m:e>
                        <m:sup>
                          <m:r>
                            <a:rPr lang="fr-FR" b="0" i="0" dirty="0" smtClean="0">
                              <a:latin typeface="Cambria Math" panose="02040503050406030204" pitchFamily="18" charset="0"/>
                            </a:rPr>
                            <m:t>3+</m:t>
                          </m:r>
                        </m:sup>
                      </m:sSup>
                      <m:r>
                        <a:rPr lang="fr-FR" b="0" i="0" dirty="0" smtClean="0">
                          <a:latin typeface="Cambria Math" panose="02040503050406030204" pitchFamily="18" charset="0"/>
                        </a:rPr>
                        <m:t>+3</m:t>
                      </m:r>
                      <m:sSup>
                        <m:sSupPr>
                          <m:ctrlPr>
                            <a:rPr lang="fr-FR" b="0" i="1" dirty="0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fr-FR" i="0" dirty="0" smtClean="0">
                              <a:latin typeface="Cambria Math" panose="02040503050406030204" pitchFamily="18" charset="0"/>
                            </a:rPr>
                            <m:t>C</m:t>
                          </m:r>
                          <m:r>
                            <m:rPr>
                              <m:sty m:val="p"/>
                            </m:rPr>
                            <a:rPr lang="fr-FR" b="0" i="0" dirty="0" smtClean="0">
                              <a:latin typeface="Cambria Math" panose="02040503050406030204" pitchFamily="18" charset="0"/>
                            </a:rPr>
                            <m:t>l</m:t>
                          </m:r>
                        </m:e>
                        <m:sup>
                          <m:r>
                            <a:rPr lang="fr-FR" b="0" i="0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fr-FR" dirty="0"/>
              </a:p>
              <a:p>
                <a:pPr algn="ctr"/>
                <a:r>
                  <a:rPr lang="fr-FR" dirty="0"/>
                  <a:t>En milieu acide </a:t>
                </a:r>
              </a:p>
            </p:txBody>
          </p:sp>
        </mc:Choice>
        <mc:Fallback xmlns="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B5DAC715-770B-427C-8FA7-28FBD9A895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96552" y="5308958"/>
                <a:ext cx="2880320" cy="646331"/>
              </a:xfrm>
              <a:prstGeom prst="rect">
                <a:avLst/>
              </a:prstGeom>
              <a:blipFill>
                <a:blip r:embed="rId3"/>
                <a:stretch>
                  <a:fillRect b="-1415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170FD5FA-B66E-496B-91E5-5DE58D3470B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2847"/>
          <a:stretch/>
        </p:blipFill>
        <p:spPr>
          <a:xfrm>
            <a:off x="7148016" y="3429000"/>
            <a:ext cx="1728192" cy="2435802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C82FD469-3A50-499D-A240-12E023E5F092}"/>
              </a:ext>
            </a:extLst>
          </p:cNvPr>
          <p:cNvSpPr txBox="1"/>
          <p:nvPr/>
        </p:nvSpPr>
        <p:spPr>
          <a:xfrm>
            <a:off x="2555776" y="6525344"/>
            <a:ext cx="727280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Sources photos  : </a:t>
            </a:r>
            <a:r>
              <a:rPr lang="fr-FR" sz="1400" dirty="0">
                <a:hlinkClick r:id="rId5"/>
              </a:rPr>
              <a:t>https://www.youtube.com/watch?v=zLLodFXlqOE</a:t>
            </a:r>
            <a:r>
              <a:rPr lang="fr-FR" sz="1400" dirty="0"/>
              <a:t> et web-sciences.com</a:t>
            </a:r>
          </a:p>
          <a:p>
            <a:endParaRPr lang="fr-FR" sz="1100" dirty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xmlns="" id="{DC141EAF-D387-4B61-9817-4DC3B8D446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9692" y="645968"/>
            <a:ext cx="5544616" cy="3008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426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325" y="1592895"/>
            <a:ext cx="5198047" cy="5094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7463035" y="2369268"/>
            <a:ext cx="1624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/>
              <a:t>c(tra) = 1 mol/L</a:t>
            </a:r>
            <a:endParaRPr lang="fr-FR"/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xmlns="" id="{2697CD5C-1DBC-4193-8BC3-E154ED3D37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37" t="47368" r="30459" b="46867"/>
          <a:stretch/>
        </p:blipFill>
        <p:spPr bwMode="auto">
          <a:xfrm>
            <a:off x="5266821" y="3964866"/>
            <a:ext cx="769167" cy="350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0A436776-C6FB-4006-BC13-B4E1A93C1EEE}"/>
              </a:ext>
            </a:extLst>
          </p:cNvPr>
          <p:cNvSpPr/>
          <p:nvPr/>
        </p:nvSpPr>
        <p:spPr>
          <a:xfrm>
            <a:off x="6699319" y="3947909"/>
            <a:ext cx="504056" cy="57606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xmlns="" id="{3410FAD1-5A13-4D77-893D-EFDA221CDC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38" y="372258"/>
            <a:ext cx="3792587" cy="205774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F551643C-62F4-4AFA-8C23-A99A988BB7F9}"/>
              </a:ext>
            </a:extLst>
          </p:cNvPr>
          <p:cNvSpPr/>
          <p:nvPr/>
        </p:nvSpPr>
        <p:spPr>
          <a:xfrm>
            <a:off x="4245272" y="2232074"/>
            <a:ext cx="504056" cy="576064"/>
          </a:xfrm>
          <a:prstGeom prst="rect">
            <a:avLst/>
          </a:prstGeom>
          <a:solidFill>
            <a:srgbClr val="B2B2B2">
              <a:alpha val="2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AB59ECB0-AEE2-4D20-9657-EECF9A444431}"/>
              </a:ext>
            </a:extLst>
          </p:cNvPr>
          <p:cNvSpPr/>
          <p:nvPr/>
        </p:nvSpPr>
        <p:spPr>
          <a:xfrm>
            <a:off x="5230796" y="4019479"/>
            <a:ext cx="504056" cy="350304"/>
          </a:xfrm>
          <a:prstGeom prst="rect">
            <a:avLst/>
          </a:prstGeom>
          <a:solidFill>
            <a:srgbClr val="B2B2B2">
              <a:alpha val="27059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C00000"/>
              </a:solidFill>
            </a:endParaRPr>
          </a:p>
        </p:txBody>
      </p: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xmlns="" id="{B77FF00B-0E56-4C45-B9C9-0B551878C113}"/>
              </a:ext>
            </a:extLst>
          </p:cNvPr>
          <p:cNvCxnSpPr>
            <a:cxnSpLocks/>
          </p:cNvCxnSpPr>
          <p:nvPr/>
        </p:nvCxnSpPr>
        <p:spPr>
          <a:xfrm>
            <a:off x="4521235" y="2808138"/>
            <a:ext cx="0" cy="1139771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xmlns="" id="{8FE523B4-F4C5-4212-84BA-BA6922690CF2}"/>
              </a:ext>
            </a:extLst>
          </p:cNvPr>
          <p:cNvCxnSpPr>
            <a:cxnSpLocks/>
          </p:cNvCxnSpPr>
          <p:nvPr/>
        </p:nvCxnSpPr>
        <p:spPr>
          <a:xfrm flipV="1">
            <a:off x="5482824" y="3501008"/>
            <a:ext cx="0" cy="512707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2226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325" y="1592895"/>
            <a:ext cx="5198047" cy="5094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7463035" y="2369268"/>
            <a:ext cx="1624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/>
              <a:t>c(tra) = 1 mol/L</a:t>
            </a:r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551643C-62F4-4AFA-8C23-A99A988BB7F9}"/>
              </a:ext>
            </a:extLst>
          </p:cNvPr>
          <p:cNvSpPr/>
          <p:nvPr/>
        </p:nvSpPr>
        <p:spPr>
          <a:xfrm>
            <a:off x="4245272" y="2232074"/>
            <a:ext cx="504056" cy="576064"/>
          </a:xfrm>
          <a:prstGeom prst="rect">
            <a:avLst/>
          </a:prstGeom>
          <a:solidFill>
            <a:srgbClr val="B2B2B2">
              <a:alpha val="2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C5C78A4-93D5-4FD2-8D42-7BBECE03434B}"/>
              </a:ext>
            </a:extLst>
          </p:cNvPr>
          <p:cNvSpPr/>
          <p:nvPr/>
        </p:nvSpPr>
        <p:spPr>
          <a:xfrm>
            <a:off x="4322665" y="3797909"/>
            <a:ext cx="576064" cy="576064"/>
          </a:xfrm>
          <a:prstGeom prst="rect">
            <a:avLst/>
          </a:prstGeom>
          <a:solidFill>
            <a:srgbClr val="B2B2B2">
              <a:alpha val="27059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7A30055-6A55-4E49-A758-984775E4EEBD}"/>
              </a:ext>
            </a:extLst>
          </p:cNvPr>
          <p:cNvSpPr/>
          <p:nvPr/>
        </p:nvSpPr>
        <p:spPr>
          <a:xfrm>
            <a:off x="5058366" y="3195855"/>
            <a:ext cx="576064" cy="360040"/>
          </a:xfrm>
          <a:prstGeom prst="rect">
            <a:avLst/>
          </a:prstGeom>
          <a:solidFill>
            <a:srgbClr val="B2B2B2">
              <a:alpha val="27059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xmlns="" id="{2697CD5C-1DBC-4193-8BC3-E154ED3D37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37" t="47368" r="30459" b="46867"/>
          <a:stretch/>
        </p:blipFill>
        <p:spPr bwMode="auto">
          <a:xfrm>
            <a:off x="5266821" y="3964866"/>
            <a:ext cx="769167" cy="350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0A436776-C6FB-4006-BC13-B4E1A93C1EEE}"/>
              </a:ext>
            </a:extLst>
          </p:cNvPr>
          <p:cNvSpPr/>
          <p:nvPr/>
        </p:nvSpPr>
        <p:spPr>
          <a:xfrm>
            <a:off x="6699319" y="3947909"/>
            <a:ext cx="504056" cy="57606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B59ECB0-AEE2-4D20-9657-EECF9A444431}"/>
              </a:ext>
            </a:extLst>
          </p:cNvPr>
          <p:cNvSpPr/>
          <p:nvPr/>
        </p:nvSpPr>
        <p:spPr>
          <a:xfrm>
            <a:off x="5230796" y="4019479"/>
            <a:ext cx="504056" cy="350304"/>
          </a:xfrm>
          <a:prstGeom prst="rect">
            <a:avLst/>
          </a:prstGeom>
          <a:solidFill>
            <a:srgbClr val="B2B2B2">
              <a:alpha val="27059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C00000"/>
              </a:solidFill>
            </a:endParaRPr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xmlns="" id="{3410FAD1-5A13-4D77-893D-EFDA221CDC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38" y="372258"/>
            <a:ext cx="3792587" cy="2057748"/>
          </a:xfrm>
          <a:prstGeom prst="rect">
            <a:avLst/>
          </a:prstGeom>
        </p:spPr>
      </p:pic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xmlns="" id="{B77FF00B-0E56-4C45-B9C9-0B551878C113}"/>
              </a:ext>
            </a:extLst>
          </p:cNvPr>
          <p:cNvCxnSpPr>
            <a:cxnSpLocks/>
          </p:cNvCxnSpPr>
          <p:nvPr/>
        </p:nvCxnSpPr>
        <p:spPr>
          <a:xfrm>
            <a:off x="4521235" y="2808138"/>
            <a:ext cx="0" cy="1139771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xmlns="" id="{8FE523B4-F4C5-4212-84BA-BA6922690CF2}"/>
              </a:ext>
            </a:extLst>
          </p:cNvPr>
          <p:cNvCxnSpPr>
            <a:cxnSpLocks/>
          </p:cNvCxnSpPr>
          <p:nvPr/>
        </p:nvCxnSpPr>
        <p:spPr>
          <a:xfrm flipV="1">
            <a:off x="5482824" y="3501008"/>
            <a:ext cx="0" cy="512707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43500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325" y="1592895"/>
            <a:ext cx="5198047" cy="5094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7463035" y="2369268"/>
            <a:ext cx="1624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/>
              <a:t>c(tra) = 1 mol/L</a:t>
            </a:r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C5C78A4-93D5-4FD2-8D42-7BBECE03434B}"/>
              </a:ext>
            </a:extLst>
          </p:cNvPr>
          <p:cNvSpPr/>
          <p:nvPr/>
        </p:nvSpPr>
        <p:spPr>
          <a:xfrm>
            <a:off x="4322665" y="3797909"/>
            <a:ext cx="576064" cy="576064"/>
          </a:xfrm>
          <a:prstGeom prst="rect">
            <a:avLst/>
          </a:prstGeom>
          <a:solidFill>
            <a:srgbClr val="B2B2B2">
              <a:alpha val="27059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7A30055-6A55-4E49-A758-984775E4EEBD}"/>
              </a:ext>
            </a:extLst>
          </p:cNvPr>
          <p:cNvSpPr/>
          <p:nvPr/>
        </p:nvSpPr>
        <p:spPr>
          <a:xfrm>
            <a:off x="5058366" y="3195855"/>
            <a:ext cx="576064" cy="360040"/>
          </a:xfrm>
          <a:prstGeom prst="rect">
            <a:avLst/>
          </a:prstGeom>
          <a:solidFill>
            <a:srgbClr val="B2B2B2">
              <a:alpha val="27059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xmlns="" id="{2697CD5C-1DBC-4193-8BC3-E154ED3D37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37" t="47368" r="30459" b="46867"/>
          <a:stretch/>
        </p:blipFill>
        <p:spPr bwMode="auto">
          <a:xfrm>
            <a:off x="6223118" y="3885637"/>
            <a:ext cx="769167" cy="350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0A436776-C6FB-4006-BC13-B4E1A93C1EEE}"/>
              </a:ext>
            </a:extLst>
          </p:cNvPr>
          <p:cNvSpPr/>
          <p:nvPr/>
        </p:nvSpPr>
        <p:spPr>
          <a:xfrm>
            <a:off x="6699319" y="3947909"/>
            <a:ext cx="504056" cy="57606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xmlns="" id="{3410FAD1-5A13-4D77-893D-EFDA221CDC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38" y="372258"/>
            <a:ext cx="3792587" cy="205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9325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89DEF6F-CD6C-47E7-B87E-643F40D247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5953" y="1763754"/>
            <a:ext cx="5198047" cy="5094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AA864D31-16C5-4F41-8975-4F4FF7A633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260648"/>
            <a:ext cx="4045484" cy="176731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DF95B21-F29A-480B-AE85-30DC2F332E48}"/>
              </a:ext>
            </a:extLst>
          </p:cNvPr>
          <p:cNvSpPr/>
          <p:nvPr/>
        </p:nvSpPr>
        <p:spPr>
          <a:xfrm>
            <a:off x="4499992" y="4022845"/>
            <a:ext cx="504056" cy="576064"/>
          </a:xfrm>
          <a:prstGeom prst="rect">
            <a:avLst/>
          </a:prstGeom>
          <a:solidFill>
            <a:srgbClr val="B2B2B2">
              <a:alpha val="2196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F073D02-8FB4-4B46-8B40-293BA91C4F7C}"/>
              </a:ext>
            </a:extLst>
          </p:cNvPr>
          <p:cNvSpPr/>
          <p:nvPr/>
        </p:nvSpPr>
        <p:spPr>
          <a:xfrm>
            <a:off x="7092280" y="5301208"/>
            <a:ext cx="792088" cy="576064"/>
          </a:xfrm>
          <a:prstGeom prst="rect">
            <a:avLst/>
          </a:prstGeom>
          <a:solidFill>
            <a:srgbClr val="B2B2B2">
              <a:alpha val="21961"/>
            </a:srgbClr>
          </a:solidFill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xmlns="" id="{CFAD4663-1782-4ABB-9959-018D3CEBAF46}"/>
              </a:ext>
            </a:extLst>
          </p:cNvPr>
          <p:cNvCxnSpPr>
            <a:cxnSpLocks/>
            <a:stCxn id="4" idx="3"/>
          </p:cNvCxnSpPr>
          <p:nvPr/>
        </p:nvCxnSpPr>
        <p:spPr>
          <a:xfrm>
            <a:off x="5004048" y="4310877"/>
            <a:ext cx="1800200" cy="1062339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C7A30055-6A55-4E49-A758-984775E4EEBD}"/>
              </a:ext>
            </a:extLst>
          </p:cNvPr>
          <p:cNvSpPr/>
          <p:nvPr/>
        </p:nvSpPr>
        <p:spPr>
          <a:xfrm>
            <a:off x="5088308" y="3353221"/>
            <a:ext cx="576064" cy="360040"/>
          </a:xfrm>
          <a:prstGeom prst="rect">
            <a:avLst/>
          </a:prstGeom>
          <a:solidFill>
            <a:srgbClr val="B2B2B2">
              <a:alpha val="27059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05428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89DEF6F-CD6C-47E7-B87E-643F40D247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5953" y="1763754"/>
            <a:ext cx="5198047" cy="5094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AA864D31-16C5-4F41-8975-4F4FF7A633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260648"/>
            <a:ext cx="4045484" cy="176731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DF95B21-F29A-480B-AE85-30DC2F332E48}"/>
              </a:ext>
            </a:extLst>
          </p:cNvPr>
          <p:cNvSpPr/>
          <p:nvPr/>
        </p:nvSpPr>
        <p:spPr>
          <a:xfrm>
            <a:off x="4499992" y="4022845"/>
            <a:ext cx="504056" cy="576064"/>
          </a:xfrm>
          <a:prstGeom prst="rect">
            <a:avLst/>
          </a:prstGeom>
          <a:solidFill>
            <a:srgbClr val="B2B2B2">
              <a:alpha val="2196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xmlns="" id="{CFAD4663-1782-4ABB-9959-018D3CEBAF46}"/>
              </a:ext>
            </a:extLst>
          </p:cNvPr>
          <p:cNvCxnSpPr>
            <a:cxnSpLocks/>
            <a:stCxn id="4" idx="3"/>
          </p:cNvCxnSpPr>
          <p:nvPr/>
        </p:nvCxnSpPr>
        <p:spPr>
          <a:xfrm>
            <a:off x="5004048" y="4310877"/>
            <a:ext cx="2052228" cy="1206355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AB59ECB0-AEE2-4D20-9657-EECF9A444431}"/>
              </a:ext>
            </a:extLst>
          </p:cNvPr>
          <p:cNvSpPr/>
          <p:nvPr/>
        </p:nvSpPr>
        <p:spPr>
          <a:xfrm>
            <a:off x="6804248" y="4199499"/>
            <a:ext cx="504056" cy="350304"/>
          </a:xfrm>
          <a:prstGeom prst="rect">
            <a:avLst/>
          </a:prstGeom>
          <a:solidFill>
            <a:srgbClr val="B2B2B2">
              <a:alpha val="27059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C00000"/>
              </a:solidFill>
            </a:endParaRPr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xmlns="" id="{CFAD4663-1782-4ABB-9959-018D3CEBAF46}"/>
              </a:ext>
            </a:extLst>
          </p:cNvPr>
          <p:cNvCxnSpPr>
            <a:cxnSpLocks/>
          </p:cNvCxnSpPr>
          <p:nvPr/>
        </p:nvCxnSpPr>
        <p:spPr>
          <a:xfrm>
            <a:off x="5580112" y="3735915"/>
            <a:ext cx="1224136" cy="531169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BF073D02-8FB4-4B46-8B40-293BA91C4F7C}"/>
              </a:ext>
            </a:extLst>
          </p:cNvPr>
          <p:cNvSpPr/>
          <p:nvPr/>
        </p:nvSpPr>
        <p:spPr>
          <a:xfrm>
            <a:off x="7092280" y="5445224"/>
            <a:ext cx="792088" cy="432048"/>
          </a:xfrm>
          <a:prstGeom prst="rect">
            <a:avLst/>
          </a:prstGeom>
          <a:solidFill>
            <a:srgbClr val="B2B2B2">
              <a:alpha val="21961"/>
            </a:srgbClr>
          </a:solidFill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C7A30055-6A55-4E49-A758-984775E4EEBD}"/>
              </a:ext>
            </a:extLst>
          </p:cNvPr>
          <p:cNvSpPr/>
          <p:nvPr/>
        </p:nvSpPr>
        <p:spPr>
          <a:xfrm>
            <a:off x="5088308" y="3353221"/>
            <a:ext cx="576064" cy="360040"/>
          </a:xfrm>
          <a:prstGeom prst="rect">
            <a:avLst/>
          </a:prstGeom>
          <a:solidFill>
            <a:srgbClr val="B2B2B2">
              <a:alpha val="27059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6643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89DEF6F-CD6C-47E7-B87E-643F40D247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5953" y="1763754"/>
            <a:ext cx="5198047" cy="5094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F073D02-8FB4-4B46-8B40-293BA91C4F7C}"/>
              </a:ext>
            </a:extLst>
          </p:cNvPr>
          <p:cNvSpPr/>
          <p:nvPr/>
        </p:nvSpPr>
        <p:spPr>
          <a:xfrm>
            <a:off x="7092280" y="5445224"/>
            <a:ext cx="792088" cy="432048"/>
          </a:xfrm>
          <a:prstGeom prst="rect">
            <a:avLst/>
          </a:prstGeom>
          <a:solidFill>
            <a:srgbClr val="B2B2B2">
              <a:alpha val="21961"/>
            </a:srgbClr>
          </a:solidFill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xmlns="" id="{CFAD4663-1782-4ABB-9959-018D3CEBAF46}"/>
              </a:ext>
            </a:extLst>
          </p:cNvPr>
          <p:cNvCxnSpPr>
            <a:cxnSpLocks/>
          </p:cNvCxnSpPr>
          <p:nvPr/>
        </p:nvCxnSpPr>
        <p:spPr>
          <a:xfrm flipV="1">
            <a:off x="7488324" y="5013176"/>
            <a:ext cx="0" cy="432048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AB59ECB0-AEE2-4D20-9657-EECF9A444431}"/>
              </a:ext>
            </a:extLst>
          </p:cNvPr>
          <p:cNvSpPr/>
          <p:nvPr/>
        </p:nvSpPr>
        <p:spPr>
          <a:xfrm>
            <a:off x="6804248" y="4199499"/>
            <a:ext cx="504056" cy="350304"/>
          </a:xfrm>
          <a:prstGeom prst="rect">
            <a:avLst/>
          </a:prstGeom>
          <a:solidFill>
            <a:srgbClr val="B2B2B2">
              <a:alpha val="27059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C00000"/>
              </a:solidFill>
            </a:endParaRPr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xmlns="" id="{CFAD4663-1782-4ABB-9959-018D3CEBAF46}"/>
              </a:ext>
            </a:extLst>
          </p:cNvPr>
          <p:cNvCxnSpPr>
            <a:cxnSpLocks/>
          </p:cNvCxnSpPr>
          <p:nvPr/>
        </p:nvCxnSpPr>
        <p:spPr>
          <a:xfrm>
            <a:off x="5580112" y="3735915"/>
            <a:ext cx="1224136" cy="531169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C7A30055-6A55-4E49-A758-984775E4EEBD}"/>
              </a:ext>
            </a:extLst>
          </p:cNvPr>
          <p:cNvSpPr/>
          <p:nvPr/>
        </p:nvSpPr>
        <p:spPr>
          <a:xfrm>
            <a:off x="5088308" y="3353221"/>
            <a:ext cx="576064" cy="360040"/>
          </a:xfrm>
          <a:prstGeom prst="rect">
            <a:avLst/>
          </a:prstGeom>
          <a:solidFill>
            <a:srgbClr val="B2B2B2">
              <a:alpha val="27059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xmlns="" id="{77E81456-83A6-4153-AAAA-409A29ED47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449" y="129274"/>
            <a:ext cx="3713514" cy="178837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xmlns="" id="{14B7453F-C59D-4029-BC27-1EBF90184E42}"/>
                  </a:ext>
                </a:extLst>
              </p:cNvPr>
              <p:cNvSpPr txBox="1"/>
              <p:nvPr/>
            </p:nvSpPr>
            <p:spPr>
              <a:xfrm>
                <a:off x="107504" y="1988840"/>
                <a:ext cx="288032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b="0" i="0" smtClean="0">
                          <a:latin typeface="Cambria Math" panose="02040503050406030204" pitchFamily="18" charset="0"/>
                        </a:rPr>
                        <m:t>Fe</m:t>
                      </m:r>
                      <m:sSub>
                        <m:sSub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fr-FR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fr-FR" b="0" i="0" smtClean="0">
                                  <a:latin typeface="Cambria Math" panose="02040503050406030204" pitchFamily="18" charset="0"/>
                                </a:rPr>
                                <m:t>OH</m:t>
                              </m:r>
                            </m:e>
                          </m:d>
                        </m:e>
                        <m:sub>
                          <m:r>
                            <a:rPr lang="fr-FR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fr-FR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fr-FR" b="0" i="0" smtClean="0">
                          <a:latin typeface="Cambria Math" panose="02040503050406030204" pitchFamily="18" charset="0"/>
                        </a:rPr>
                        <m:t>vert</m:t>
                      </m:r>
                      <m:r>
                        <a:rPr lang="fr-FR" b="0" i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fr-FR" b="0" i="0" smtClean="0">
                          <a:latin typeface="Cambria Math" panose="02040503050406030204" pitchFamily="18" charset="0"/>
                        </a:rPr>
                        <m:t>phase</m:t>
                      </m:r>
                      <m:r>
                        <a:rPr lang="fr-FR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fr-FR" b="0" i="0" smtClean="0">
                          <a:latin typeface="Cambria Math" panose="02040503050406030204" pitchFamily="18" charset="0"/>
                        </a:rPr>
                        <m:t>aqueuse</m:t>
                      </m:r>
                      <m:r>
                        <a:rPr lang="fr-FR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e>
                      <m:sub>
                        <m:r>
                          <a:rPr lang="fr-FR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fr-FR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fr-FR" b="0" i="0" smtClean="0">
                        <a:latin typeface="Cambria Math" panose="02040503050406030204" pitchFamily="18" charset="0"/>
                      </a:rPr>
                      <m:t>rose</m:t>
                    </m:r>
                    <m:r>
                      <a:rPr lang="fr-FR" b="0" i="0" smtClean="0">
                        <a:latin typeface="Cambria Math" panose="020405030504060302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fr-FR" b="0" i="0" smtClean="0">
                        <a:latin typeface="Cambria Math" panose="02040503050406030204" pitchFamily="18" charset="0"/>
                      </a:rPr>
                      <m:t>cyclohexane</m:t>
                    </m:r>
                    <m:r>
                      <a:rPr lang="fr-FR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dirty="0"/>
                  <a:t> </a:t>
                </a:r>
              </a:p>
            </p:txBody>
          </p:sp>
        </mc:Choice>
        <mc:Fallback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14B7453F-C59D-4029-BC27-1EBF90184E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988840"/>
                <a:ext cx="2880320" cy="646331"/>
              </a:xfrm>
              <a:prstGeom prst="rect">
                <a:avLst/>
              </a:prstGeom>
              <a:blipFill rotWithShape="1">
                <a:blip r:embed="rId4"/>
                <a:stretch>
                  <a:fillRect r="-10169" b="-660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xmlns="" id="{FD39468B-E35D-45D6-93FF-09E8EDD1592A}"/>
                  </a:ext>
                </a:extLst>
              </p:cNvPr>
              <p:cNvSpPr txBox="1"/>
              <p:nvPr/>
            </p:nvSpPr>
            <p:spPr>
              <a:xfrm>
                <a:off x="2483768" y="1583914"/>
                <a:ext cx="17281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i="1" dirty="0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fr-FR" i="0" dirty="0" smtClean="0">
                              <a:latin typeface="Cambria Math" panose="02040503050406030204" pitchFamily="18" charset="0"/>
                            </a:rPr>
                            <m:t>I</m:t>
                          </m:r>
                        </m:e>
                        <m:sup>
                          <m:r>
                            <a:rPr lang="fr-FR" i="0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fr-FR" i="0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fr-FR" i="0" dirty="0" smtClean="0">
                          <a:latin typeface="Cambria Math" panose="02040503050406030204" pitchFamily="18" charset="0"/>
                        </a:rPr>
                        <m:t>incolor</m:t>
                      </m:r>
                      <m:r>
                        <m:rPr>
                          <m:sty m:val="p"/>
                        </m:rPr>
                        <a:rPr lang="fr-FR" i="0" dirty="0">
                          <a:latin typeface="Cambria Math" panose="02040503050406030204" pitchFamily="18" charset="0"/>
                        </a:rPr>
                        <m:t>e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D39468B-E35D-45D6-93FF-09E8EDD159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1583914"/>
                <a:ext cx="1728192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93454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89DEF6F-CD6C-47E7-B87E-643F40D247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5953" y="1763754"/>
            <a:ext cx="5198047" cy="5094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F073D02-8FB4-4B46-8B40-293BA91C4F7C}"/>
              </a:ext>
            </a:extLst>
          </p:cNvPr>
          <p:cNvSpPr/>
          <p:nvPr/>
        </p:nvSpPr>
        <p:spPr>
          <a:xfrm>
            <a:off x="5868144" y="2780928"/>
            <a:ext cx="792088" cy="432048"/>
          </a:xfrm>
          <a:prstGeom prst="rect">
            <a:avLst/>
          </a:prstGeom>
          <a:solidFill>
            <a:srgbClr val="B2B2B2">
              <a:alpha val="21961"/>
            </a:srgbClr>
          </a:solidFill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AB59ECB0-AEE2-4D20-9657-EECF9A444431}"/>
              </a:ext>
            </a:extLst>
          </p:cNvPr>
          <p:cNvSpPr/>
          <p:nvPr/>
        </p:nvSpPr>
        <p:spPr>
          <a:xfrm>
            <a:off x="6804248" y="4199499"/>
            <a:ext cx="504056" cy="350304"/>
          </a:xfrm>
          <a:prstGeom prst="rect">
            <a:avLst/>
          </a:prstGeom>
          <a:solidFill>
            <a:srgbClr val="B2B2B2">
              <a:alpha val="27059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C00000"/>
              </a:solidFill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xmlns="" id="{77E81456-83A6-4153-AAAA-409A29ED47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449" y="129274"/>
            <a:ext cx="3713514" cy="178837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xmlns="" id="{14B7453F-C59D-4029-BC27-1EBF90184E42}"/>
                  </a:ext>
                </a:extLst>
              </p:cNvPr>
              <p:cNvSpPr txBox="1"/>
              <p:nvPr/>
            </p:nvSpPr>
            <p:spPr>
              <a:xfrm>
                <a:off x="107504" y="1988840"/>
                <a:ext cx="288032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b="0" i="0" smtClean="0">
                          <a:latin typeface="Cambria Math" panose="02040503050406030204" pitchFamily="18" charset="0"/>
                        </a:rPr>
                        <m:t>Fe</m:t>
                      </m:r>
                      <m:sSub>
                        <m:sSub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fr-FR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fr-FR" b="0" i="0" smtClean="0">
                                  <a:latin typeface="Cambria Math" panose="02040503050406030204" pitchFamily="18" charset="0"/>
                                </a:rPr>
                                <m:t>OH</m:t>
                              </m:r>
                            </m:e>
                          </m:d>
                        </m:e>
                        <m:sub>
                          <m:r>
                            <a:rPr lang="fr-FR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fr-FR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fr-FR" b="0" i="0" smtClean="0">
                          <a:latin typeface="Cambria Math" panose="02040503050406030204" pitchFamily="18" charset="0"/>
                        </a:rPr>
                        <m:t>vert</m:t>
                      </m:r>
                      <m:r>
                        <a:rPr lang="fr-FR" b="0" i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fr-FR" b="0" i="0" smtClean="0">
                          <a:latin typeface="Cambria Math" panose="02040503050406030204" pitchFamily="18" charset="0"/>
                        </a:rPr>
                        <m:t>phase</m:t>
                      </m:r>
                      <m:r>
                        <a:rPr lang="fr-FR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fr-FR" b="0" i="0" smtClean="0">
                          <a:latin typeface="Cambria Math" panose="02040503050406030204" pitchFamily="18" charset="0"/>
                        </a:rPr>
                        <m:t>aqueuse</m:t>
                      </m:r>
                      <m:r>
                        <a:rPr lang="fr-FR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e>
                      <m:sub>
                        <m:r>
                          <a:rPr lang="fr-FR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fr-FR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fr-FR" b="0" i="0" smtClean="0">
                        <a:latin typeface="Cambria Math" panose="02040503050406030204" pitchFamily="18" charset="0"/>
                      </a:rPr>
                      <m:t>rose</m:t>
                    </m:r>
                    <m:r>
                      <a:rPr lang="fr-FR" b="0" i="0" smtClean="0">
                        <a:latin typeface="Cambria Math" panose="020405030504060302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fr-FR" b="0" i="0" smtClean="0">
                        <a:latin typeface="Cambria Math" panose="02040503050406030204" pitchFamily="18" charset="0"/>
                      </a:rPr>
                      <m:t>cyclohexane</m:t>
                    </m:r>
                    <m:r>
                      <a:rPr lang="fr-FR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dirty="0"/>
                  <a:t> </a:t>
                </a:r>
              </a:p>
            </p:txBody>
          </p:sp>
        </mc:Choice>
        <mc:Fallback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14B7453F-C59D-4029-BC27-1EBF90184E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988840"/>
                <a:ext cx="2880320" cy="646331"/>
              </a:xfrm>
              <a:prstGeom prst="rect">
                <a:avLst/>
              </a:prstGeom>
              <a:blipFill rotWithShape="1">
                <a:blip r:embed="rId4"/>
                <a:stretch>
                  <a:fillRect r="-10169" b="-660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xmlns="" id="{FD39468B-E35D-45D6-93FF-09E8EDD1592A}"/>
                  </a:ext>
                </a:extLst>
              </p:cNvPr>
              <p:cNvSpPr txBox="1"/>
              <p:nvPr/>
            </p:nvSpPr>
            <p:spPr>
              <a:xfrm>
                <a:off x="2483768" y="1583914"/>
                <a:ext cx="17281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i="1" dirty="0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fr-FR" i="0" dirty="0" smtClean="0">
                              <a:latin typeface="Cambria Math" panose="02040503050406030204" pitchFamily="18" charset="0"/>
                            </a:rPr>
                            <m:t>I</m:t>
                          </m:r>
                        </m:e>
                        <m:sup>
                          <m:r>
                            <a:rPr lang="fr-FR" i="0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fr-FR" i="0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fr-FR" i="0" dirty="0" smtClean="0">
                          <a:latin typeface="Cambria Math" panose="02040503050406030204" pitchFamily="18" charset="0"/>
                        </a:rPr>
                        <m:t>incolor</m:t>
                      </m:r>
                      <m:r>
                        <m:rPr>
                          <m:sty m:val="p"/>
                        </m:rPr>
                        <a:rPr lang="fr-FR" i="0" dirty="0">
                          <a:latin typeface="Cambria Math" panose="02040503050406030204" pitchFamily="18" charset="0"/>
                        </a:rPr>
                        <m:t>e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D39468B-E35D-45D6-93FF-09E8EDD159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1583914"/>
                <a:ext cx="1728192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61386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08720"/>
            <a:ext cx="6623040" cy="4621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necteur droit avec flèche 4"/>
          <p:cNvCxnSpPr/>
          <p:nvPr/>
        </p:nvCxnSpPr>
        <p:spPr>
          <a:xfrm>
            <a:off x="4572000" y="4077072"/>
            <a:ext cx="1008112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>
            <a:off x="6730544" y="548680"/>
            <a:ext cx="1008112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7956376" y="404664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>
                <a:solidFill>
                  <a:srgbClr val="FF0000"/>
                </a:solidFill>
              </a:rPr>
              <a:t>Mn</a:t>
            </a:r>
          </a:p>
        </p:txBody>
      </p:sp>
      <p:cxnSp>
        <p:nvCxnSpPr>
          <p:cNvPr id="19" name="Connecteur droit avec flèche 18"/>
          <p:cNvCxnSpPr/>
          <p:nvPr/>
        </p:nvCxnSpPr>
        <p:spPr>
          <a:xfrm>
            <a:off x="6767641" y="890190"/>
            <a:ext cx="1008112" cy="0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7993473" y="746174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>
                <a:solidFill>
                  <a:schemeClr val="accent1"/>
                </a:solidFill>
              </a:rPr>
              <a:t>I</a:t>
            </a:r>
          </a:p>
        </p:txBody>
      </p:sp>
      <p:cxnSp>
        <p:nvCxnSpPr>
          <p:cNvPr id="21" name="Connecteur droit avec flèche 20"/>
          <p:cNvCxnSpPr/>
          <p:nvPr/>
        </p:nvCxnSpPr>
        <p:spPr>
          <a:xfrm>
            <a:off x="6775059" y="1219018"/>
            <a:ext cx="1008112" cy="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8000891" y="107500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>
                <a:solidFill>
                  <a:srgbClr val="00B050"/>
                </a:solidFill>
              </a:rPr>
              <a:t>O2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707904" y="2276872"/>
            <a:ext cx="360040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3995936" y="2420888"/>
            <a:ext cx="360040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3813156" y="3140968"/>
            <a:ext cx="254788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/>
          <p:cNvSpPr/>
          <p:nvPr/>
        </p:nvSpPr>
        <p:spPr>
          <a:xfrm>
            <a:off x="6012160" y="3645024"/>
            <a:ext cx="254788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/>
          <p:cNvSpPr/>
          <p:nvPr/>
        </p:nvSpPr>
        <p:spPr>
          <a:xfrm>
            <a:off x="6164560" y="3269309"/>
            <a:ext cx="254788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1940948" y="1772816"/>
            <a:ext cx="254788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ZoneTexte 33"/>
          <p:cNvSpPr txBox="1"/>
          <p:nvPr/>
        </p:nvSpPr>
        <p:spPr>
          <a:xfrm>
            <a:off x="4788024" y="407707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>
                <a:solidFill>
                  <a:srgbClr val="FF0000"/>
                </a:solidFill>
              </a:rPr>
              <a:t>(1)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6139554" y="6390786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 : Porteu-de-Buchère</a:t>
            </a:r>
            <a:endParaRPr lang="fr-FR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4F69248C-4CA2-4856-AF1D-C40C2AA8C1C4}"/>
              </a:ext>
            </a:extLst>
          </p:cNvPr>
          <p:cNvSpPr/>
          <p:nvPr/>
        </p:nvSpPr>
        <p:spPr>
          <a:xfrm>
            <a:off x="5664856" y="4132448"/>
            <a:ext cx="792088" cy="576064"/>
          </a:xfrm>
          <a:prstGeom prst="rect">
            <a:avLst/>
          </a:prstGeom>
          <a:solidFill>
            <a:srgbClr val="C00000">
              <a:alpha val="25882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4F69248C-4CA2-4856-AF1D-C40C2AA8C1C4}"/>
              </a:ext>
            </a:extLst>
          </p:cNvPr>
          <p:cNvSpPr/>
          <p:nvPr/>
        </p:nvSpPr>
        <p:spPr>
          <a:xfrm>
            <a:off x="2699792" y="2852936"/>
            <a:ext cx="792088" cy="576064"/>
          </a:xfrm>
          <a:prstGeom prst="rect">
            <a:avLst/>
          </a:prstGeom>
          <a:solidFill>
            <a:srgbClr val="C00000">
              <a:alpha val="25882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CC3BD47B-B0A9-4763-89F9-0050983F86B3}"/>
              </a:ext>
            </a:extLst>
          </p:cNvPr>
          <p:cNvSpPr/>
          <p:nvPr/>
        </p:nvSpPr>
        <p:spPr>
          <a:xfrm>
            <a:off x="2084964" y="2206788"/>
            <a:ext cx="360040" cy="288032"/>
          </a:xfrm>
          <a:prstGeom prst="rect">
            <a:avLst/>
          </a:prstGeom>
          <a:solidFill>
            <a:srgbClr val="13F94F">
              <a:alpha val="2549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4427136" y="5445224"/>
            <a:ext cx="172819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mtClean="0">
                <a:solidFill>
                  <a:srgbClr val="FF0000"/>
                </a:solidFill>
              </a:rPr>
              <a:t>passage en milieu basique</a:t>
            </a:r>
            <a:endParaRPr lang="fr-FR">
              <a:solidFill>
                <a:srgbClr val="FF0000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CC3BD47B-B0A9-4763-89F9-0050983F86B3}"/>
              </a:ext>
            </a:extLst>
          </p:cNvPr>
          <p:cNvSpPr/>
          <p:nvPr/>
        </p:nvSpPr>
        <p:spPr>
          <a:xfrm>
            <a:off x="2304788" y="2564904"/>
            <a:ext cx="360040" cy="288032"/>
          </a:xfrm>
          <a:prstGeom prst="rect">
            <a:avLst/>
          </a:prstGeom>
          <a:solidFill>
            <a:srgbClr val="13F94F">
              <a:alpha val="2549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97872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08720"/>
            <a:ext cx="6623040" cy="4621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necteur droit avec flèche 4"/>
          <p:cNvCxnSpPr/>
          <p:nvPr/>
        </p:nvCxnSpPr>
        <p:spPr>
          <a:xfrm>
            <a:off x="4572000" y="4077072"/>
            <a:ext cx="1008112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6516216" y="3068960"/>
            <a:ext cx="0" cy="137484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>
            <a:off x="6730544" y="548680"/>
            <a:ext cx="1008112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7956376" y="404664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>
                <a:solidFill>
                  <a:srgbClr val="FF0000"/>
                </a:solidFill>
              </a:rPr>
              <a:t>Mn</a:t>
            </a:r>
          </a:p>
        </p:txBody>
      </p:sp>
      <p:cxnSp>
        <p:nvCxnSpPr>
          <p:cNvPr id="19" name="Connecteur droit avec flèche 18"/>
          <p:cNvCxnSpPr/>
          <p:nvPr/>
        </p:nvCxnSpPr>
        <p:spPr>
          <a:xfrm>
            <a:off x="6767641" y="890190"/>
            <a:ext cx="1008112" cy="0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7993473" y="746174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>
                <a:solidFill>
                  <a:schemeClr val="accent1"/>
                </a:solidFill>
              </a:rPr>
              <a:t>I</a:t>
            </a:r>
          </a:p>
        </p:txBody>
      </p:sp>
      <p:cxnSp>
        <p:nvCxnSpPr>
          <p:cNvPr id="21" name="Connecteur droit avec flèche 20"/>
          <p:cNvCxnSpPr/>
          <p:nvPr/>
        </p:nvCxnSpPr>
        <p:spPr>
          <a:xfrm>
            <a:off x="6775059" y="1219018"/>
            <a:ext cx="1008112" cy="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8000891" y="107500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>
                <a:solidFill>
                  <a:srgbClr val="00B050"/>
                </a:solidFill>
              </a:rPr>
              <a:t>O2</a:t>
            </a:r>
          </a:p>
        </p:txBody>
      </p:sp>
      <p:cxnSp>
        <p:nvCxnSpPr>
          <p:cNvPr id="23" name="Connecteur droit avec flèche 22"/>
          <p:cNvCxnSpPr/>
          <p:nvPr/>
        </p:nvCxnSpPr>
        <p:spPr>
          <a:xfrm>
            <a:off x="5940152" y="3098694"/>
            <a:ext cx="0" cy="588603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6507269" y="364502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>
                <a:solidFill>
                  <a:srgbClr val="FF0000"/>
                </a:solidFill>
              </a:rPr>
              <a:t>(2)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707904" y="2276872"/>
            <a:ext cx="360040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3995936" y="2420888"/>
            <a:ext cx="360040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3813156" y="3140968"/>
            <a:ext cx="254788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/>
          <p:cNvSpPr/>
          <p:nvPr/>
        </p:nvSpPr>
        <p:spPr>
          <a:xfrm>
            <a:off x="6012160" y="3645024"/>
            <a:ext cx="254788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/>
          <p:cNvSpPr/>
          <p:nvPr/>
        </p:nvSpPr>
        <p:spPr>
          <a:xfrm>
            <a:off x="6164560" y="3269309"/>
            <a:ext cx="254788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1940948" y="1772816"/>
            <a:ext cx="254788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ZoneTexte 33"/>
          <p:cNvSpPr txBox="1"/>
          <p:nvPr/>
        </p:nvSpPr>
        <p:spPr>
          <a:xfrm>
            <a:off x="4788024" y="407707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>
                <a:solidFill>
                  <a:srgbClr val="FF0000"/>
                </a:solidFill>
              </a:rPr>
              <a:t>(1)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5563490" y="3023663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>
                <a:solidFill>
                  <a:srgbClr val="00B050"/>
                </a:solidFill>
              </a:rPr>
              <a:t>(2)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CC3BD47B-B0A9-4763-89F9-0050983F86B3}"/>
              </a:ext>
            </a:extLst>
          </p:cNvPr>
          <p:cNvSpPr/>
          <p:nvPr/>
        </p:nvSpPr>
        <p:spPr>
          <a:xfrm>
            <a:off x="2084964" y="2206788"/>
            <a:ext cx="360040" cy="288032"/>
          </a:xfrm>
          <a:prstGeom prst="rect">
            <a:avLst/>
          </a:prstGeom>
          <a:solidFill>
            <a:srgbClr val="13F94F">
              <a:alpha val="2549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C8B2A9AE-2080-4119-B5FE-90A135F4C451}"/>
              </a:ext>
            </a:extLst>
          </p:cNvPr>
          <p:cNvSpPr/>
          <p:nvPr/>
        </p:nvSpPr>
        <p:spPr>
          <a:xfrm>
            <a:off x="4468326" y="2276873"/>
            <a:ext cx="823753" cy="282360"/>
          </a:xfrm>
          <a:prstGeom prst="rect">
            <a:avLst/>
          </a:prstGeom>
          <a:solidFill>
            <a:srgbClr val="C00000">
              <a:alpha val="25882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4F69248C-4CA2-4856-AF1D-C40C2AA8C1C4}"/>
              </a:ext>
            </a:extLst>
          </p:cNvPr>
          <p:cNvSpPr/>
          <p:nvPr/>
        </p:nvSpPr>
        <p:spPr>
          <a:xfrm>
            <a:off x="5664856" y="4132448"/>
            <a:ext cx="792088" cy="576064"/>
          </a:xfrm>
          <a:prstGeom prst="rect">
            <a:avLst/>
          </a:prstGeom>
          <a:solidFill>
            <a:srgbClr val="C00000">
              <a:alpha val="25882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CC3BD47B-B0A9-4763-89F9-0050983F86B3}"/>
              </a:ext>
            </a:extLst>
          </p:cNvPr>
          <p:cNvSpPr/>
          <p:nvPr/>
        </p:nvSpPr>
        <p:spPr>
          <a:xfrm>
            <a:off x="2267744" y="2564904"/>
            <a:ext cx="360040" cy="288032"/>
          </a:xfrm>
          <a:prstGeom prst="rect">
            <a:avLst/>
          </a:prstGeom>
          <a:solidFill>
            <a:srgbClr val="13F94F">
              <a:alpha val="2549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" name="ZoneTexte 44"/>
              <p:cNvSpPr txBox="1"/>
              <p:nvPr/>
            </p:nvSpPr>
            <p:spPr>
              <a:xfrm>
                <a:off x="7317161" y="3183359"/>
                <a:ext cx="114327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mtClean="0">
                    <a:solidFill>
                      <a:srgbClr val="00B050"/>
                    </a:solidFill>
                  </a:rPr>
                  <a:t>oxydation par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fr-FR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𝑂</m:t>
                        </m:r>
                      </m:e>
                      <m:sub>
                        <m:r>
                          <a:rPr lang="fr-FR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fr-FR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45" name="ZoneTexte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7161" y="3183359"/>
                <a:ext cx="1143271" cy="646331"/>
              </a:xfrm>
              <a:prstGeom prst="rect">
                <a:avLst/>
              </a:prstGeom>
              <a:blipFill rotWithShape="1">
                <a:blip r:embed="rId3"/>
                <a:stretch>
                  <a:fillRect l="-4255" t="-4717" r="-4787" b="-1415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ZoneTexte 46"/>
          <p:cNvSpPr txBox="1"/>
          <p:nvPr/>
        </p:nvSpPr>
        <p:spPr>
          <a:xfrm>
            <a:off x="6139554" y="6390786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 : Porteu-de-Buchère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9696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08720"/>
            <a:ext cx="6623040" cy="4621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necteur droit avec flèche 4"/>
          <p:cNvCxnSpPr/>
          <p:nvPr/>
        </p:nvCxnSpPr>
        <p:spPr>
          <a:xfrm>
            <a:off x="4572000" y="4077072"/>
            <a:ext cx="1008112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6516216" y="3068960"/>
            <a:ext cx="0" cy="137484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 flipH="1">
            <a:off x="2411760" y="1412776"/>
            <a:ext cx="72008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>
            <a:off x="6730544" y="548680"/>
            <a:ext cx="1008112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7956376" y="404664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>
                <a:solidFill>
                  <a:srgbClr val="FF0000"/>
                </a:solidFill>
              </a:rPr>
              <a:t>Mn</a:t>
            </a:r>
          </a:p>
        </p:txBody>
      </p:sp>
      <p:cxnSp>
        <p:nvCxnSpPr>
          <p:cNvPr id="19" name="Connecteur droit avec flèche 18"/>
          <p:cNvCxnSpPr/>
          <p:nvPr/>
        </p:nvCxnSpPr>
        <p:spPr>
          <a:xfrm>
            <a:off x="6767641" y="890190"/>
            <a:ext cx="1008112" cy="0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7993473" y="746174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>
                <a:solidFill>
                  <a:schemeClr val="accent1"/>
                </a:solidFill>
              </a:rPr>
              <a:t>I</a:t>
            </a:r>
          </a:p>
        </p:txBody>
      </p:sp>
      <p:cxnSp>
        <p:nvCxnSpPr>
          <p:cNvPr id="21" name="Connecteur droit avec flèche 20"/>
          <p:cNvCxnSpPr/>
          <p:nvPr/>
        </p:nvCxnSpPr>
        <p:spPr>
          <a:xfrm>
            <a:off x="6775059" y="1219018"/>
            <a:ext cx="1008112" cy="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8000891" y="107500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>
                <a:solidFill>
                  <a:srgbClr val="00B050"/>
                </a:solidFill>
              </a:rPr>
              <a:t>O2</a:t>
            </a:r>
          </a:p>
        </p:txBody>
      </p:sp>
      <p:cxnSp>
        <p:nvCxnSpPr>
          <p:cNvPr id="23" name="Connecteur droit avec flèche 22"/>
          <p:cNvCxnSpPr/>
          <p:nvPr/>
        </p:nvCxnSpPr>
        <p:spPr>
          <a:xfrm>
            <a:off x="5940152" y="3098694"/>
            <a:ext cx="0" cy="588603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6507269" y="364502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>
                <a:solidFill>
                  <a:srgbClr val="FF0000"/>
                </a:solidFill>
              </a:rPr>
              <a:t>(2)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707904" y="2276872"/>
            <a:ext cx="360040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3995936" y="2420888"/>
            <a:ext cx="360040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3813156" y="3140968"/>
            <a:ext cx="254788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/>
          <p:cNvSpPr/>
          <p:nvPr/>
        </p:nvSpPr>
        <p:spPr>
          <a:xfrm>
            <a:off x="6012160" y="3645024"/>
            <a:ext cx="254788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/>
          <p:cNvSpPr/>
          <p:nvPr/>
        </p:nvSpPr>
        <p:spPr>
          <a:xfrm>
            <a:off x="6164560" y="3269309"/>
            <a:ext cx="254788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1940948" y="1772816"/>
            <a:ext cx="254788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/>
          <p:cNvSpPr txBox="1"/>
          <p:nvPr/>
        </p:nvSpPr>
        <p:spPr>
          <a:xfrm>
            <a:off x="2555776" y="89033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>
                <a:solidFill>
                  <a:srgbClr val="FF0000"/>
                </a:solidFill>
              </a:rPr>
              <a:t>(3)</a:t>
            </a:r>
          </a:p>
        </p:txBody>
      </p:sp>
      <p:sp>
        <p:nvSpPr>
          <p:cNvPr id="34" name="ZoneTexte 33"/>
          <p:cNvSpPr txBox="1"/>
          <p:nvPr/>
        </p:nvSpPr>
        <p:spPr>
          <a:xfrm>
            <a:off x="4788024" y="407707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>
                <a:solidFill>
                  <a:srgbClr val="FF0000"/>
                </a:solidFill>
              </a:rPr>
              <a:t>(1)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5563490" y="3023663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>
                <a:solidFill>
                  <a:srgbClr val="00B050"/>
                </a:solidFill>
              </a:rPr>
              <a:t>(2)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43D6FD2B-B787-4085-B964-B0BDA5D9AB55}"/>
              </a:ext>
            </a:extLst>
          </p:cNvPr>
          <p:cNvSpPr/>
          <p:nvPr/>
        </p:nvSpPr>
        <p:spPr>
          <a:xfrm>
            <a:off x="2267744" y="1503391"/>
            <a:ext cx="504056" cy="295627"/>
          </a:xfrm>
          <a:prstGeom prst="rect">
            <a:avLst/>
          </a:prstGeom>
          <a:solidFill>
            <a:srgbClr val="C00000">
              <a:alpha val="25882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C8B2A9AE-2080-4119-B5FE-90A135F4C451}"/>
              </a:ext>
            </a:extLst>
          </p:cNvPr>
          <p:cNvSpPr/>
          <p:nvPr/>
        </p:nvSpPr>
        <p:spPr>
          <a:xfrm>
            <a:off x="4468326" y="2276873"/>
            <a:ext cx="823753" cy="282360"/>
          </a:xfrm>
          <a:prstGeom prst="rect">
            <a:avLst/>
          </a:prstGeom>
          <a:solidFill>
            <a:srgbClr val="C00000">
              <a:alpha val="25882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1940948" y="548680"/>
            <a:ext cx="2631052" cy="382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>
                <a:solidFill>
                  <a:srgbClr val="C00000"/>
                </a:solidFill>
              </a:rPr>
              <a:t>passage en milieu acide</a:t>
            </a:r>
            <a:endParaRPr lang="fr-FR">
              <a:solidFill>
                <a:srgbClr val="C00000"/>
              </a:solidFill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6139554" y="6390786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 : Porteu-de-Buchère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0426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0084FC9F-F5FE-456C-ADD4-4482AAD771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2847"/>
          <a:stretch/>
        </p:blipFill>
        <p:spPr>
          <a:xfrm>
            <a:off x="1691680" y="3128653"/>
            <a:ext cx="1728192" cy="2435802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589D8F3F-A4B0-42B3-A8FB-5E8928EE16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182" t="-2925"/>
          <a:stretch/>
        </p:blipFill>
        <p:spPr>
          <a:xfrm>
            <a:off x="5940152" y="3134268"/>
            <a:ext cx="1944216" cy="2517932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2A66CFE8-B2B3-4DFF-AFD4-14D2CC11FE13}"/>
              </a:ext>
            </a:extLst>
          </p:cNvPr>
          <p:cNvSpPr txBox="1"/>
          <p:nvPr/>
        </p:nvSpPr>
        <p:spPr>
          <a:xfrm>
            <a:off x="2555776" y="6411170"/>
            <a:ext cx="727280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Sources photos  : </a:t>
            </a:r>
            <a:r>
              <a:rPr lang="fr-FR" sz="1400" dirty="0">
                <a:hlinkClick r:id="rId3"/>
              </a:rPr>
              <a:t>https://www.youtube.com/watch?v=zLLodFXlqOE</a:t>
            </a:r>
            <a:r>
              <a:rPr lang="fr-FR" sz="1400" dirty="0"/>
              <a:t> et web-sciences.com</a:t>
            </a:r>
          </a:p>
          <a:p>
            <a:endParaRPr lang="fr-FR" sz="11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0234403B-E2F0-4BDE-B0F9-469A5464A1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7904" y="2930011"/>
            <a:ext cx="1656184" cy="2841212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3E51198C-B729-4776-B4B7-5AE5F8579A99}"/>
              </a:ext>
            </a:extLst>
          </p:cNvPr>
          <p:cNvSpPr txBox="1"/>
          <p:nvPr/>
        </p:nvSpPr>
        <p:spPr>
          <a:xfrm>
            <a:off x="3203848" y="5652200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Eau et cyclohexane non miscibles  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A1CD2C4A-1BDE-41AD-BA64-2117D5B8B5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4288" y="554295"/>
            <a:ext cx="5069297" cy="257997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ZoneTexte 6"/>
              <p:cNvSpPr txBox="1"/>
              <p:nvPr/>
            </p:nvSpPr>
            <p:spPr>
              <a:xfrm>
                <a:off x="2123728" y="2276872"/>
                <a:ext cx="5045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fr-FR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/>
                          </a:rPr>
                          <m:t>𝐼</m:t>
                        </m:r>
                      </m:e>
                      <m:sup>
                        <m:r>
                          <a:rPr lang="fr-FR" b="0" i="1" smtClean="0">
                            <a:latin typeface="Cambria Math"/>
                          </a:rPr>
                          <m:t>−</m:t>
                        </m:r>
                      </m:sup>
                    </m:sSup>
                  </m:oMath>
                </a14:m>
                <a:r>
                  <a:rPr lang="fr-FR" smtClean="0"/>
                  <a:t>,</a:t>
                </a:r>
                <a:endParaRPr lang="fr-FR"/>
              </a:p>
            </p:txBody>
          </p:sp>
        </mc:Choice>
        <mc:Fallback>
          <p:sp>
            <p:nvSpPr>
              <p:cNvPr id="7" name="ZoneText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2276872"/>
                <a:ext cx="504596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8333" r="-2410" b="-2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60267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08720"/>
            <a:ext cx="6623040" cy="4621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necteur droit avec flèche 4"/>
          <p:cNvCxnSpPr/>
          <p:nvPr/>
        </p:nvCxnSpPr>
        <p:spPr>
          <a:xfrm>
            <a:off x="4572000" y="4077072"/>
            <a:ext cx="1008112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6516216" y="3068960"/>
            <a:ext cx="0" cy="137484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 flipH="1">
            <a:off x="2411760" y="1412776"/>
            <a:ext cx="72008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>
            <a:off x="6730544" y="548680"/>
            <a:ext cx="1008112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7956376" y="404664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>
                <a:solidFill>
                  <a:srgbClr val="FF0000"/>
                </a:solidFill>
              </a:rPr>
              <a:t>Mn</a:t>
            </a:r>
          </a:p>
        </p:txBody>
      </p:sp>
      <p:cxnSp>
        <p:nvCxnSpPr>
          <p:cNvPr id="16" name="Connecteur droit avec flèche 15"/>
          <p:cNvCxnSpPr/>
          <p:nvPr/>
        </p:nvCxnSpPr>
        <p:spPr>
          <a:xfrm flipV="1">
            <a:off x="2428270" y="3068960"/>
            <a:ext cx="0" cy="648072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>
            <a:off x="6767641" y="890190"/>
            <a:ext cx="1008112" cy="0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7993473" y="746174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>
                <a:solidFill>
                  <a:schemeClr val="accent1"/>
                </a:solidFill>
              </a:rPr>
              <a:t>I</a:t>
            </a:r>
          </a:p>
        </p:txBody>
      </p:sp>
      <p:cxnSp>
        <p:nvCxnSpPr>
          <p:cNvPr id="21" name="Connecteur droit avec flèche 20"/>
          <p:cNvCxnSpPr/>
          <p:nvPr/>
        </p:nvCxnSpPr>
        <p:spPr>
          <a:xfrm>
            <a:off x="6775059" y="1219018"/>
            <a:ext cx="1008112" cy="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8000891" y="107500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>
                <a:solidFill>
                  <a:srgbClr val="00B050"/>
                </a:solidFill>
              </a:rPr>
              <a:t>O2</a:t>
            </a:r>
          </a:p>
        </p:txBody>
      </p:sp>
      <p:cxnSp>
        <p:nvCxnSpPr>
          <p:cNvPr id="23" name="Connecteur droit avec flèche 22"/>
          <p:cNvCxnSpPr/>
          <p:nvPr/>
        </p:nvCxnSpPr>
        <p:spPr>
          <a:xfrm>
            <a:off x="5940152" y="3098694"/>
            <a:ext cx="0" cy="588603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6507269" y="364502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>
                <a:solidFill>
                  <a:srgbClr val="FF0000"/>
                </a:solidFill>
              </a:rPr>
              <a:t>(2)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707904" y="2276872"/>
            <a:ext cx="360040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3995936" y="2420888"/>
            <a:ext cx="360040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3813156" y="3140968"/>
            <a:ext cx="254788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/>
          <p:cNvSpPr/>
          <p:nvPr/>
        </p:nvSpPr>
        <p:spPr>
          <a:xfrm>
            <a:off x="6012160" y="3645024"/>
            <a:ext cx="254788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/>
          <p:cNvSpPr/>
          <p:nvPr/>
        </p:nvSpPr>
        <p:spPr>
          <a:xfrm>
            <a:off x="6164560" y="3269309"/>
            <a:ext cx="254788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1940948" y="1772816"/>
            <a:ext cx="254788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/>
          <p:cNvSpPr txBox="1"/>
          <p:nvPr/>
        </p:nvSpPr>
        <p:spPr>
          <a:xfrm>
            <a:off x="2555776" y="89033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>
                <a:solidFill>
                  <a:srgbClr val="FF0000"/>
                </a:solidFill>
              </a:rPr>
              <a:t>(3)</a:t>
            </a:r>
          </a:p>
        </p:txBody>
      </p:sp>
      <p:sp>
        <p:nvSpPr>
          <p:cNvPr id="33" name="ZoneTexte 32"/>
          <p:cNvSpPr txBox="1"/>
          <p:nvPr/>
        </p:nvSpPr>
        <p:spPr>
          <a:xfrm>
            <a:off x="1763688" y="158815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>
                <a:solidFill>
                  <a:srgbClr val="FF0000"/>
                </a:solidFill>
              </a:rPr>
              <a:t>(4)</a:t>
            </a:r>
          </a:p>
        </p:txBody>
      </p:sp>
      <p:sp>
        <p:nvSpPr>
          <p:cNvPr id="34" name="ZoneTexte 33"/>
          <p:cNvSpPr txBox="1"/>
          <p:nvPr/>
        </p:nvSpPr>
        <p:spPr>
          <a:xfrm>
            <a:off x="4788024" y="407707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>
                <a:solidFill>
                  <a:srgbClr val="FF0000"/>
                </a:solidFill>
              </a:rPr>
              <a:t>(1)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5563490" y="3023663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>
                <a:solidFill>
                  <a:srgbClr val="00B050"/>
                </a:solidFill>
              </a:rPr>
              <a:t>(2)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1979712" y="3352561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>
                <a:solidFill>
                  <a:schemeClr val="accent1"/>
                </a:solidFill>
              </a:rPr>
              <a:t>(4)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72EEF069-6C8C-4061-B153-08F6B8379F9B}"/>
              </a:ext>
            </a:extLst>
          </p:cNvPr>
          <p:cNvSpPr/>
          <p:nvPr/>
        </p:nvSpPr>
        <p:spPr>
          <a:xfrm>
            <a:off x="2771800" y="3002732"/>
            <a:ext cx="639394" cy="295627"/>
          </a:xfrm>
          <a:prstGeom prst="rect">
            <a:avLst/>
          </a:prstGeom>
          <a:solidFill>
            <a:srgbClr val="C00000">
              <a:alpha val="25882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EEA90C75-D821-4B68-ADCA-0966AB1B3FC0}"/>
              </a:ext>
            </a:extLst>
          </p:cNvPr>
          <p:cNvSpPr/>
          <p:nvPr/>
        </p:nvSpPr>
        <p:spPr>
          <a:xfrm>
            <a:off x="2509554" y="3392996"/>
            <a:ext cx="492756" cy="369332"/>
          </a:xfrm>
          <a:prstGeom prst="rect">
            <a:avLst/>
          </a:prstGeom>
          <a:solidFill>
            <a:srgbClr val="4F81BD">
              <a:alpha val="2588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43D6FD2B-B787-4085-B964-B0BDA5D9AB55}"/>
              </a:ext>
            </a:extLst>
          </p:cNvPr>
          <p:cNvSpPr/>
          <p:nvPr/>
        </p:nvSpPr>
        <p:spPr>
          <a:xfrm>
            <a:off x="2267744" y="1503391"/>
            <a:ext cx="504056" cy="295627"/>
          </a:xfrm>
          <a:prstGeom prst="rect">
            <a:avLst/>
          </a:prstGeom>
          <a:solidFill>
            <a:srgbClr val="C00000">
              <a:alpha val="25882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EEA90C75-D821-4B68-ADCA-0966AB1B3FC0}"/>
              </a:ext>
            </a:extLst>
          </p:cNvPr>
          <p:cNvSpPr/>
          <p:nvPr/>
        </p:nvSpPr>
        <p:spPr>
          <a:xfrm>
            <a:off x="1993505" y="3051347"/>
            <a:ext cx="332230" cy="305645"/>
          </a:xfrm>
          <a:prstGeom prst="rect">
            <a:avLst/>
          </a:prstGeom>
          <a:solidFill>
            <a:srgbClr val="4F81BD">
              <a:alpha val="2588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droit avec flèche 8"/>
          <p:cNvCxnSpPr/>
          <p:nvPr/>
        </p:nvCxnSpPr>
        <p:spPr>
          <a:xfrm>
            <a:off x="2195736" y="1628800"/>
            <a:ext cx="0" cy="57606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ZoneTexte 45"/>
          <p:cNvSpPr txBox="1"/>
          <p:nvPr/>
        </p:nvSpPr>
        <p:spPr>
          <a:xfrm>
            <a:off x="6139554" y="6390786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 : Porteu-de-Buchère</a:t>
            </a:r>
            <a:endParaRPr lang="fr-F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7" name="ZoneTexte 46"/>
              <p:cNvSpPr txBox="1"/>
              <p:nvPr/>
            </p:nvSpPr>
            <p:spPr>
              <a:xfrm>
                <a:off x="78301" y="3284527"/>
                <a:ext cx="164035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mtClean="0">
                    <a:solidFill>
                      <a:schemeClr val="accent1"/>
                    </a:solidFill>
                  </a:rPr>
                  <a:t>introduction des ions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fr-FR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fr-FR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3</m:t>
                        </m:r>
                      </m:sub>
                      <m:sup>
                        <m:r>
                          <a:rPr lang="fr-FR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−</m:t>
                        </m:r>
                      </m:sup>
                    </m:sSubSup>
                  </m:oMath>
                </a14:m>
                <a:endParaRPr lang="fr-FR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47" name="ZoneTexte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01" y="3284527"/>
                <a:ext cx="1640356" cy="646331"/>
              </a:xfrm>
              <a:prstGeom prst="rect">
                <a:avLst/>
              </a:prstGeom>
              <a:blipFill rotWithShape="1">
                <a:blip r:embed="rId3"/>
                <a:stretch>
                  <a:fillRect l="-3346" t="-4717" b="-1415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95299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08720"/>
            <a:ext cx="6623040" cy="4621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necteur droit avec flèche 4"/>
          <p:cNvCxnSpPr/>
          <p:nvPr/>
        </p:nvCxnSpPr>
        <p:spPr>
          <a:xfrm>
            <a:off x="4572000" y="4077072"/>
            <a:ext cx="1008112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6516216" y="3068960"/>
            <a:ext cx="0" cy="137484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 flipH="1">
            <a:off x="2411760" y="1412776"/>
            <a:ext cx="72008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2267744" y="1415758"/>
            <a:ext cx="0" cy="72200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>
            <a:off x="6730544" y="548680"/>
            <a:ext cx="1008112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7956376" y="404664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>
                <a:solidFill>
                  <a:srgbClr val="FF0000"/>
                </a:solidFill>
              </a:rPr>
              <a:t>Mn</a:t>
            </a:r>
            <a:endParaRPr lang="fr-FR">
              <a:solidFill>
                <a:srgbClr val="FF0000"/>
              </a:solidFill>
            </a:endParaRPr>
          </a:p>
        </p:txBody>
      </p:sp>
      <p:cxnSp>
        <p:nvCxnSpPr>
          <p:cNvPr id="16" name="Connecteur droit avec flèche 15"/>
          <p:cNvCxnSpPr/>
          <p:nvPr/>
        </p:nvCxnSpPr>
        <p:spPr>
          <a:xfrm flipV="1">
            <a:off x="2428270" y="3068960"/>
            <a:ext cx="0" cy="648072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>
            <a:off x="6767641" y="890190"/>
            <a:ext cx="1008112" cy="0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7993473" y="746174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>
                <a:solidFill>
                  <a:schemeClr val="accent1"/>
                </a:solidFill>
              </a:rPr>
              <a:t>I</a:t>
            </a:r>
            <a:endParaRPr lang="fr-FR">
              <a:solidFill>
                <a:schemeClr val="accent1"/>
              </a:solidFill>
            </a:endParaRPr>
          </a:p>
        </p:txBody>
      </p:sp>
      <p:cxnSp>
        <p:nvCxnSpPr>
          <p:cNvPr id="21" name="Connecteur droit avec flèche 20"/>
          <p:cNvCxnSpPr/>
          <p:nvPr/>
        </p:nvCxnSpPr>
        <p:spPr>
          <a:xfrm>
            <a:off x="6775059" y="1219018"/>
            <a:ext cx="1008112" cy="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8000891" y="107500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>
                <a:solidFill>
                  <a:srgbClr val="00B050"/>
                </a:solidFill>
              </a:rPr>
              <a:t>O2</a:t>
            </a:r>
            <a:endParaRPr lang="fr-FR">
              <a:solidFill>
                <a:srgbClr val="00B050"/>
              </a:solidFill>
            </a:endParaRPr>
          </a:p>
        </p:txBody>
      </p:sp>
      <p:cxnSp>
        <p:nvCxnSpPr>
          <p:cNvPr id="23" name="Connecteur droit avec flèche 22"/>
          <p:cNvCxnSpPr/>
          <p:nvPr/>
        </p:nvCxnSpPr>
        <p:spPr>
          <a:xfrm>
            <a:off x="5940152" y="3098694"/>
            <a:ext cx="0" cy="588603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6507269" y="364502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>
                <a:solidFill>
                  <a:srgbClr val="FF0000"/>
                </a:solidFill>
              </a:rPr>
              <a:t>(2)</a:t>
            </a:r>
            <a:endParaRPr lang="fr-FR">
              <a:solidFill>
                <a:srgbClr val="FF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707904" y="2276872"/>
            <a:ext cx="360040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3995936" y="2420888"/>
            <a:ext cx="360040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3813156" y="3140968"/>
            <a:ext cx="254788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/>
          <p:cNvSpPr/>
          <p:nvPr/>
        </p:nvSpPr>
        <p:spPr>
          <a:xfrm>
            <a:off x="6012160" y="3645024"/>
            <a:ext cx="254788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/>
          <p:cNvSpPr/>
          <p:nvPr/>
        </p:nvSpPr>
        <p:spPr>
          <a:xfrm>
            <a:off x="6164560" y="3269309"/>
            <a:ext cx="254788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1940948" y="1772816"/>
            <a:ext cx="254788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/>
          <p:cNvSpPr txBox="1"/>
          <p:nvPr/>
        </p:nvSpPr>
        <p:spPr>
          <a:xfrm>
            <a:off x="2555776" y="89033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>
                <a:solidFill>
                  <a:srgbClr val="FF0000"/>
                </a:solidFill>
              </a:rPr>
              <a:t>(3)</a:t>
            </a:r>
            <a:endParaRPr lang="fr-FR">
              <a:solidFill>
                <a:srgbClr val="FF0000"/>
              </a:solidFill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1831293" y="158815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>
                <a:solidFill>
                  <a:srgbClr val="FF0000"/>
                </a:solidFill>
              </a:rPr>
              <a:t>(4)</a:t>
            </a:r>
            <a:endParaRPr lang="fr-FR">
              <a:solidFill>
                <a:srgbClr val="FF0000"/>
              </a:solidFill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4788024" y="407707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>
                <a:solidFill>
                  <a:srgbClr val="FF0000"/>
                </a:solidFill>
              </a:rPr>
              <a:t>(1)</a:t>
            </a:r>
            <a:endParaRPr lang="fr-FR">
              <a:solidFill>
                <a:srgbClr val="FF0000"/>
              </a:solidFill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5563490" y="3023663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>
                <a:solidFill>
                  <a:srgbClr val="00B050"/>
                </a:solidFill>
              </a:rPr>
              <a:t>(2)</a:t>
            </a:r>
            <a:endParaRPr lang="fr-FR">
              <a:solidFill>
                <a:srgbClr val="00B050"/>
              </a:solidFill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1979712" y="3352561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>
                <a:solidFill>
                  <a:schemeClr val="accent1"/>
                </a:solidFill>
              </a:rPr>
              <a:t>(4)</a:t>
            </a:r>
            <a:endParaRPr lang="fr-FR">
              <a:solidFill>
                <a:schemeClr val="accent1"/>
              </a:solidFill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6139554" y="6390786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 : Porteu-de-Buchère</a:t>
            </a:r>
            <a:endParaRPr lang="fr-FR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EEA90C75-D821-4B68-ADCA-0966AB1B3FC0}"/>
              </a:ext>
            </a:extLst>
          </p:cNvPr>
          <p:cNvSpPr/>
          <p:nvPr/>
        </p:nvSpPr>
        <p:spPr>
          <a:xfrm>
            <a:off x="1993505" y="3051347"/>
            <a:ext cx="332230" cy="305645"/>
          </a:xfrm>
          <a:prstGeom prst="rect">
            <a:avLst/>
          </a:prstGeom>
          <a:solidFill>
            <a:srgbClr val="4F81BD">
              <a:alpha val="2588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CC3BD47B-B0A9-4763-89F9-0050983F86B3}"/>
              </a:ext>
            </a:extLst>
          </p:cNvPr>
          <p:cNvSpPr/>
          <p:nvPr/>
        </p:nvSpPr>
        <p:spPr>
          <a:xfrm>
            <a:off x="2084964" y="2206788"/>
            <a:ext cx="360040" cy="288032"/>
          </a:xfrm>
          <a:prstGeom prst="rect">
            <a:avLst/>
          </a:prstGeom>
          <a:solidFill>
            <a:srgbClr val="13F94F">
              <a:alpha val="2549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67525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2366963"/>
            <a:ext cx="847725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6444208" y="6381328"/>
            <a:ext cx="2798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Source:  </a:t>
            </a:r>
            <a:r>
              <a:rPr lang="fr-FR" dirty="0" err="1"/>
              <a:t>Cachau-Hereillat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250936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288F20BA-97A7-4BC2-8DF5-3022C5F142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792" y="692696"/>
            <a:ext cx="4070559" cy="470559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C83A03FE-551B-4030-A905-A4A4DBB5634B}"/>
              </a:ext>
            </a:extLst>
          </p:cNvPr>
          <p:cNvSpPr/>
          <p:nvPr/>
        </p:nvSpPr>
        <p:spPr>
          <a:xfrm>
            <a:off x="4023260" y="5589240"/>
            <a:ext cx="2069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Immunité du cuivre </a:t>
            </a:r>
          </a:p>
        </p:txBody>
      </p:sp>
    </p:spTree>
    <p:extLst>
      <p:ext uri="{BB962C8B-B14F-4D97-AF65-F5344CB8AC3E}">
        <p14:creationId xmlns:p14="http://schemas.microsoft.com/office/powerpoint/2010/main" val="9311864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BD75A255-C042-47F8-B96B-CCFA80A97E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1793" y="620688"/>
            <a:ext cx="4484295" cy="475252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C73AE77-AD66-4BCA-9588-2E7898307F6F}"/>
              </a:ext>
            </a:extLst>
          </p:cNvPr>
          <p:cNvSpPr/>
          <p:nvPr/>
        </p:nvSpPr>
        <p:spPr>
          <a:xfrm>
            <a:off x="3851920" y="5517232"/>
            <a:ext cx="1913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Corrosion du zinc  </a:t>
            </a:r>
          </a:p>
        </p:txBody>
      </p:sp>
    </p:spTree>
    <p:extLst>
      <p:ext uri="{BB962C8B-B14F-4D97-AF65-F5344CB8AC3E}">
        <p14:creationId xmlns:p14="http://schemas.microsoft.com/office/powerpoint/2010/main" val="24101810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29399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upload.wikimedia.org/wikipedia/commons/b/bb/Hot-dip_galvanization_proces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80928"/>
            <a:ext cx="2752371" cy="184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799613" y="4797152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galvanisation (à chaud)</a:t>
            </a:r>
          </a:p>
          <a:p>
            <a:endParaRPr lang="fr-FR"/>
          </a:p>
        </p:txBody>
      </p:sp>
      <p:pic>
        <p:nvPicPr>
          <p:cNvPr id="1032" name="Picture 8" descr="https://upload.wikimedia.org/wikipedia/commons/thumb/c/c3/Boulevard_Saint-Michel_%28Paris%29%2C_num%C3%A9ro_1%2C_toit.jpg/1920px-Boulevard_Saint-Michel_%28Paris%29%2C_num%C3%A9ro_1%2C_toi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19583"/>
            <a:ext cx="2725319" cy="1816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3851919" y="4787379"/>
            <a:ext cx="24372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couverture des toits (bvd St Michel, Paris)</a:t>
            </a:r>
          </a:p>
          <a:p>
            <a:endParaRPr lang="fr-FR"/>
          </a:p>
        </p:txBody>
      </p:sp>
      <p:pic>
        <p:nvPicPr>
          <p:cNvPr id="1034" name="Picture 10" descr="https://upload.wikimedia.org/wikipedia/commons/thumb/5/5d/Trumpets02262006.jpg/170px-Trumpets0226200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6483" y="2301353"/>
            <a:ext cx="1619250" cy="248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7236296" y="5013176"/>
            <a:ext cx="14494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laiton (alliage cuivre-zinc)</a:t>
            </a:r>
          </a:p>
          <a:p>
            <a:endParaRPr lang="fr-FR"/>
          </a:p>
          <a:p>
            <a:endParaRPr lang="fr-FR"/>
          </a:p>
        </p:txBody>
      </p:sp>
      <p:pic>
        <p:nvPicPr>
          <p:cNvPr id="1038" name="Picture 14" descr="Zinc fragment sublimed and 1cm3 cub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924" y="394012"/>
            <a:ext cx="3121990" cy="1907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5724128" y="980728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/>
              <a:t>Zinc (Z=30) </a:t>
            </a:r>
          </a:p>
        </p:txBody>
      </p:sp>
    </p:spTree>
    <p:extLst>
      <p:ext uri="{BB962C8B-B14F-4D97-AF65-F5344CB8AC3E}">
        <p14:creationId xmlns:p14="http://schemas.microsoft.com/office/powerpoint/2010/main" val="38785999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F2A171FD-B97E-4BBE-AEE7-59D1FD5BA5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8" t="1053" r="1563" b="1427"/>
          <a:stretch/>
        </p:blipFill>
        <p:spPr>
          <a:xfrm>
            <a:off x="107504" y="72008"/>
            <a:ext cx="8928992" cy="666936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82F34F50-6012-48F3-A00D-3F6887353380}"/>
              </a:ext>
            </a:extLst>
          </p:cNvPr>
          <p:cNvSpPr/>
          <p:nvPr/>
        </p:nvSpPr>
        <p:spPr>
          <a:xfrm>
            <a:off x="3714347" y="1916832"/>
            <a:ext cx="5394156" cy="3672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00750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F2A171FD-B97E-4BBE-AEE7-59D1FD5BA5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8" t="1053" r="1563" b="1427"/>
          <a:stretch/>
        </p:blipFill>
        <p:spPr>
          <a:xfrm>
            <a:off x="107504" y="72008"/>
            <a:ext cx="8928992" cy="666936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82F34F50-6012-48F3-A00D-3F6887353380}"/>
              </a:ext>
            </a:extLst>
          </p:cNvPr>
          <p:cNvSpPr/>
          <p:nvPr/>
        </p:nvSpPr>
        <p:spPr>
          <a:xfrm>
            <a:off x="6156176" y="1916832"/>
            <a:ext cx="2952326" cy="172819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16BFA74-4A0F-46AB-9143-9A4B6CC5E286}"/>
              </a:ext>
            </a:extLst>
          </p:cNvPr>
          <p:cNvSpPr/>
          <p:nvPr/>
        </p:nvSpPr>
        <p:spPr>
          <a:xfrm>
            <a:off x="8100392" y="3140968"/>
            <a:ext cx="1008112" cy="10801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4206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C8CD1A15-FCD1-4F41-9405-C080218A66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548680"/>
            <a:ext cx="4752528" cy="5033878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8D61DCCB-7097-49D3-9AE6-6956B1C645DD}"/>
              </a:ext>
            </a:extLst>
          </p:cNvPr>
          <p:cNvSpPr txBox="1"/>
          <p:nvPr/>
        </p:nvSpPr>
        <p:spPr>
          <a:xfrm>
            <a:off x="3131840" y="5840964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Hydrométallurgie du Zinc </a:t>
            </a:r>
          </a:p>
        </p:txBody>
      </p:sp>
    </p:spTree>
    <p:extLst>
      <p:ext uri="{BB962C8B-B14F-4D97-AF65-F5344CB8AC3E}">
        <p14:creationId xmlns:p14="http://schemas.microsoft.com/office/powerpoint/2010/main" val="3543355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A074FA19-39B5-425B-9760-4FCEE564BC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182" t="-2925"/>
          <a:stretch/>
        </p:blipFill>
        <p:spPr>
          <a:xfrm>
            <a:off x="1547664" y="3571774"/>
            <a:ext cx="1944216" cy="2517932"/>
          </a:xfrm>
          <a:prstGeom prst="rect">
            <a:avLst/>
          </a:prstGeom>
        </p:spPr>
      </p:pic>
      <p:pic>
        <p:nvPicPr>
          <p:cNvPr id="3" name="Image 2" descr="Une image contenant intérieur, bouteille, assis, mélangeur&#10;&#10;Description générée automatiquement">
            <a:extLst>
              <a:ext uri="{FF2B5EF4-FFF2-40B4-BE49-F238E27FC236}">
                <a16:creationId xmlns:a16="http://schemas.microsoft.com/office/drawing/2014/main" xmlns="" id="{92FC0B9F-B565-45FB-82DC-225B4E8E7F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000" y="4017769"/>
            <a:ext cx="1905000" cy="192405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5CFA8125-76D0-429B-A28C-0987551DC3E0}"/>
              </a:ext>
            </a:extLst>
          </p:cNvPr>
          <p:cNvSpPr txBox="1"/>
          <p:nvPr/>
        </p:nvSpPr>
        <p:spPr>
          <a:xfrm>
            <a:off x="2698982" y="6123606"/>
            <a:ext cx="6984776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Sources photos : </a:t>
            </a:r>
            <a:r>
              <a:rPr lang="fr-FR" sz="1400" dirty="0">
                <a:hlinkClick r:id="rId4"/>
              </a:rPr>
              <a:t>https://www.superprof.fr/ressources/scolaire/physique-chimie/tout-niveau/dictionnaire/determiner-la-presence-d-un-ion.html</a:t>
            </a:r>
            <a:endParaRPr lang="fr-FR" sz="1400" dirty="0"/>
          </a:p>
          <a:p>
            <a:r>
              <a:rPr lang="fr-FR" sz="1400" dirty="0"/>
              <a:t>et web-sciences.com</a:t>
            </a:r>
          </a:p>
          <a:p>
            <a:endParaRPr lang="fr-FR" sz="110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84E0C1B9-FCF2-49DC-9C56-08AA0F211A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1031" y="859121"/>
            <a:ext cx="6541938" cy="285791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xmlns="" id="{50D0D868-3027-4D57-BD14-53F5273E2521}"/>
                  </a:ext>
                </a:extLst>
              </p:cNvPr>
              <p:cNvSpPr txBox="1"/>
              <p:nvPr/>
            </p:nvSpPr>
            <p:spPr>
              <a:xfrm>
                <a:off x="6423723" y="5703642"/>
                <a:ext cx="2880320" cy="4294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b="0" i="1" dirty="0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fr-FR" i="0" dirty="0" smtClean="0">
                              <a:latin typeface="Cambria Math" panose="02040503050406030204" pitchFamily="18" charset="0"/>
                            </a:rPr>
                            <m:t>Fe</m:t>
                          </m:r>
                          <m:sSub>
                            <m:sSubPr>
                              <m:ctrlPr>
                                <a:rPr lang="fr-FR" b="0" i="1" dirty="0" smtClean="0">
                                  <a:latin typeface="Cambria Math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fr-FR" b="0" i="1" dirty="0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fr-FR" b="0" i="0" dirty="0" smtClean="0">
                                      <a:latin typeface="Cambria Math" panose="02040503050406030204" pitchFamily="18" charset="0"/>
                                    </a:rPr>
                                    <m:t>OH</m:t>
                                  </m:r>
                                </m:e>
                              </m:d>
                            </m:e>
                            <m:sub>
                              <m:r>
                                <a:rPr lang="fr-FR" b="0" i="1" dirty="0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  <m:sup/>
                      </m:sSup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0D0D868-3027-4D57-BD14-53F5273E25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3723" y="5703642"/>
                <a:ext cx="2880320" cy="42941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oneTexte 3"/>
          <p:cNvSpPr txBox="1"/>
          <p:nvPr/>
        </p:nvSpPr>
        <p:spPr>
          <a:xfrm>
            <a:off x="2267744" y="332656"/>
            <a:ext cx="504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smtClean="0">
                <a:solidFill>
                  <a:srgbClr val="C00000"/>
                </a:solidFill>
              </a:rPr>
              <a:t>Milieu basique</a:t>
            </a:r>
            <a:endParaRPr lang="fr-FR" sz="240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7653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F2A171FD-B97E-4BBE-AEE7-59D1FD5BA5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8" t="1053" r="1563" b="1427"/>
          <a:stretch/>
        </p:blipFill>
        <p:spPr>
          <a:xfrm>
            <a:off x="107504" y="72008"/>
            <a:ext cx="8928992" cy="666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1498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F82DDCC6-B41D-4377-933A-51BBD808B8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9" t="653" r="1359" b="2392"/>
          <a:stretch/>
        </p:blipFill>
        <p:spPr>
          <a:xfrm>
            <a:off x="107505" y="44625"/>
            <a:ext cx="8928992" cy="662473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D76540E-6855-4D70-AD16-47229646F6E6}"/>
              </a:ext>
            </a:extLst>
          </p:cNvPr>
          <p:cNvSpPr/>
          <p:nvPr/>
        </p:nvSpPr>
        <p:spPr>
          <a:xfrm>
            <a:off x="1763688" y="1988840"/>
            <a:ext cx="6840760" cy="288032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15617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F82DDCC6-B41D-4377-933A-51BBD808B8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9" t="653" r="1359" b="2392"/>
          <a:stretch/>
        </p:blipFill>
        <p:spPr>
          <a:xfrm>
            <a:off x="107505" y="44625"/>
            <a:ext cx="8928992" cy="662473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D76540E-6855-4D70-AD16-47229646F6E6}"/>
              </a:ext>
            </a:extLst>
          </p:cNvPr>
          <p:cNvSpPr/>
          <p:nvPr/>
        </p:nvSpPr>
        <p:spPr>
          <a:xfrm>
            <a:off x="5220072" y="1988840"/>
            <a:ext cx="3384376" cy="288032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96970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0593B563-9B32-4E2D-85DD-8C65917B9E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476672"/>
            <a:ext cx="4573706" cy="504056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F622BC4-1C15-4C14-A353-1D0FA64BAF80}"/>
              </a:ext>
            </a:extLst>
          </p:cNvPr>
          <p:cNvSpPr/>
          <p:nvPr/>
        </p:nvSpPr>
        <p:spPr>
          <a:xfrm>
            <a:off x="3907745" y="4700489"/>
            <a:ext cx="492756" cy="369332"/>
          </a:xfrm>
          <a:prstGeom prst="rect">
            <a:avLst/>
          </a:prstGeom>
          <a:solidFill>
            <a:srgbClr val="4F81BD">
              <a:alpha val="2588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F622BC4-1C15-4C14-A353-1D0FA64BAF80}"/>
              </a:ext>
            </a:extLst>
          </p:cNvPr>
          <p:cNvSpPr/>
          <p:nvPr/>
        </p:nvSpPr>
        <p:spPr>
          <a:xfrm>
            <a:off x="3491880" y="1844824"/>
            <a:ext cx="492756" cy="369332"/>
          </a:xfrm>
          <a:prstGeom prst="rect">
            <a:avLst/>
          </a:prstGeom>
          <a:solidFill>
            <a:srgbClr val="13F94F">
              <a:alpha val="25882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28608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F82DDCC6-B41D-4377-933A-51BBD808B8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9" t="653" r="1359" b="2392"/>
          <a:stretch/>
        </p:blipFill>
        <p:spPr>
          <a:xfrm>
            <a:off x="107505" y="44625"/>
            <a:ext cx="8928992" cy="662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2041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40103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2686050"/>
            <a:ext cx="67437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22266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4EDA1BC2-3779-42AE-96D7-AFE41C9576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71" t="1887" r="31924" b="3776"/>
          <a:stretch/>
        </p:blipFill>
        <p:spPr>
          <a:xfrm>
            <a:off x="2267744" y="332656"/>
            <a:ext cx="4608512" cy="4431262"/>
          </a:xfrm>
          <a:prstGeom prst="rect">
            <a:avLst/>
          </a:prstGeom>
        </p:spPr>
      </p:pic>
      <p:sp>
        <p:nvSpPr>
          <p:cNvPr id="3" name="object 89">
            <a:extLst>
              <a:ext uri="{FF2B5EF4-FFF2-40B4-BE49-F238E27FC236}">
                <a16:creationId xmlns:a16="http://schemas.microsoft.com/office/drawing/2014/main" xmlns="" id="{D18BE037-C8E3-478C-8A30-92484434E017}"/>
              </a:ext>
            </a:extLst>
          </p:cNvPr>
          <p:cNvSpPr/>
          <p:nvPr/>
        </p:nvSpPr>
        <p:spPr>
          <a:xfrm>
            <a:off x="273291" y="5053909"/>
            <a:ext cx="801480" cy="382950"/>
          </a:xfrm>
          <a:custGeom>
            <a:avLst/>
            <a:gdLst/>
            <a:ahLst/>
            <a:cxnLst/>
            <a:rect l="l" t="t" r="r" b="b"/>
            <a:pathLst>
              <a:path w="360045" h="180339">
                <a:moveTo>
                  <a:pt x="0" y="180002"/>
                </a:moveTo>
                <a:lnTo>
                  <a:pt x="0" y="0"/>
                </a:lnTo>
                <a:lnTo>
                  <a:pt x="360004" y="0"/>
                </a:lnTo>
                <a:lnTo>
                  <a:pt x="360004" y="180002"/>
                </a:lnTo>
                <a:lnTo>
                  <a:pt x="0" y="180002"/>
                </a:lnTo>
                <a:close/>
              </a:path>
            </a:pathLst>
          </a:custGeom>
          <a:solidFill>
            <a:srgbClr val="00BF00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90">
            <a:extLst>
              <a:ext uri="{FF2B5EF4-FFF2-40B4-BE49-F238E27FC236}">
                <a16:creationId xmlns:a16="http://schemas.microsoft.com/office/drawing/2014/main" xmlns="" id="{CD8FC483-6A53-4F31-87C7-C4B8C5C3451B}"/>
              </a:ext>
            </a:extLst>
          </p:cNvPr>
          <p:cNvSpPr txBox="1"/>
          <p:nvPr/>
        </p:nvSpPr>
        <p:spPr>
          <a:xfrm>
            <a:off x="1204489" y="5058558"/>
            <a:ext cx="1358417" cy="28854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95" dirty="0" err="1">
                <a:cs typeface="DejaVu Serif"/>
              </a:rPr>
              <a:t>Im</a:t>
            </a:r>
            <a:r>
              <a:rPr spc="-165" dirty="0" err="1">
                <a:cs typeface="DejaVu Serif"/>
              </a:rPr>
              <a:t>m</a:t>
            </a:r>
            <a:r>
              <a:rPr spc="-75" dirty="0" err="1">
                <a:cs typeface="DejaVu Serif"/>
              </a:rPr>
              <a:t>uni</a:t>
            </a:r>
            <a:r>
              <a:rPr spc="-85" dirty="0" err="1">
                <a:cs typeface="DejaVu Serif"/>
              </a:rPr>
              <a:t>t</a:t>
            </a:r>
            <a:r>
              <a:rPr lang="fr-FR" spc="-85" dirty="0">
                <a:cs typeface="DejaVu Serif"/>
              </a:rPr>
              <a:t>é</a:t>
            </a:r>
            <a:endParaRPr dirty="0">
              <a:cs typeface="DejaVu Serif"/>
            </a:endParaRPr>
          </a:p>
        </p:txBody>
      </p:sp>
      <p:sp>
        <p:nvSpPr>
          <p:cNvPr id="5" name="object 91">
            <a:extLst>
              <a:ext uri="{FF2B5EF4-FFF2-40B4-BE49-F238E27FC236}">
                <a16:creationId xmlns:a16="http://schemas.microsoft.com/office/drawing/2014/main" xmlns="" id="{205FD97C-68BB-423E-848C-61BCEF094AE9}"/>
              </a:ext>
            </a:extLst>
          </p:cNvPr>
          <p:cNvSpPr/>
          <p:nvPr/>
        </p:nvSpPr>
        <p:spPr>
          <a:xfrm>
            <a:off x="278160" y="5556947"/>
            <a:ext cx="801480" cy="382950"/>
          </a:xfrm>
          <a:custGeom>
            <a:avLst/>
            <a:gdLst/>
            <a:ahLst/>
            <a:cxnLst/>
            <a:rect l="l" t="t" r="r" b="b"/>
            <a:pathLst>
              <a:path w="360044" h="180339">
                <a:moveTo>
                  <a:pt x="0" y="180002"/>
                </a:moveTo>
                <a:lnTo>
                  <a:pt x="0" y="0"/>
                </a:lnTo>
                <a:lnTo>
                  <a:pt x="360004" y="0"/>
                </a:lnTo>
                <a:lnTo>
                  <a:pt x="360004" y="180002"/>
                </a:lnTo>
                <a:lnTo>
                  <a:pt x="0" y="180002"/>
                </a:lnTo>
                <a:close/>
              </a:path>
            </a:pathLst>
          </a:custGeom>
          <a:solidFill>
            <a:srgbClr val="BF0000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92">
            <a:extLst>
              <a:ext uri="{FF2B5EF4-FFF2-40B4-BE49-F238E27FC236}">
                <a16:creationId xmlns:a16="http://schemas.microsoft.com/office/drawing/2014/main" xmlns="" id="{B5FB66AC-BF6A-4D66-B2FB-1FE604B43A39}"/>
              </a:ext>
            </a:extLst>
          </p:cNvPr>
          <p:cNvSpPr txBox="1"/>
          <p:nvPr/>
        </p:nvSpPr>
        <p:spPr>
          <a:xfrm>
            <a:off x="1220919" y="5556947"/>
            <a:ext cx="1362657" cy="28854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100" dirty="0">
                <a:cs typeface="DejaVu Serif"/>
              </a:rPr>
              <a:t>Corrosion</a:t>
            </a:r>
            <a:endParaRPr dirty="0">
              <a:cs typeface="DejaVu Serif"/>
            </a:endParaRPr>
          </a:p>
        </p:txBody>
      </p:sp>
      <p:sp>
        <p:nvSpPr>
          <p:cNvPr id="7" name="object 93">
            <a:extLst>
              <a:ext uri="{FF2B5EF4-FFF2-40B4-BE49-F238E27FC236}">
                <a16:creationId xmlns:a16="http://schemas.microsoft.com/office/drawing/2014/main" xmlns="" id="{DCC69DC2-6D70-4B1B-BC4A-DCC9A9E3AB8A}"/>
              </a:ext>
            </a:extLst>
          </p:cNvPr>
          <p:cNvSpPr/>
          <p:nvPr/>
        </p:nvSpPr>
        <p:spPr>
          <a:xfrm>
            <a:off x="278160" y="6067447"/>
            <a:ext cx="801480" cy="382950"/>
          </a:xfrm>
          <a:custGeom>
            <a:avLst/>
            <a:gdLst/>
            <a:ahLst/>
            <a:cxnLst/>
            <a:rect l="l" t="t" r="r" b="b"/>
            <a:pathLst>
              <a:path w="360045" h="180339">
                <a:moveTo>
                  <a:pt x="0" y="180002"/>
                </a:moveTo>
                <a:lnTo>
                  <a:pt x="0" y="0"/>
                </a:lnTo>
                <a:lnTo>
                  <a:pt x="360004" y="0"/>
                </a:lnTo>
                <a:lnTo>
                  <a:pt x="360004" y="180002"/>
                </a:lnTo>
                <a:lnTo>
                  <a:pt x="0" y="180002"/>
                </a:lnTo>
                <a:close/>
              </a:path>
            </a:pathLst>
          </a:custGeom>
          <a:solidFill>
            <a:srgbClr val="0000BF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94">
            <a:extLst>
              <a:ext uri="{FF2B5EF4-FFF2-40B4-BE49-F238E27FC236}">
                <a16:creationId xmlns:a16="http://schemas.microsoft.com/office/drawing/2014/main" xmlns="" id="{94BC7B4E-983F-46CE-AEA7-9564E91EEC93}"/>
              </a:ext>
            </a:extLst>
          </p:cNvPr>
          <p:cNvSpPr txBox="1"/>
          <p:nvPr/>
        </p:nvSpPr>
        <p:spPr>
          <a:xfrm>
            <a:off x="1236336" y="6161856"/>
            <a:ext cx="1571862" cy="28854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30" dirty="0">
                <a:cs typeface="DejaVu Serif"/>
              </a:rPr>
              <a:t>P</a:t>
            </a:r>
            <a:r>
              <a:rPr spc="-95" dirty="0">
                <a:cs typeface="DejaVu Serif"/>
              </a:rPr>
              <a:t>assi</a:t>
            </a:r>
            <a:r>
              <a:rPr spc="-170" dirty="0">
                <a:cs typeface="DejaVu Serif"/>
              </a:rPr>
              <a:t>v</a:t>
            </a:r>
            <a:r>
              <a:rPr spc="-80" dirty="0">
                <a:cs typeface="DejaVu Serif"/>
              </a:rPr>
              <a:t>ation</a:t>
            </a:r>
            <a:endParaRPr dirty="0">
              <a:cs typeface="DejaVu Serif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28D70A6-3BA2-4D01-A7D6-D5458F14B5A6}"/>
              </a:ext>
            </a:extLst>
          </p:cNvPr>
          <p:cNvSpPr/>
          <p:nvPr/>
        </p:nvSpPr>
        <p:spPr>
          <a:xfrm>
            <a:off x="7241107" y="6445732"/>
            <a:ext cx="19028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Source : C. </a:t>
            </a:r>
            <a:r>
              <a:rPr lang="fr-FR" dirty="0" err="1"/>
              <a:t>Cabart</a:t>
            </a:r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449382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C8CD1A15-FCD1-4F41-9405-C080218A66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548680"/>
            <a:ext cx="4752528" cy="5033878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8D61DCCB-7097-49D3-9AE6-6956B1C645DD}"/>
              </a:ext>
            </a:extLst>
          </p:cNvPr>
          <p:cNvSpPr txBox="1"/>
          <p:nvPr/>
        </p:nvSpPr>
        <p:spPr>
          <a:xfrm>
            <a:off x="3131840" y="5840964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Hydrométallurgie du Zinc </a:t>
            </a:r>
          </a:p>
        </p:txBody>
      </p:sp>
    </p:spTree>
    <p:extLst>
      <p:ext uri="{BB962C8B-B14F-4D97-AF65-F5344CB8AC3E}">
        <p14:creationId xmlns:p14="http://schemas.microsoft.com/office/powerpoint/2010/main" val="3984840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97230817-88A5-4A95-B173-E5062B268A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182" t="-2925"/>
          <a:stretch/>
        </p:blipFill>
        <p:spPr>
          <a:xfrm>
            <a:off x="1552300" y="3669466"/>
            <a:ext cx="1635212" cy="2117745"/>
          </a:xfrm>
          <a:prstGeom prst="rect">
            <a:avLst/>
          </a:prstGeom>
        </p:spPr>
      </p:pic>
      <p:pic>
        <p:nvPicPr>
          <p:cNvPr id="3" name="Image 2" descr="Une image contenant intérieur, bouteille, assis, mélangeur&#10;&#10;Description générée automatiquement">
            <a:extLst>
              <a:ext uri="{FF2B5EF4-FFF2-40B4-BE49-F238E27FC236}">
                <a16:creationId xmlns:a16="http://schemas.microsoft.com/office/drawing/2014/main" xmlns="" id="{9F99D0CA-22CF-4C44-8E4D-D6B4C5CBD5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241" y="3884471"/>
            <a:ext cx="1706772" cy="1723839"/>
          </a:xfrm>
          <a:prstGeom prst="rect">
            <a:avLst/>
          </a:prstGeom>
        </p:spPr>
      </p:pic>
      <p:pic>
        <p:nvPicPr>
          <p:cNvPr id="4" name="Image 3" descr="Une image contenant table, intérieur, alimentation, assis&#10;&#10;Description générée automatiquement">
            <a:extLst>
              <a:ext uri="{FF2B5EF4-FFF2-40B4-BE49-F238E27FC236}">
                <a16:creationId xmlns:a16="http://schemas.microsoft.com/office/drawing/2014/main" xmlns="" id="{DCAE7409-852C-493F-BE65-1330E2D8F9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477" y="3669466"/>
            <a:ext cx="1841835" cy="20996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xmlns="" id="{1D573239-EBA9-498D-8CF9-99136514B03F}"/>
                  </a:ext>
                </a:extLst>
              </p:cNvPr>
              <p:cNvSpPr txBox="1"/>
              <p:nvPr/>
            </p:nvSpPr>
            <p:spPr>
              <a:xfrm>
                <a:off x="6804248" y="5805264"/>
                <a:ext cx="20141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i="0" dirty="0" smtClean="0">
                          <a:latin typeface="Cambria Math" panose="02040503050406030204" pitchFamily="18" charset="0"/>
                        </a:rPr>
                        <m:t>Fe</m:t>
                      </m:r>
                      <m:sSub>
                        <m:sSubPr>
                          <m:ctrlPr>
                            <a:rPr lang="fr-FR" b="0" i="1" dirty="0" smtClean="0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fr-FR" b="0" i="1" dirty="0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fr-FR" b="0" i="0" dirty="0" smtClean="0">
                                  <a:latin typeface="Cambria Math" panose="02040503050406030204" pitchFamily="18" charset="0"/>
                                </a:rPr>
                                <m:t>OH</m:t>
                              </m:r>
                            </m:e>
                          </m:d>
                        </m:e>
                        <m:sub>
                          <m:r>
                            <a:rPr lang="fr-FR" b="0" i="0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1D573239-EBA9-498D-8CF9-99136514B0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5805264"/>
                <a:ext cx="201419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04E0B394-15D7-4441-80BF-8338EC0E04D0}"/>
              </a:ext>
            </a:extLst>
          </p:cNvPr>
          <p:cNvSpPr txBox="1"/>
          <p:nvPr/>
        </p:nvSpPr>
        <p:spPr>
          <a:xfrm>
            <a:off x="2698982" y="6123606"/>
            <a:ext cx="6984776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Sources photos : </a:t>
            </a:r>
            <a:r>
              <a:rPr lang="fr-FR" sz="1400" dirty="0">
                <a:hlinkClick r:id="rId6"/>
              </a:rPr>
              <a:t>https://www.superprof.fr/ressources/scolaire/physique-chimie/tout-niveau/dictionnaire/determiner-la-presence-d-un-ion.html</a:t>
            </a:r>
            <a:endParaRPr lang="fr-FR" sz="1400" dirty="0"/>
          </a:p>
          <a:p>
            <a:r>
              <a:rPr lang="fr-FR" sz="1400" dirty="0"/>
              <a:t>et web-sciences.com</a:t>
            </a:r>
          </a:p>
          <a:p>
            <a:endParaRPr lang="fr-FR" sz="1100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6CB2D4B2-C69B-4FBD-915B-0C3D847210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85601" y="692696"/>
            <a:ext cx="6105874" cy="2940506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52C41684-8CC5-4989-B1C7-FBE26D6B0E10}"/>
              </a:ext>
            </a:extLst>
          </p:cNvPr>
          <p:cNvSpPr txBox="1"/>
          <p:nvPr/>
        </p:nvSpPr>
        <p:spPr>
          <a:xfrm>
            <a:off x="3030420" y="115357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Agitation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022308" y="195117"/>
            <a:ext cx="504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smtClean="0">
                <a:solidFill>
                  <a:srgbClr val="C00000"/>
                </a:solidFill>
              </a:rPr>
              <a:t>Milieu basique</a:t>
            </a:r>
            <a:endParaRPr lang="fr-FR" sz="2400">
              <a:solidFill>
                <a:srgbClr val="C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63378" y="2492896"/>
            <a:ext cx="1116934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noFill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8986" y="1700808"/>
            <a:ext cx="100012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6382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0491E651-0766-4D95-B05D-ADDF6297A1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1052736"/>
            <a:ext cx="6336704" cy="460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978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994" y="476672"/>
            <a:ext cx="6480720" cy="553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6527420" y="6381328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Source : Fosset (Dunod)</a:t>
            </a:r>
          </a:p>
        </p:txBody>
      </p:sp>
      <p:sp>
        <p:nvSpPr>
          <p:cNvPr id="6" name="Rectangle 5"/>
          <p:cNvSpPr/>
          <p:nvPr/>
        </p:nvSpPr>
        <p:spPr>
          <a:xfrm>
            <a:off x="5796136" y="1003897"/>
            <a:ext cx="19159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/>
              <a:t>c(tra) =0.01 mol/L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3804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xmlns="" id="{C7087CDE-6663-4A72-BD16-4FCC7E3AA4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628799"/>
            <a:ext cx="6552728" cy="3107599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EBDFEFE3-28F8-4080-82D6-A5C31A3452FE}"/>
              </a:ext>
            </a:extLst>
          </p:cNvPr>
          <p:cNvSpPr txBox="1"/>
          <p:nvPr/>
        </p:nvSpPr>
        <p:spPr>
          <a:xfrm>
            <a:off x="6527420" y="6381328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Source : Fosset (Dunod)</a:t>
            </a:r>
          </a:p>
        </p:txBody>
      </p:sp>
    </p:spTree>
    <p:extLst>
      <p:ext uri="{BB962C8B-B14F-4D97-AF65-F5344CB8AC3E}">
        <p14:creationId xmlns:p14="http://schemas.microsoft.com/office/powerpoint/2010/main" val="3284055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D3B2B5BB-A757-4D87-9FED-2A8224448C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3927" y="213756"/>
            <a:ext cx="6350496" cy="6157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686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www.sciences-en-ligne.com/DIST/Data/Ressources/lic2/chimie/chi_gen/redox/pot_ph/pot_ph_c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302152"/>
            <a:ext cx="6336704" cy="4326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5508104" y="655821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convention : concentration totale en chlore de 0.1 mol/L</a:t>
            </a:r>
          </a:p>
        </p:txBody>
      </p:sp>
      <p:sp>
        <p:nvSpPr>
          <p:cNvPr id="4" name="Rectangle 3"/>
          <p:cNvSpPr/>
          <p:nvPr/>
        </p:nvSpPr>
        <p:spPr>
          <a:xfrm>
            <a:off x="4784659" y="6381328"/>
            <a:ext cx="43272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Source : http://www.sciences-en-ligne.com/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919464E-72A6-4ECE-A2E4-8F77F23DD0A9}"/>
              </a:ext>
            </a:extLst>
          </p:cNvPr>
          <p:cNvSpPr/>
          <p:nvPr/>
        </p:nvSpPr>
        <p:spPr>
          <a:xfrm>
            <a:off x="2843808" y="2132856"/>
            <a:ext cx="1080120" cy="504056"/>
          </a:xfrm>
          <a:prstGeom prst="rect">
            <a:avLst/>
          </a:prstGeom>
          <a:solidFill>
            <a:srgbClr val="4F81BD">
              <a:alpha val="2588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7830EB5-B161-4EFF-B164-2E1E60B79DBD}"/>
              </a:ext>
            </a:extLst>
          </p:cNvPr>
          <p:cNvSpPr/>
          <p:nvPr/>
        </p:nvSpPr>
        <p:spPr>
          <a:xfrm>
            <a:off x="3131840" y="4198168"/>
            <a:ext cx="1080120" cy="504056"/>
          </a:xfrm>
          <a:prstGeom prst="rect">
            <a:avLst/>
          </a:prstGeom>
          <a:solidFill>
            <a:srgbClr val="4F81BD">
              <a:alpha val="2588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414503C-509A-403C-BF8F-630118DBB41A}"/>
              </a:ext>
            </a:extLst>
          </p:cNvPr>
          <p:cNvSpPr/>
          <p:nvPr/>
        </p:nvSpPr>
        <p:spPr>
          <a:xfrm>
            <a:off x="2195736" y="2708920"/>
            <a:ext cx="432048" cy="288032"/>
          </a:xfrm>
          <a:prstGeom prst="rect">
            <a:avLst/>
          </a:prstGeom>
          <a:solidFill>
            <a:srgbClr val="C00000">
              <a:alpha val="25882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028950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1547</TotalTime>
  <Words>337</Words>
  <Application>Microsoft Office PowerPoint</Application>
  <PresentationFormat>Affichage à l'écran (4:3)</PresentationFormat>
  <Paragraphs>87</Paragraphs>
  <Slides>38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38</vt:i4>
      </vt:variant>
    </vt:vector>
  </HeadingPairs>
  <TitlesOfParts>
    <vt:vector size="39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pascal</dc:creator>
  <cp:lastModifiedBy>pascal</cp:lastModifiedBy>
  <cp:revision>33</cp:revision>
  <dcterms:created xsi:type="dcterms:W3CDTF">2020-05-08T14:09:53Z</dcterms:created>
  <dcterms:modified xsi:type="dcterms:W3CDTF">2020-06-23T19:03:34Z</dcterms:modified>
</cp:coreProperties>
</file>