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9" r:id="rId4"/>
    <p:sldId id="261" r:id="rId5"/>
    <p:sldId id="262" r:id="rId6"/>
    <p:sldId id="264" r:id="rId7"/>
    <p:sldId id="266" r:id="rId8"/>
    <p:sldId id="271" r:id="rId9"/>
    <p:sldId id="268" r:id="rId10"/>
    <p:sldId id="270" r:id="rId11"/>
    <p:sldId id="265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1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3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5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3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1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8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1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5F4E-990D-45E6-B892-E1DC56020960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A929-7038-43A5-A9CE-D05BEFFF2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7625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Wikipedia</a:t>
            </a:r>
          </a:p>
        </p:txBody>
      </p:sp>
      <p:pic>
        <p:nvPicPr>
          <p:cNvPr id="2" name="Picture 2" descr="http://perso.ens-lyon.fr/vincent.martos/Agr%C3%A9gation/LC/LC24%20Optimisation%20d'un%20proc%c3%a9d%c3%a9%20chimique/procede_bosch_haber_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30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3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124744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Appareil de Dean-Stark </a:t>
            </a:r>
            <a:r>
              <a:rPr lang="fr-FR" smtClean="0"/>
              <a:t>Assembler </a:t>
            </a:r>
            <a:r>
              <a:rPr lang="fr-FR"/>
              <a:t>l'appareil de Dean-Stark avec ballon bicol </a:t>
            </a:r>
            <a:r>
              <a:rPr lang="fr-FR"/>
              <a:t>de </a:t>
            </a:r>
            <a:r>
              <a:rPr lang="fr-FR" smtClean="0"/>
              <a:t>100 mL. Remplir </a:t>
            </a:r>
            <a:r>
              <a:rPr lang="fr-FR"/>
              <a:t>de </a:t>
            </a:r>
            <a:r>
              <a:rPr lang="fr-FR" smtClean="0"/>
              <a:t>cyclohexane </a:t>
            </a:r>
            <a:r>
              <a:rPr lang="fr-FR"/>
              <a:t>le </a:t>
            </a:r>
            <a:r>
              <a:rPr lang="fr-FR"/>
              <a:t>collecteur </a:t>
            </a:r>
            <a:r>
              <a:rPr lang="fr-FR" smtClean="0"/>
              <a:t>latéral.</a:t>
            </a:r>
          </a:p>
          <a:p>
            <a:endParaRPr lang="fr-FR"/>
          </a:p>
          <a:p>
            <a:r>
              <a:rPr lang="fr-FR" smtClean="0">
                <a:solidFill>
                  <a:schemeClr val="accent2"/>
                </a:solidFill>
              </a:rPr>
              <a:t>Réactifs</a:t>
            </a:r>
            <a:r>
              <a:rPr lang="fr-FR" smtClean="0"/>
              <a:t> En utilisant </a:t>
            </a:r>
            <a:r>
              <a:rPr lang="fr-FR"/>
              <a:t>un entonnoir, introduire par latéral </a:t>
            </a:r>
            <a:r>
              <a:rPr lang="fr-FR"/>
              <a:t>du </a:t>
            </a:r>
            <a:r>
              <a:rPr lang="fr-FR" smtClean="0"/>
              <a:t>ballon: 11,0 </a:t>
            </a:r>
            <a:r>
              <a:rPr lang="fr-FR"/>
              <a:t>mL de 3 </a:t>
            </a:r>
            <a:r>
              <a:rPr lang="fr-FR"/>
              <a:t>-</a:t>
            </a:r>
            <a:r>
              <a:rPr lang="fr-FR" smtClean="0">
                <a:solidFill>
                  <a:srgbClr val="00B050"/>
                </a:solidFill>
              </a:rPr>
              <a:t>méthylbutan-1-ol</a:t>
            </a:r>
            <a:r>
              <a:rPr lang="fr-FR" smtClean="0"/>
              <a:t> ,  6 mL </a:t>
            </a:r>
            <a:r>
              <a:rPr lang="fr-FR" smtClean="0">
                <a:solidFill>
                  <a:srgbClr val="00B050"/>
                </a:solidFill>
              </a:rPr>
              <a:t>d’acide éthanoique</a:t>
            </a:r>
            <a:r>
              <a:rPr lang="fr-FR" smtClean="0"/>
              <a:t>, 15 mL </a:t>
            </a:r>
            <a:r>
              <a:rPr lang="fr-FR"/>
              <a:t>de </a:t>
            </a:r>
            <a:r>
              <a:rPr lang="fr-FR">
                <a:solidFill>
                  <a:srgbClr val="00B050"/>
                </a:solidFill>
              </a:rPr>
              <a:t>cyclohexane</a:t>
            </a:r>
            <a:r>
              <a:rPr lang="fr-FR"/>
              <a:t>. </a:t>
            </a:r>
            <a:endParaRPr lang="fr-FR" smtClean="0"/>
          </a:p>
          <a:p>
            <a:endParaRPr lang="fr-FR"/>
          </a:p>
          <a:p>
            <a:r>
              <a:rPr lang="fr-FR" smtClean="0">
                <a:solidFill>
                  <a:schemeClr val="accent2"/>
                </a:solidFill>
              </a:rPr>
              <a:t>Catalyseur</a:t>
            </a:r>
            <a:r>
              <a:rPr lang="fr-FR" smtClean="0"/>
              <a:t> Retirer </a:t>
            </a:r>
            <a:r>
              <a:rPr lang="fr-FR"/>
              <a:t>l'entonnoir et ajouter, à </a:t>
            </a:r>
            <a:r>
              <a:rPr lang="fr-FR"/>
              <a:t>l'aide </a:t>
            </a:r>
            <a:r>
              <a:rPr lang="fr-FR" smtClean="0"/>
              <a:t>d’une </a:t>
            </a:r>
            <a:r>
              <a:rPr lang="fr-FR"/>
              <a:t>pipette graduée, goutte à goutte et vive agitation</a:t>
            </a:r>
            <a:r>
              <a:rPr lang="fr-FR"/>
              <a:t>, </a:t>
            </a:r>
            <a:r>
              <a:rPr lang="fr-FR" smtClean="0"/>
              <a:t>1 mL </a:t>
            </a:r>
            <a:r>
              <a:rPr lang="fr-FR" smtClean="0">
                <a:solidFill>
                  <a:srgbClr val="00B050"/>
                </a:solidFill>
              </a:rPr>
              <a:t>d’acide sulfurique  </a:t>
            </a:r>
            <a:r>
              <a:rPr lang="fr-FR"/>
              <a:t>concentré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>
                <a:solidFill>
                  <a:schemeClr val="accent2"/>
                </a:solidFill>
              </a:rPr>
              <a:t>Chauffage</a:t>
            </a:r>
            <a:r>
              <a:rPr lang="fr-FR" smtClean="0"/>
              <a:t> Mettre à reflux . Caloifuger avec </a:t>
            </a:r>
            <a:r>
              <a:rPr lang="fr-FR"/>
              <a:t>une </a:t>
            </a:r>
            <a:r>
              <a:rPr lang="fr-FR"/>
              <a:t>feuille </a:t>
            </a:r>
            <a:r>
              <a:rPr lang="fr-FR" smtClean="0"/>
              <a:t>d'aluminium par </a:t>
            </a:r>
            <a:r>
              <a:rPr lang="fr-FR"/>
              <a:t>exemple le tube en verre qui </a:t>
            </a:r>
            <a:r>
              <a:rPr lang="fr-FR"/>
              <a:t>conduit </a:t>
            </a:r>
            <a:r>
              <a:rPr lang="fr-FR" smtClean="0"/>
              <a:t>les vapeurs </a:t>
            </a:r>
            <a:r>
              <a:rPr lang="fr-FR"/>
              <a:t>vers le réfrigérant </a:t>
            </a:r>
            <a:r>
              <a:rPr lang="fr-FR"/>
              <a:t>à </a:t>
            </a:r>
            <a:r>
              <a:rPr lang="fr-FR" smtClean="0"/>
              <a:t>eau. Observer </a:t>
            </a:r>
            <a:r>
              <a:rPr lang="fr-FR"/>
              <a:t>que le liquide qui </a:t>
            </a:r>
            <a:r>
              <a:rPr lang="fr-FR"/>
              <a:t>se </a:t>
            </a:r>
            <a:r>
              <a:rPr lang="fr-FR" smtClean="0"/>
              <a:t>forme dans la </a:t>
            </a:r>
            <a:r>
              <a:rPr lang="fr-FR"/>
              <a:t>partie latérale du </a:t>
            </a:r>
            <a:r>
              <a:rPr lang="fr-FR"/>
              <a:t>Dean-Stark </a:t>
            </a:r>
            <a:r>
              <a:rPr lang="fr-FR" smtClean="0"/>
              <a:t>forme </a:t>
            </a:r>
            <a:r>
              <a:rPr lang="fr-FR"/>
              <a:t>deux phases</a:t>
            </a:r>
            <a:r>
              <a:rPr lang="fr-FR"/>
              <a:t>. </a:t>
            </a:r>
            <a:endParaRPr lang="fr-FR" smtClean="0"/>
          </a:p>
          <a:p>
            <a:endParaRPr lang="fr-FR"/>
          </a:p>
          <a:p>
            <a:r>
              <a:rPr lang="fr-FR" smtClean="0">
                <a:solidFill>
                  <a:schemeClr val="accent2"/>
                </a:solidFill>
              </a:rPr>
              <a:t>Fin de synthèse </a:t>
            </a:r>
            <a:r>
              <a:rPr lang="fr-FR" smtClean="0"/>
              <a:t>Quand le </a:t>
            </a:r>
            <a:r>
              <a:rPr lang="fr-FR"/>
              <a:t>volume d'eau </a:t>
            </a:r>
            <a:r>
              <a:rPr lang="fr-FR"/>
              <a:t>recueilli </a:t>
            </a:r>
            <a:r>
              <a:rPr lang="fr-FR" smtClean="0"/>
              <a:t>est stable, </a:t>
            </a:r>
            <a:r>
              <a:rPr lang="fr-FR"/>
              <a:t>arrêter </a:t>
            </a:r>
            <a:r>
              <a:rPr lang="fr-FR"/>
              <a:t>le </a:t>
            </a:r>
            <a:r>
              <a:rPr lang="fr-FR" smtClean="0"/>
              <a:t>chauffage, mesurer le </a:t>
            </a:r>
            <a:r>
              <a:rPr lang="fr-FR"/>
              <a:t>volume d'eau.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2684" y="332656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B050"/>
                </a:solidFill>
              </a:rPr>
              <a:t>Protocole </a:t>
            </a:r>
            <a:r>
              <a:rPr lang="fr-FR" sz="2400" smtClean="0">
                <a:solidFill>
                  <a:srgbClr val="00B050"/>
                </a:solidFill>
              </a:rPr>
              <a:t>(partie 1)</a:t>
            </a:r>
            <a:endParaRPr lang="fr-FR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611560" y="1340768"/>
                <a:ext cx="792088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chemeClr val="accent2"/>
                    </a:solidFill>
                  </a:rPr>
                  <a:t>Lavage</a:t>
                </a:r>
                <a:r>
                  <a:rPr lang="fr-FR" smtClean="0"/>
                  <a:t> Verser </a:t>
                </a:r>
                <a:r>
                  <a:rPr lang="fr-FR" smtClean="0"/>
                  <a:t>le mélange dans une ampoule a décanter et laver la phase organique </a:t>
                </a:r>
                <a:r>
                  <a:rPr lang="fr-FR"/>
                  <a:t>avec </a:t>
                </a:r>
                <a:r>
                  <a:rPr lang="fr-FR" smtClean="0"/>
                  <a:t>20 mL d'eau distillée. Récuperer </a:t>
                </a:r>
                <a:r>
                  <a:rPr lang="fr-FR"/>
                  <a:t>la phase organique dans un </a:t>
                </a:r>
                <a:r>
                  <a:rPr lang="fr-FR"/>
                  <a:t>erlenmeyer </a:t>
                </a:r>
                <a:r>
                  <a:rPr lang="fr-FR" smtClean="0"/>
                  <a:t>et y </a:t>
                </a:r>
                <a:r>
                  <a:rPr lang="fr-FR"/>
                  <a:t>ajouter </a:t>
                </a:r>
                <a:r>
                  <a:rPr lang="fr-FR" smtClean="0"/>
                  <a:t>20 mL d'une </a:t>
                </a:r>
                <a:r>
                  <a:rPr lang="fr-FR"/>
                  <a:t>solution saturée </a:t>
                </a:r>
                <a:r>
                  <a:rPr lang="fr-FR"/>
                  <a:t>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𝑁𝑎𝐻𝐶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mtClean="0"/>
                  <a:t>. </a:t>
                </a:r>
                <a:r>
                  <a:rPr lang="fr-FR"/>
                  <a:t>Agiter et séparer les deux phases à l'aide de l'ampoule </a:t>
                </a:r>
                <a:r>
                  <a:rPr lang="fr-FR"/>
                  <a:t>à </a:t>
                </a:r>
                <a:r>
                  <a:rPr lang="fr-FR" smtClean="0"/>
                  <a:t>décanter.</a:t>
                </a:r>
              </a:p>
              <a:p>
                <a:endParaRPr lang="fr-FR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Séchage</a:t>
                </a:r>
                <a:r>
                  <a:rPr lang="fr-FR" smtClean="0"/>
                  <a:t> Sécher </a:t>
                </a:r>
                <a:r>
                  <a:rPr lang="fr-FR"/>
                  <a:t>la phase organique sur sulfate de sodium anhydre, filtrer </a:t>
                </a:r>
                <a:r>
                  <a:rPr lang="fr-FR"/>
                  <a:t>par </a:t>
                </a:r>
                <a:r>
                  <a:rPr lang="fr-FR" smtClean="0"/>
                  <a:t>gravité.</a:t>
                </a:r>
              </a:p>
              <a:p>
                <a:endParaRPr lang="fr-FR" smtClean="0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Elimination du solvant </a:t>
                </a:r>
                <a:r>
                  <a:rPr lang="fr-FR" smtClean="0"/>
                  <a:t>Evaporer </a:t>
                </a:r>
                <a:r>
                  <a:rPr lang="fr-FR"/>
                  <a:t>le cylclohexane sous pression réduite dans un ballon taré</a:t>
                </a:r>
                <a:r>
                  <a:rPr lang="fr-FR"/>
                  <a:t>. </a:t>
                </a:r>
                <a:endParaRPr lang="fr-FR" smtClean="0"/>
              </a:p>
              <a:p>
                <a:endParaRPr lang="fr-FR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Rendement </a:t>
                </a:r>
                <a:r>
                  <a:rPr lang="fr-FR" smtClean="0"/>
                  <a:t>Peser </a:t>
                </a:r>
                <a:r>
                  <a:rPr lang="fr-FR"/>
                  <a:t>le brut de réaction et calculer le rendement.</a:t>
                </a: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792088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615" t="-893" r="-1077" b="-19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612684" y="332656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B050"/>
                </a:solidFill>
              </a:rPr>
              <a:t>Protocole </a:t>
            </a:r>
            <a:r>
              <a:rPr lang="fr-FR" sz="2400" smtClean="0">
                <a:solidFill>
                  <a:srgbClr val="00B050"/>
                </a:solidFill>
              </a:rPr>
              <a:t>(partie 2)</a:t>
            </a:r>
            <a:endParaRPr lang="fr-FR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86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7625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Wikipedia</a:t>
            </a:r>
          </a:p>
        </p:txBody>
      </p:sp>
      <p:pic>
        <p:nvPicPr>
          <p:cNvPr id="9" name="Picture 2" descr="http://perso.ens-lyon.fr/vincent.martos/Agr%C3%A9gation/LC/LC24%20Optimisation%20d'un%20proc%c3%a9d%c3%a9%20chimique/procede_bosch_haber_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30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3554335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696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588224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pt.physique.free.fr</a:t>
            </a:r>
          </a:p>
        </p:txBody>
      </p:sp>
    </p:spTree>
    <p:extLst>
      <p:ext uri="{BB962C8B-B14F-4D97-AF65-F5344CB8AC3E}">
        <p14:creationId xmlns:p14="http://schemas.microsoft.com/office/powerpoint/2010/main" val="316618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73FF909F-2200-41FD-B0D2-76BEB4821429}"/>
              </a:ext>
            </a:extLst>
          </p:cNvPr>
          <p:cNvCxnSpPr/>
          <p:nvPr/>
        </p:nvCxnSpPr>
        <p:spPr>
          <a:xfrm>
            <a:off x="1043608" y="1772816"/>
            <a:ext cx="66247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0B639300-7EB9-4316-AAD8-9825D635BD4D}"/>
              </a:ext>
            </a:extLst>
          </p:cNvPr>
          <p:cNvCxnSpPr>
            <a:cxnSpLocks/>
          </p:cNvCxnSpPr>
          <p:nvPr/>
        </p:nvCxnSpPr>
        <p:spPr>
          <a:xfrm>
            <a:off x="1301122" y="2204864"/>
            <a:ext cx="183071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CCE8B65E-83FB-4334-9ED9-4C6413EAC731}"/>
              </a:ext>
            </a:extLst>
          </p:cNvPr>
          <p:cNvCxnSpPr/>
          <p:nvPr/>
        </p:nvCxnSpPr>
        <p:spPr>
          <a:xfrm>
            <a:off x="2848669" y="980728"/>
            <a:ext cx="1368152" cy="0"/>
          </a:xfrm>
          <a:prstGeom prst="straightConnector1">
            <a:avLst/>
          </a:prstGeom>
          <a:ln w="66675" cap="flat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11E5756F-24B0-41D9-937D-A09D43A938D2}"/>
              </a:ext>
            </a:extLst>
          </p:cNvPr>
          <p:cNvCxnSpPr>
            <a:cxnSpLocks/>
          </p:cNvCxnSpPr>
          <p:nvPr/>
        </p:nvCxnSpPr>
        <p:spPr>
          <a:xfrm flipH="1">
            <a:off x="4348297" y="980728"/>
            <a:ext cx="1368152" cy="0"/>
          </a:xfrm>
          <a:prstGeom prst="straightConnector1">
            <a:avLst/>
          </a:prstGeom>
          <a:ln w="66675" cap="flat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51A1E0F7-1573-45F6-9659-71D659753A96}"/>
                  </a:ext>
                </a:extLst>
              </p:cNvPr>
              <p:cNvSpPr txBox="1"/>
              <p:nvPr/>
            </p:nvSpPr>
            <p:spPr>
              <a:xfrm>
                <a:off x="3984963" y="1149131"/>
                <a:ext cx="720069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1A1E0F7-1573-45F6-9659-71D65975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63" y="1149131"/>
                <a:ext cx="7200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8E1AB33D-00FF-4F38-9066-E183150354CE}"/>
                  </a:ext>
                </a:extLst>
              </p:cNvPr>
              <p:cNvSpPr/>
              <p:nvPr/>
            </p:nvSpPr>
            <p:spPr>
              <a:xfrm>
                <a:off x="1907704" y="1184058"/>
                <a:ext cx="594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1AB33D-00FF-4F38-9066-E18315035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184058"/>
                <a:ext cx="594842" cy="461665"/>
              </a:xfrm>
              <a:prstGeom prst="rect">
                <a:avLst/>
              </a:prstGeom>
              <a:blipFill>
                <a:blip r:embed="rId3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E32C9296-0EDC-4F60-BAAD-6999F0CBF9BA}"/>
              </a:ext>
            </a:extLst>
          </p:cNvPr>
          <p:cNvCxnSpPr/>
          <p:nvPr/>
        </p:nvCxnSpPr>
        <p:spPr>
          <a:xfrm>
            <a:off x="2093210" y="1628800"/>
            <a:ext cx="0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E41D883-3624-4AF6-9DD6-07F2091582F7}"/>
              </a:ext>
            </a:extLst>
          </p:cNvPr>
          <p:cNvSpPr txBox="1"/>
          <p:nvPr/>
        </p:nvSpPr>
        <p:spPr>
          <a:xfrm>
            <a:off x="3715207" y="2012149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équilibre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CBCF1A61-EB1C-425C-B427-1A809E3085CA}"/>
              </a:ext>
            </a:extLst>
          </p:cNvPr>
          <p:cNvCxnSpPr/>
          <p:nvPr/>
        </p:nvCxnSpPr>
        <p:spPr>
          <a:xfrm>
            <a:off x="4255022" y="159279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4C6AC46-D572-4294-8C96-FC0F00147E08}"/>
              </a:ext>
            </a:extLst>
          </p:cNvPr>
          <p:cNvSpPr txBox="1"/>
          <p:nvPr/>
        </p:nvSpPr>
        <p:spPr>
          <a:xfrm>
            <a:off x="1301122" y="2375591"/>
            <a:ext cx="20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Sens d’évolution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FBF9DC40-D4ED-40CB-BE83-DDA3A548ECE6}"/>
              </a:ext>
            </a:extLst>
          </p:cNvPr>
          <p:cNvCxnSpPr/>
          <p:nvPr/>
        </p:nvCxnSpPr>
        <p:spPr>
          <a:xfrm>
            <a:off x="1122918" y="4909254"/>
            <a:ext cx="66247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D02DB54A-CB79-4337-A116-C56C7302C09B}"/>
              </a:ext>
            </a:extLst>
          </p:cNvPr>
          <p:cNvCxnSpPr>
            <a:cxnSpLocks/>
          </p:cNvCxnSpPr>
          <p:nvPr/>
        </p:nvCxnSpPr>
        <p:spPr>
          <a:xfrm flipH="1">
            <a:off x="4888079" y="5260046"/>
            <a:ext cx="183071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9EADA14A-3654-4672-B12C-47940E074C93}"/>
              </a:ext>
            </a:extLst>
          </p:cNvPr>
          <p:cNvCxnSpPr/>
          <p:nvPr/>
        </p:nvCxnSpPr>
        <p:spPr>
          <a:xfrm>
            <a:off x="2927979" y="4117166"/>
            <a:ext cx="1368152" cy="0"/>
          </a:xfrm>
          <a:prstGeom prst="straightConnector1">
            <a:avLst/>
          </a:prstGeom>
          <a:ln w="66675" cap="flat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92C8DD5A-6BAD-41AB-A5AF-2996431CC33C}"/>
              </a:ext>
            </a:extLst>
          </p:cNvPr>
          <p:cNvCxnSpPr>
            <a:cxnSpLocks/>
          </p:cNvCxnSpPr>
          <p:nvPr/>
        </p:nvCxnSpPr>
        <p:spPr>
          <a:xfrm flipH="1">
            <a:off x="4427607" y="4117166"/>
            <a:ext cx="1368152" cy="0"/>
          </a:xfrm>
          <a:prstGeom prst="straightConnector1">
            <a:avLst/>
          </a:prstGeom>
          <a:ln w="66675" cap="flat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5ED0C6D7-366F-4401-B0E4-D5E1809CC7A0}"/>
                  </a:ext>
                </a:extLst>
              </p:cNvPr>
              <p:cNvSpPr txBox="1"/>
              <p:nvPr/>
            </p:nvSpPr>
            <p:spPr>
              <a:xfrm>
                <a:off x="4064273" y="4285569"/>
                <a:ext cx="720069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ED0C6D7-366F-4401-B0E4-D5E1809C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3" y="4285569"/>
                <a:ext cx="7200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340C471B-0146-45D8-92EC-2EA76535C287}"/>
                  </a:ext>
                </a:extLst>
              </p:cNvPr>
              <p:cNvSpPr/>
              <p:nvPr/>
            </p:nvSpPr>
            <p:spPr>
              <a:xfrm>
                <a:off x="6531197" y="4336424"/>
                <a:ext cx="594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40C471B-0146-45D8-92EC-2EA76535C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97" y="4336424"/>
                <a:ext cx="594842" cy="461665"/>
              </a:xfrm>
              <a:prstGeom prst="rect">
                <a:avLst/>
              </a:prstGeom>
              <a:blipFill>
                <a:blip r:embed="rId5"/>
                <a:stretch>
                  <a:fillRect l="-1020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44275081-98F1-4D12-9F82-1D31B051D7C6}"/>
              </a:ext>
            </a:extLst>
          </p:cNvPr>
          <p:cNvCxnSpPr/>
          <p:nvPr/>
        </p:nvCxnSpPr>
        <p:spPr>
          <a:xfrm>
            <a:off x="6716703" y="4781166"/>
            <a:ext cx="0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674C5A2-6439-4960-9588-BC8DA116937E}"/>
              </a:ext>
            </a:extLst>
          </p:cNvPr>
          <p:cNvSpPr txBox="1"/>
          <p:nvPr/>
        </p:nvSpPr>
        <p:spPr>
          <a:xfrm>
            <a:off x="3794517" y="5148587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équilibre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B72D55BF-121F-4336-AFFB-E489F8684BFC}"/>
              </a:ext>
            </a:extLst>
          </p:cNvPr>
          <p:cNvCxnSpPr/>
          <p:nvPr/>
        </p:nvCxnSpPr>
        <p:spPr>
          <a:xfrm>
            <a:off x="4334332" y="4729234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D9728BDA-5567-4312-8E64-3D81EC501398}"/>
              </a:ext>
            </a:extLst>
          </p:cNvPr>
          <p:cNvSpPr txBox="1"/>
          <p:nvPr/>
        </p:nvSpPr>
        <p:spPr>
          <a:xfrm>
            <a:off x="5030504" y="5502058"/>
            <a:ext cx="20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Sens d’évolution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1A61765-E8AA-4649-8E5D-B06717FCEB91}"/>
              </a:ext>
            </a:extLst>
          </p:cNvPr>
          <p:cNvSpPr txBox="1"/>
          <p:nvPr/>
        </p:nvSpPr>
        <p:spPr>
          <a:xfrm>
            <a:off x="3152274" y="503593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Évolution vers l’équilibre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01BF4DBD-C335-445F-8C4D-62A33EA5EE91}"/>
              </a:ext>
            </a:extLst>
          </p:cNvPr>
          <p:cNvSpPr txBox="1"/>
          <p:nvPr/>
        </p:nvSpPr>
        <p:spPr>
          <a:xfrm>
            <a:off x="3094870" y="3625466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Évolution vers l’équilibre</a:t>
            </a:r>
          </a:p>
        </p:txBody>
      </p:sp>
    </p:spTree>
    <p:extLst>
      <p:ext uri="{BB962C8B-B14F-4D97-AF65-F5344CB8AC3E}">
        <p14:creationId xmlns:p14="http://schemas.microsoft.com/office/powerpoint/2010/main" val="428635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BE92D1C-3DD3-4379-AEC6-ABF1E4C2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12" y="1124744"/>
            <a:ext cx="6907112" cy="39131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C43F397-A118-417A-BA27-B4EA51730A73}"/>
              </a:ext>
            </a:extLst>
          </p:cNvPr>
          <p:cNvSpPr txBox="1"/>
          <p:nvPr/>
        </p:nvSpPr>
        <p:spPr>
          <a:xfrm>
            <a:off x="3419872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 https://www.youtube.com/watch?v=crr5ZMHCJ_Y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6848" y="1177588"/>
            <a:ext cx="576064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/>
              <a:t>⇋</a:t>
            </a:r>
          </a:p>
        </p:txBody>
      </p:sp>
    </p:spTree>
    <p:extLst>
      <p:ext uri="{BB962C8B-B14F-4D97-AF65-F5344CB8AC3E}">
        <p14:creationId xmlns:p14="http://schemas.microsoft.com/office/powerpoint/2010/main" val="30798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C43F397-A118-417A-BA27-B4EA51730A73}"/>
              </a:ext>
            </a:extLst>
          </p:cNvPr>
          <p:cNvSpPr txBox="1"/>
          <p:nvPr/>
        </p:nvSpPr>
        <p:spPr>
          <a:xfrm>
            <a:off x="3419872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 https://www.youtube.com/watch?v=crr5ZMHCJ_Y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71B5404-A427-4013-A3DB-37EB4D87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12" y="980727"/>
            <a:ext cx="6889982" cy="40571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FC8A7AD-445A-4324-AF72-642F490EF3DC}"/>
              </a:ext>
            </a:extLst>
          </p:cNvPr>
          <p:cNvSpPr txBox="1"/>
          <p:nvPr/>
        </p:nvSpPr>
        <p:spPr>
          <a:xfrm>
            <a:off x="2267744" y="5354052"/>
            <a:ext cx="556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Equilibre entre les deux complexes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86848" y="1087953"/>
            <a:ext cx="576064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/>
              <a:t>⇋</a:t>
            </a:r>
          </a:p>
        </p:txBody>
      </p:sp>
    </p:spTree>
    <p:extLst>
      <p:ext uri="{BB962C8B-B14F-4D97-AF65-F5344CB8AC3E}">
        <p14:creationId xmlns:p14="http://schemas.microsoft.com/office/powerpoint/2010/main" val="87033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d/Haber-Bosch-fr.svg/1280px-Haber-Bosch-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" y="1844824"/>
            <a:ext cx="8582289" cy="29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7625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Wikipedia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4088" y="3319905"/>
            <a:ext cx="792088" cy="61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1556792"/>
            <a:ext cx="4608512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92280" y="3140967"/>
            <a:ext cx="1512168" cy="1654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555776" y="4046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:a16="http://schemas.microsoft.com/office/drawing/2014/main" xmlns="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0706"/>
            <a:ext cx="8714224" cy="12613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acide éthanoique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82330" y="3140968"/>
            <a:ext cx="231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3-méthylbutan-1-ol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64088" y="3068960"/>
            <a:ext cx="367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éthanoate </a:t>
            </a:r>
            <a:r>
              <a:rPr lang="fr-FR"/>
              <a:t>de </a:t>
            </a:r>
            <a:r>
              <a:rPr lang="fr-FR" smtClean="0"/>
              <a:t>3-méthylbutyle</a:t>
            </a:r>
          </a:p>
          <a:p>
            <a:r>
              <a:rPr lang="fr-FR" smtClean="0"/>
              <a:t>ou « ester de poire 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69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Le Maréchal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24" y="908720"/>
            <a:ext cx="5673824" cy="509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Appareil de Dean-Stark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6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316</Words>
  <Application>Microsoft Office PowerPoint</Application>
  <PresentationFormat>Affichage à l'écran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19</cp:revision>
  <dcterms:created xsi:type="dcterms:W3CDTF">2020-05-08T20:24:45Z</dcterms:created>
  <dcterms:modified xsi:type="dcterms:W3CDTF">2020-06-24T10:09:03Z</dcterms:modified>
</cp:coreProperties>
</file>