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32" r:id="rId3"/>
    <p:sldId id="333" r:id="rId4"/>
    <p:sldId id="260" r:id="rId5"/>
    <p:sldId id="291" r:id="rId6"/>
    <p:sldId id="285" r:id="rId7"/>
    <p:sldId id="273" r:id="rId8"/>
    <p:sldId id="297" r:id="rId9"/>
    <p:sldId id="308" r:id="rId10"/>
    <p:sldId id="339" r:id="rId11"/>
    <p:sldId id="309" r:id="rId12"/>
    <p:sldId id="311" r:id="rId13"/>
    <p:sldId id="312" r:id="rId14"/>
    <p:sldId id="313" r:id="rId15"/>
    <p:sldId id="314" r:id="rId16"/>
    <p:sldId id="342" r:id="rId17"/>
    <p:sldId id="316" r:id="rId18"/>
    <p:sldId id="317" r:id="rId19"/>
    <p:sldId id="318" r:id="rId20"/>
    <p:sldId id="304" r:id="rId21"/>
    <p:sldId id="305" r:id="rId22"/>
    <p:sldId id="279" r:id="rId23"/>
    <p:sldId id="272" r:id="rId24"/>
    <p:sldId id="270" r:id="rId25"/>
    <p:sldId id="276" r:id="rId26"/>
    <p:sldId id="288" r:id="rId27"/>
    <p:sldId id="293" r:id="rId28"/>
    <p:sldId id="292" r:id="rId29"/>
    <p:sldId id="306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4" r:id="rId44"/>
    <p:sldId id="335" r:id="rId45"/>
    <p:sldId id="336" r:id="rId46"/>
    <p:sldId id="337" r:id="rId47"/>
    <p:sldId id="343" r:id="rId48"/>
    <p:sldId id="338" r:id="rId49"/>
    <p:sldId id="340" r:id="rId50"/>
    <p:sldId id="341" r:id="rId51"/>
    <p:sldId id="344" r:id="rId5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B3B"/>
    <a:srgbClr val="4F3ACE"/>
    <a:srgbClr val="0A5BFE"/>
    <a:srgbClr val="52E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2F6494-7EEE-439E-A6D6-3C08FFDFE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7BE1378-C6ED-4CAD-AE0B-547A8670F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80A571C-6327-4565-BA30-8137CB0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97E404-0155-49EF-893C-18B3F485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207DA0-24CC-400B-9187-170DE902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2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8E3326-5841-4CE3-87EB-767FFB31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6D28CEB-4582-4E69-8544-7FCBB8523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FFB8CC3-5EEA-4349-AFA8-3FE02D3A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399772-7C90-402D-A13A-CBE970C0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AB1775-C167-4DD9-8D64-308A01A9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33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8B80129-755D-476B-9E2C-7F17365D8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BB8FD55-FFE2-4EDC-A4AD-CB968BE9F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655024-C848-4B23-83D8-741CC3B3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AEFF73E-1ECB-44AD-AE7D-DEDEC995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9CF18D6-2576-4F63-A1CE-099EA6BF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4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3CDAAA-8279-48ED-A78E-4F5BAF73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4832C7-860B-4589-B02B-CEB1F193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68D69A2-D707-4A67-BADE-93E257A1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BD3F82-462A-4FC5-854D-CE35C641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7DA1C81-961B-4ACE-BF36-B20C446D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31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8AC70E-D5A0-414C-B8D8-F0EEDEA9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1E355D-89CC-4B69-BC45-018762BE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0382414-AF4A-4182-AE34-BF9B6E91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A3AAB32-A644-417A-B8A5-BF614951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4B9071F-F312-44F8-9730-DAF5DD27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E14D30-F26F-4CB0-AA02-3555DBF6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16AD56-AD5B-41B3-B787-4E9705328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DC95A26-63EB-48BD-A532-F2151A103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AA28960-092F-40AB-8685-7612F809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0365476-7A92-4CE7-AFD5-85A14A20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A51D0E9-27E7-4F0C-9D7B-234429EE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51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71EFB3-3CB4-4072-BA40-9C09F36E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7AA6E0E-D13B-4526-B550-6CD85D327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5837D8C-7A0B-45AD-9686-2D1BD9D10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BEB5620-F35E-41C9-B812-3A53CC4F3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086B8FC-481A-40DC-B484-5E1912FDB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261A0F0-D3A7-41C0-92A5-F1F18464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5550C13-102D-417B-9712-9CB62E28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B56ED75-3EA1-44A1-A949-3D3352EC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05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4AA481-268F-41A5-9383-FBECE9A0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87D5AC2-9F45-4767-AAB7-9EAA252B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1083EEA-834C-42A5-8E6F-F6ED5FA2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CCE00EB-1BAD-4C01-9A14-0FA1329A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30A7807-4B1B-43EA-8780-473E2371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1AF9044-FC71-4C84-BAB1-46AB837D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0CB4AC0-137C-4730-98E6-AB4EBFD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E2EDEF-E723-413C-A398-CB4AB5C8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3F4B7E-4949-431F-914C-73B01033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519830B-97AA-4B56-9029-376DAC3E7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AA26237-7BA5-4AC8-94B1-09C3926C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826BC7D-A453-4B2F-B317-1B612E81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466EBC0-36FF-47BF-B6D8-AF78BCE9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2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76BFAC-C3D4-4E22-8BC9-4EA842E2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BF2617C-FDDC-454A-A63A-7EE9FE288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E6F9FAD-A3B9-4898-9D50-C6B4F712C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038814E-2F07-4715-A4BF-63DEE74A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85B6DA8-756A-46D7-8DD7-98E72E4C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6F7D5C4-A548-4430-ABA8-FF86F7CB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9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255A9A4-563D-4043-A47E-CDB7AD34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428F000-026F-43DF-BB61-CE48B65E5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11A0AB0-4AD4-4DDB-B8A6-7DCA4DBDC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4BF3-6180-4D03-B934-D98EE9AC0D2B}" type="datetimeFigureOut">
              <a:rPr lang="fr-FR" smtClean="0"/>
              <a:t>28/06/2020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01AEA5C-090A-4B10-B04D-A7A3891F1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CBC18B6-A5EF-4C77-8543-7EDBFBF8B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6C4F1-9957-46AA-B45B-B65CE2BF8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5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90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ariepierrot.free.fr/lycee/crsadoc/coursRecup_corrosion.pdf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ariepierrot.free.fr/lycee/crsadoc/coursRecup_corrosion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31" y="664249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28800" y="2867186"/>
            <a:ext cx="165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Fer</a:t>
            </a:r>
          </a:p>
          <a:p>
            <a:endParaRPr lang="fr-FR" sz="240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58" y="4186237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Potion des Indes – Produits bio indiens en lig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93" y="348712"/>
            <a:ext cx="1446511" cy="217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155528" y="2867185"/>
            <a:ext cx="216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Cuivre</a:t>
            </a:r>
          </a:p>
          <a:p>
            <a:endParaRPr lang="fr-FR" sz="240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59" y="440411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740802" y="2867186"/>
            <a:ext cx="216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Aluminium</a:t>
            </a:r>
          </a:p>
          <a:p>
            <a:endParaRPr lang="fr-FR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383" y="3866827"/>
            <a:ext cx="2320570" cy="183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43DC2FE-2B4A-44DA-BC92-C58D4C1644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2" b="2"/>
          <a:stretch/>
        </p:blipFill>
        <p:spPr>
          <a:xfrm>
            <a:off x="1257093" y="3461777"/>
            <a:ext cx="1734080" cy="24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9281DA3-7F32-40F1-AC1B-6F58E0D7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459" y="1356971"/>
            <a:ext cx="4140413" cy="43817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D012FE3-D304-4392-B122-CFBF810A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39" y="855355"/>
            <a:ext cx="4540483" cy="42102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A7A2E5F-C8C8-4365-850C-7F22BDB2A0A9}"/>
              </a:ext>
            </a:extLst>
          </p:cNvPr>
          <p:cNvSpPr txBox="1"/>
          <p:nvPr/>
        </p:nvSpPr>
        <p:spPr>
          <a:xfrm>
            <a:off x="4510311" y="6405304"/>
            <a:ext cx="786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http://dlecorgnechimie.fr/wp-content/uploads/2015/02/corrosion.pdf</a:t>
            </a:r>
          </a:p>
        </p:txBody>
      </p:sp>
    </p:spTree>
    <p:extLst>
      <p:ext uri="{BB962C8B-B14F-4D97-AF65-F5344CB8AC3E}">
        <p14:creationId xmlns:p14="http://schemas.microsoft.com/office/powerpoint/2010/main" val="39842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0700"/>
            <a:ext cx="1143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2486" y="6321551"/>
            <a:ext cx="302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508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7934299-2AA4-47E8-8C7F-D349027D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3" y="1931629"/>
            <a:ext cx="3034147" cy="29947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FC3873B-9C23-4F41-9B21-0852CE3D51AF}"/>
              </a:ext>
            </a:extLst>
          </p:cNvPr>
          <p:cNvSpPr txBox="1"/>
          <p:nvPr/>
        </p:nvSpPr>
        <p:spPr>
          <a:xfrm>
            <a:off x="1452880" y="105664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Aspect thermodynamique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50FE690-902B-4C12-A69A-5B89D8B25845}"/>
              </a:ext>
            </a:extLst>
          </p:cNvPr>
          <p:cNvSpPr txBox="1"/>
          <p:nvPr/>
        </p:nvSpPr>
        <p:spPr>
          <a:xfrm>
            <a:off x="9906000" y="6365518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30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7934299-2AA4-47E8-8C7F-D349027D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3" y="1931629"/>
            <a:ext cx="3034147" cy="29947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FC3873B-9C23-4F41-9B21-0852CE3D51AF}"/>
              </a:ext>
            </a:extLst>
          </p:cNvPr>
          <p:cNvSpPr txBox="1"/>
          <p:nvPr/>
        </p:nvSpPr>
        <p:spPr>
          <a:xfrm>
            <a:off x="1452880" y="105664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Aspect thermodynamique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4A35C49-21B5-48C4-AAD9-C2CD49AB7316}"/>
              </a:ext>
            </a:extLst>
          </p:cNvPr>
          <p:cNvSpPr txBox="1"/>
          <p:nvPr/>
        </p:nvSpPr>
        <p:spPr>
          <a:xfrm>
            <a:off x="7020560" y="1060212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Aspect cinétique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A40922C-EA4C-4671-A37C-D94FA7A7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1748365"/>
            <a:ext cx="4033520" cy="33612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50FE690-902B-4C12-A69A-5B89D8B25845}"/>
              </a:ext>
            </a:extLst>
          </p:cNvPr>
          <p:cNvSpPr txBox="1"/>
          <p:nvPr/>
        </p:nvSpPr>
        <p:spPr>
          <a:xfrm>
            <a:off x="9906000" y="6365518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92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8" b="14464"/>
          <a:stretch/>
        </p:blipFill>
        <p:spPr bwMode="auto">
          <a:xfrm>
            <a:off x="3666020" y="388011"/>
            <a:ext cx="4859960" cy="25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38EED56-14F9-46A0-AEBE-E1A55F5E2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89" y="3669907"/>
            <a:ext cx="2708822" cy="28666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0DD118-E4ED-4641-8482-4FBCEB3D2678}"/>
              </a:ext>
            </a:extLst>
          </p:cNvPr>
          <p:cNvSpPr/>
          <p:nvPr/>
        </p:nvSpPr>
        <p:spPr>
          <a:xfrm>
            <a:off x="6209185" y="838043"/>
            <a:ext cx="469141" cy="481710"/>
          </a:xfrm>
          <a:prstGeom prst="rect">
            <a:avLst/>
          </a:prstGeom>
          <a:solidFill>
            <a:srgbClr val="E721DE">
              <a:alpha val="4078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819124-4A46-4E03-B1E5-5BC9CB33224F}"/>
              </a:ext>
            </a:extLst>
          </p:cNvPr>
          <p:cNvSpPr/>
          <p:nvPr/>
        </p:nvSpPr>
        <p:spPr>
          <a:xfrm>
            <a:off x="7536071" y="990443"/>
            <a:ext cx="556275" cy="481710"/>
          </a:xfrm>
          <a:prstGeom prst="rect">
            <a:avLst/>
          </a:prstGeom>
          <a:solidFill>
            <a:srgbClr val="0070C0">
              <a:alpha val="40784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ADAA55-3CD9-4D27-8299-B25C28DFDC20}"/>
              </a:ext>
            </a:extLst>
          </p:cNvPr>
          <p:cNvSpPr txBox="1"/>
          <p:nvPr/>
        </p:nvSpPr>
        <p:spPr>
          <a:xfrm>
            <a:off x="2941163" y="6365518"/>
            <a:ext cx="999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r>
              <a:rPr lang="fr-FR" dirty="0"/>
              <a:t> et http://dlecorgnechimie.fr/wp-content/uploads/2015/02/corrosion.pdf</a:t>
            </a:r>
          </a:p>
        </p:txBody>
      </p:sp>
    </p:spTree>
    <p:extLst>
      <p:ext uri="{BB962C8B-B14F-4D97-AF65-F5344CB8AC3E}">
        <p14:creationId xmlns:p14="http://schemas.microsoft.com/office/powerpoint/2010/main" val="295196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5509436B-0242-459D-A3F8-E76FADD5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66" y="2210777"/>
            <a:ext cx="7969660" cy="13780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17539B6-8A2E-443B-BA71-FD56A67D7689}"/>
              </a:ext>
            </a:extLst>
          </p:cNvPr>
          <p:cNvSpPr txBox="1"/>
          <p:nvPr/>
        </p:nvSpPr>
        <p:spPr>
          <a:xfrm>
            <a:off x="3644497" y="640080"/>
            <a:ext cx="4679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+mj-lt"/>
              </a:rPr>
              <a:t>Echelle des métaux nobles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479F059-A5DE-4BE1-899B-922FA1BDA077}"/>
              </a:ext>
            </a:extLst>
          </p:cNvPr>
          <p:cNvSpPr txBox="1"/>
          <p:nvPr/>
        </p:nvSpPr>
        <p:spPr>
          <a:xfrm>
            <a:off x="9144000" y="5567680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Classe Prépa MP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854D8E-0423-45BF-BF49-2797F3EE0C7C}"/>
              </a:ext>
            </a:extLst>
          </p:cNvPr>
          <p:cNvSpPr/>
          <p:nvPr/>
        </p:nvSpPr>
        <p:spPr>
          <a:xfrm>
            <a:off x="4406374" y="2403834"/>
            <a:ext cx="316456" cy="429335"/>
          </a:xfrm>
          <a:prstGeom prst="rect">
            <a:avLst/>
          </a:prstGeom>
          <a:noFill/>
          <a:ln>
            <a:solidFill>
              <a:srgbClr val="CD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854D8E-0423-45BF-BF49-2797F3EE0C7C}"/>
              </a:ext>
            </a:extLst>
          </p:cNvPr>
          <p:cNvSpPr/>
          <p:nvPr/>
        </p:nvSpPr>
        <p:spPr>
          <a:xfrm>
            <a:off x="6364128" y="2420254"/>
            <a:ext cx="521226" cy="429335"/>
          </a:xfrm>
          <a:prstGeom prst="rect">
            <a:avLst/>
          </a:prstGeom>
          <a:noFill/>
          <a:ln>
            <a:solidFill>
              <a:srgbClr val="CD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854D8E-0423-45BF-BF49-2797F3EE0C7C}"/>
              </a:ext>
            </a:extLst>
          </p:cNvPr>
          <p:cNvSpPr/>
          <p:nvPr/>
        </p:nvSpPr>
        <p:spPr>
          <a:xfrm>
            <a:off x="3046497" y="2428951"/>
            <a:ext cx="521226" cy="429335"/>
          </a:xfrm>
          <a:prstGeom prst="rect">
            <a:avLst/>
          </a:prstGeom>
          <a:noFill/>
          <a:ln>
            <a:solidFill>
              <a:srgbClr val="CD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82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"/>
          <p:cNvGrpSpPr/>
          <p:nvPr/>
        </p:nvGrpSpPr>
        <p:grpSpPr>
          <a:xfrm>
            <a:off x="477551" y="2270367"/>
            <a:ext cx="3532518" cy="3476012"/>
            <a:chOff x="49917" y="34"/>
            <a:chExt cx="3768018" cy="4943660"/>
          </a:xfrm>
        </p:grpSpPr>
        <p:sp>
          <p:nvSpPr>
            <p:cNvPr id="312" name="Line"/>
            <p:cNvSpPr/>
            <p:nvPr/>
          </p:nvSpPr>
          <p:spPr>
            <a:xfrm flipH="1" flipV="1">
              <a:off x="52778" y="474897"/>
              <a:ext cx="1422401" cy="4439337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Line"/>
            <p:cNvSpPr/>
            <p:nvPr/>
          </p:nvSpPr>
          <p:spPr>
            <a:xfrm flipV="1">
              <a:off x="2379917" y="474897"/>
              <a:ext cx="1421480" cy="4439337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4" name="Rectangle"/>
            <p:cNvSpPr/>
            <p:nvPr/>
          </p:nvSpPr>
          <p:spPr>
            <a:xfrm>
              <a:off x="183857" y="2411676"/>
              <a:ext cx="3491661" cy="252838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69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5" name="Zn"/>
            <p:cNvSpPr txBox="1"/>
            <p:nvPr/>
          </p:nvSpPr>
          <p:spPr>
            <a:xfrm>
              <a:off x="3074756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rPr>
                  <a:solidFill>
                    <a:schemeClr val="accent2"/>
                  </a:solidFill>
                </a:rPr>
                <a:t>Zn</a:t>
              </a:r>
            </a:p>
          </p:txBody>
        </p:sp>
        <p:sp>
          <p:nvSpPr>
            <p:cNvPr id="316" name="Fe"/>
            <p:cNvSpPr txBox="1"/>
            <p:nvPr/>
          </p:nvSpPr>
          <p:spPr>
            <a:xfrm>
              <a:off x="197647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1">
                      <a:lumOff val="-13575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t>Fe</a:t>
              </a:r>
            </a:p>
          </p:txBody>
        </p:sp>
        <p:sp>
          <p:nvSpPr>
            <p:cNvPr id="317" name="Line"/>
            <p:cNvSpPr/>
            <p:nvPr/>
          </p:nvSpPr>
          <p:spPr>
            <a:xfrm>
              <a:off x="49917" y="34"/>
              <a:ext cx="3768018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55" extrusionOk="0">
                  <a:moveTo>
                    <a:pt x="0" y="21355"/>
                  </a:moveTo>
                  <a:cubicBezTo>
                    <a:pt x="1075" y="7847"/>
                    <a:pt x="3153" y="763"/>
                    <a:pt x="5215" y="3575"/>
                  </a:cubicBezTo>
                  <a:cubicBezTo>
                    <a:pt x="6991" y="5998"/>
                    <a:pt x="8639" y="15733"/>
                    <a:pt x="10388" y="11640"/>
                  </a:cubicBezTo>
                  <a:cubicBezTo>
                    <a:pt x="11550" y="8919"/>
                    <a:pt x="12394" y="267"/>
                    <a:pt x="13631" y="6"/>
                  </a:cubicBezTo>
                  <a:cubicBezTo>
                    <a:pt x="14816" y="-245"/>
                    <a:pt x="15766" y="7277"/>
                    <a:pt x="16877" y="7552"/>
                  </a:cubicBezTo>
                  <a:cubicBezTo>
                    <a:pt x="18016" y="7834"/>
                    <a:pt x="19051" y="1103"/>
                    <a:pt x="20181" y="3819"/>
                  </a:cubicBezTo>
                  <a:cubicBezTo>
                    <a:pt x="21118" y="6072"/>
                    <a:pt x="21600" y="13872"/>
                    <a:pt x="21224" y="2071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Rectangle"/>
            <p:cNvSpPr/>
            <p:nvPr/>
          </p:nvSpPr>
          <p:spPr>
            <a:xfrm>
              <a:off x="183858" y="942605"/>
              <a:ext cx="3491661" cy="400108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21" name="Line"/>
          <p:cNvSpPr/>
          <p:nvPr/>
        </p:nvSpPr>
        <p:spPr>
          <a:xfrm>
            <a:off x="1501750" y="2292531"/>
            <a:ext cx="59532" cy="8631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 flipV="1">
            <a:off x="1466031" y="2378843"/>
            <a:ext cx="95251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3" name="Line"/>
          <p:cNvSpPr/>
          <p:nvPr/>
        </p:nvSpPr>
        <p:spPr>
          <a:xfrm flipH="1">
            <a:off x="3279391" y="2317537"/>
            <a:ext cx="71438" cy="7738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Line"/>
          <p:cNvSpPr/>
          <p:nvPr/>
        </p:nvSpPr>
        <p:spPr>
          <a:xfrm flipH="1" flipV="1">
            <a:off x="3267484" y="2394919"/>
            <a:ext cx="95251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i"/>
          <p:cNvSpPr txBox="1"/>
          <p:nvPr/>
        </p:nvSpPr>
        <p:spPr>
          <a:xfrm>
            <a:off x="1439789" y="2045291"/>
            <a:ext cx="146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r>
              <a:t>i</a:t>
            </a:r>
          </a:p>
        </p:txBody>
      </p:sp>
      <p:sp>
        <p:nvSpPr>
          <p:cNvPr id="326" name="e-"/>
          <p:cNvSpPr txBox="1"/>
          <p:nvPr/>
        </p:nvSpPr>
        <p:spPr>
          <a:xfrm>
            <a:off x="3162185" y="2045291"/>
            <a:ext cx="246171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31999"/>
              <a:t>-</a:t>
            </a:r>
          </a:p>
        </p:txBody>
      </p:sp>
      <p:pic>
        <p:nvPicPr>
          <p:cNvPr id="327" name="FerConnectZinc.pdf" descr="FerConnectZin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07" y="1965558"/>
            <a:ext cx="8079593" cy="454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Em : Potentiel mixte"/>
          <p:cNvSpPr txBox="1"/>
          <p:nvPr/>
        </p:nvSpPr>
        <p:spPr>
          <a:xfrm>
            <a:off x="5182075" y="1963167"/>
            <a:ext cx="1927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-5999"/>
              <a:t>m </a:t>
            </a:r>
            <a:r>
              <a:t>: Potentiel mixte</a:t>
            </a:r>
          </a:p>
        </p:txBody>
      </p:sp>
      <p:sp>
        <p:nvSpPr>
          <p:cNvPr id="329" name="icor : Courant de corrosion"/>
          <p:cNvSpPr txBox="1"/>
          <p:nvPr/>
        </p:nvSpPr>
        <p:spPr>
          <a:xfrm>
            <a:off x="5220671" y="2190092"/>
            <a:ext cx="2465112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i</a:t>
            </a:r>
            <a:r>
              <a:rPr baseline="-5999"/>
              <a:t>cor </a:t>
            </a:r>
            <a:r>
              <a:t>: Courant de corrosion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Equation"/>
              <p:cNvSpPr txBox="1"/>
              <p:nvPr/>
            </p:nvSpPr>
            <p:spPr>
              <a:xfrm>
                <a:off x="10796743" y="2934652"/>
                <a:ext cx="460639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743" y="2934652"/>
                <a:ext cx="460639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1842" r="-1316" b="-98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Equation"/>
              <p:cNvSpPr txBox="1"/>
              <p:nvPr/>
            </p:nvSpPr>
            <p:spPr>
              <a:xfrm>
                <a:off x="10677157" y="5401404"/>
                <a:ext cx="652999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157" y="5401404"/>
                <a:ext cx="652999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2804" b="-98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Equation"/>
              <p:cNvSpPr txBox="1"/>
              <p:nvPr/>
            </p:nvSpPr>
            <p:spPr>
              <a:xfrm>
                <a:off x="8086002" y="4008373"/>
                <a:ext cx="392800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33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002" y="4008373"/>
                <a:ext cx="392800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3846" r="-3077" b="-1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Equation"/>
              <p:cNvSpPr txBox="1"/>
              <p:nvPr/>
            </p:nvSpPr>
            <p:spPr>
              <a:xfrm>
                <a:off x="6412562" y="5268279"/>
                <a:ext cx="1249123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62" y="5268279"/>
                <a:ext cx="1249123" cy="287002"/>
              </a:xfrm>
              <a:prstGeom prst="rect">
                <a:avLst/>
              </a:prstGeom>
              <a:blipFill rotWithShape="1">
                <a:blip r:embed="rId6"/>
                <a:stretch>
                  <a:fillRect l="-3415" r="-1951" b="-255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Equation"/>
              <p:cNvSpPr txBox="1"/>
              <p:nvPr/>
            </p:nvSpPr>
            <p:spPr>
              <a:xfrm>
                <a:off x="7572348" y="2716939"/>
                <a:ext cx="134934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48" y="2716939"/>
                <a:ext cx="1349344" cy="294824"/>
              </a:xfrm>
              <a:prstGeom prst="rect">
                <a:avLst/>
              </a:prstGeom>
              <a:blipFill rotWithShape="1">
                <a:blip r:embed="rId7"/>
                <a:stretch>
                  <a:fillRect l="-2703" r="-2252" b="-229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Equation"/>
              <p:cNvSpPr txBox="1"/>
              <p:nvPr/>
            </p:nvSpPr>
            <p:spPr>
              <a:xfrm>
                <a:off x="9143173" y="2716939"/>
                <a:ext cx="132087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73" y="2716939"/>
                <a:ext cx="1320874" cy="294824"/>
              </a:xfrm>
              <a:prstGeom prst="rect">
                <a:avLst/>
              </a:prstGeom>
              <a:blipFill rotWithShape="1">
                <a:blip r:embed="rId8"/>
                <a:stretch>
                  <a:fillRect l="-3226" r="-1843" b="-229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Equation"/>
              <p:cNvSpPr txBox="1"/>
              <p:nvPr/>
            </p:nvSpPr>
            <p:spPr>
              <a:xfrm>
                <a:off x="6820425" y="5995647"/>
                <a:ext cx="27097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𝑍𝑛</m:t>
                      </m:r>
                    </m:oMath>
                  </m:oMathPara>
                </a14:m>
                <a:endParaRPr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3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425" y="5995647"/>
                <a:ext cx="270972" cy="230832"/>
              </a:xfrm>
              <a:prstGeom prst="rect">
                <a:avLst/>
              </a:prstGeom>
              <a:blipFill rotWithShape="1">
                <a:blip r:embed="rId9"/>
                <a:stretch>
                  <a:fillRect l="-15909" r="-15909" b="-540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Equation"/>
              <p:cNvSpPr txBox="1"/>
              <p:nvPr/>
            </p:nvSpPr>
            <p:spPr>
              <a:xfrm>
                <a:off x="7799709" y="5995486"/>
                <a:ext cx="26071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</m:oMath>
                  </m:oMathPara>
                </a14:m>
                <a:endParaRPr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709" y="5995486"/>
                <a:ext cx="260712" cy="230832"/>
              </a:xfrm>
              <a:prstGeom prst="rect">
                <a:avLst/>
              </a:prstGeom>
              <a:blipFill rotWithShape="1">
                <a:blip r:embed="rId10"/>
                <a:stretch>
                  <a:fillRect l="-13953" r="-16279" b="-540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Equation"/>
              <p:cNvSpPr txBox="1"/>
              <p:nvPr/>
            </p:nvSpPr>
            <p:spPr>
              <a:xfrm>
                <a:off x="7366620" y="5531121"/>
                <a:ext cx="1249123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3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20" y="5531121"/>
                <a:ext cx="1249123" cy="287002"/>
              </a:xfrm>
              <a:prstGeom prst="rect">
                <a:avLst/>
              </a:prstGeom>
              <a:blipFill rotWithShape="1">
                <a:blip r:embed="rId11"/>
                <a:stretch>
                  <a:fillRect l="-2927" r="-2439" b="-255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03351" y="1133019"/>
            <a:ext cx="591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Les métaux sont reliés électriquement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644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8B7238F-466A-47F9-B642-60A65B18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11" y="574781"/>
            <a:ext cx="3778444" cy="6794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AEBC3E6-2C24-43D3-B321-BC72D8A8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64" y="1254266"/>
            <a:ext cx="6585288" cy="45341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3810E8-4ACA-4D99-BD34-C64A858DA3EC}"/>
              </a:ext>
            </a:extLst>
          </p:cNvPr>
          <p:cNvSpPr txBox="1"/>
          <p:nvPr/>
        </p:nvSpPr>
        <p:spPr>
          <a:xfrm>
            <a:off x="4543720" y="6438171"/>
            <a:ext cx="999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http://dlecorgnechimie.fr/wp-content/uploads/2015/02/corrosion.pdf</a:t>
            </a:r>
          </a:p>
        </p:txBody>
      </p:sp>
    </p:spTree>
    <p:extLst>
      <p:ext uri="{BB962C8B-B14F-4D97-AF65-F5344CB8AC3E}">
        <p14:creationId xmlns:p14="http://schemas.microsoft.com/office/powerpoint/2010/main" val="315069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D9641D8-7455-4F8B-9A5F-79351CC5EEBF}"/>
              </a:ext>
            </a:extLst>
          </p:cNvPr>
          <p:cNvSpPr txBox="1"/>
          <p:nvPr/>
        </p:nvSpPr>
        <p:spPr>
          <a:xfrm>
            <a:off x="536383" y="316143"/>
            <a:ext cx="697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Anode sacrificielle de zinc sur un bateau </a:t>
            </a:r>
          </a:p>
        </p:txBody>
      </p:sp>
      <p:sp>
        <p:nvSpPr>
          <p:cNvPr id="3" name="AutoShape 2" descr="Anode Sacrificielle Photos &amp; Anode Sacrificielle Images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 descr="Anode Sacrificielle Photos &amp; Anode Sacrificielle Images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20" y="1436483"/>
            <a:ext cx="5051856" cy="37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2" y="1258930"/>
            <a:ext cx="3450706" cy="460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7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9129780C-3428-4CD4-A004-29F19F39DE1B}"/>
              </a:ext>
            </a:extLst>
          </p:cNvPr>
          <p:cNvGraphicFramePr>
            <a:graphicFrameLocks noGrp="1"/>
          </p:cNvGraphicFramePr>
          <p:nvPr/>
        </p:nvGraphicFramePr>
        <p:xfrm>
          <a:off x="1234440" y="1053465"/>
          <a:ext cx="7189642" cy="427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094">
                  <a:extLst>
                    <a:ext uri="{9D8B030D-6E8A-4147-A177-3AD203B41FA5}">
                      <a16:colId xmlns:a16="http://schemas.microsoft.com/office/drawing/2014/main" xmlns="" val="2083292926"/>
                    </a:ext>
                  </a:extLst>
                </a:gridCol>
                <a:gridCol w="2388094">
                  <a:extLst>
                    <a:ext uri="{9D8B030D-6E8A-4147-A177-3AD203B41FA5}">
                      <a16:colId xmlns:a16="http://schemas.microsoft.com/office/drawing/2014/main" xmlns="" val="4102565604"/>
                    </a:ext>
                  </a:extLst>
                </a:gridCol>
                <a:gridCol w="2413454">
                  <a:extLst>
                    <a:ext uri="{9D8B030D-6E8A-4147-A177-3AD203B41FA5}">
                      <a16:colId xmlns:a16="http://schemas.microsoft.com/office/drawing/2014/main" xmlns="" val="1479739980"/>
                    </a:ext>
                  </a:extLst>
                </a:gridCol>
              </a:tblGrid>
              <a:tr h="796204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</a:rPr>
                        <a:t>Méthode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Passivation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Anode sacrificielle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5310118"/>
                  </a:ext>
                </a:extLst>
              </a:tr>
              <a:tr h="796204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Idée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Couche d’oxyde à la surface du métal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Métal à protéger en contact avec métal «sacrifié»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9771692"/>
                  </a:ext>
                </a:extLst>
              </a:tr>
              <a:tr h="2552888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Inconvénient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L’oxyde doit vérifier certaines propriétés : isolant, bien couvrant (pas de trous)</a:t>
                      </a:r>
                    </a:p>
                    <a:p>
                      <a:endParaRPr lang="fr-F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faut que l’environnement du matériau n’attaque pas la couche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du métal sacrifié 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de dihydrogène sur le métal à protéger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91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89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D0EB02F-295C-4DD2-86FE-1E9B7181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01" y="1513839"/>
            <a:ext cx="1780873" cy="28505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33E2F53-8367-4F27-BBFD-6CECAEAC8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323" y="781002"/>
            <a:ext cx="1397924" cy="37358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A7CB12D-4F2E-41AF-B00B-CAAB38063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818" y="663339"/>
            <a:ext cx="1941964" cy="4046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6FE85E27-C21D-4A2B-B0E9-3DB2DDCA2218}"/>
                  </a:ext>
                </a:extLst>
              </p:cNvPr>
              <p:cNvSpPr txBox="1"/>
              <p:nvPr/>
            </p:nvSpPr>
            <p:spPr>
              <a:xfrm>
                <a:off x="1585676" y="4709871"/>
                <a:ext cx="1687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Fer</m:t>
                      </m:r>
                      <m:r>
                        <a:rPr lang="fr-FR" i="0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fr-FR" i="0" dirty="0" err="1" smtClean="0">
                          <a:latin typeface="Cambria Math" panose="02040503050406030204" pitchFamily="18" charset="0"/>
                        </a:rPr>
                        <m:t>HCl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E85E27-C21D-4A2B-B0E9-3DB2DDCA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76" y="4709871"/>
                <a:ext cx="16873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xmlns="" id="{2E7DE8F1-74D2-4089-AA44-5912ED09D8CF}"/>
                  </a:ext>
                </a:extLst>
              </p:cNvPr>
              <p:cNvSpPr txBox="1"/>
              <p:nvPr/>
            </p:nvSpPr>
            <p:spPr>
              <a:xfrm>
                <a:off x="4892720" y="4756038"/>
                <a:ext cx="19246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Test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à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la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flamme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positif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E7DE8F1-74D2-4089-AA44-5912ED09D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20" y="4756038"/>
                <a:ext cx="1924639" cy="646331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69C2B91E-ECFC-474C-871D-941AC0546AD0}"/>
                  </a:ext>
                </a:extLst>
              </p:cNvPr>
              <p:cNvSpPr txBox="1"/>
              <p:nvPr/>
            </p:nvSpPr>
            <p:spPr>
              <a:xfrm>
                <a:off x="8577467" y="4994332"/>
                <a:ext cx="16873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Apr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è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filtration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ajout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NaOH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Formation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du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cipit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Fe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b="0" i="0" dirty="0" smtClean="0"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d>
                        </m:e>
                        <m:sub>
                          <m: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b="0" dirty="0"/>
              </a:p>
              <a:p>
                <a:endParaRPr lang="fr-FR" b="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9C2B91E-ECFC-474C-871D-941AC054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467" y="4994332"/>
                <a:ext cx="1687398" cy="1200329"/>
              </a:xfrm>
              <a:prstGeom prst="rect">
                <a:avLst/>
              </a:prstGeom>
              <a:blipFill>
                <a:blip r:embed="rId7"/>
                <a:stretch>
                  <a:fillRect l="-1083" r="-953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41FFD3B-DE29-4197-BB92-3048B00EF462}"/>
              </a:ext>
            </a:extLst>
          </p:cNvPr>
          <p:cNvSpPr/>
          <p:nvPr/>
        </p:nvSpPr>
        <p:spPr>
          <a:xfrm>
            <a:off x="6635980" y="6479121"/>
            <a:ext cx="557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https://www.youtube.com/watch?v=93itg9z5phY</a:t>
            </a:r>
          </a:p>
        </p:txBody>
      </p:sp>
    </p:spTree>
    <p:extLst>
      <p:ext uri="{BB962C8B-B14F-4D97-AF65-F5344CB8AC3E}">
        <p14:creationId xmlns:p14="http://schemas.microsoft.com/office/powerpoint/2010/main" val="3898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7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assis, blanc, petit&#10;&#10;Description générée automatiquement">
            <a:extLst>
              <a:ext uri="{FF2B5EF4-FFF2-40B4-BE49-F238E27FC236}">
                <a16:creationId xmlns:a16="http://schemas.microsoft.com/office/drawing/2014/main" xmlns="" id="{3FB693CE-C592-49E3-82D4-DE244703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28" y="765769"/>
            <a:ext cx="2881067" cy="38414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DA716D0-3C67-48B9-9065-965F0E90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333" y="1014907"/>
            <a:ext cx="6286499" cy="35922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0043046-04CE-43AB-BB9F-312DBE1DD402}"/>
              </a:ext>
            </a:extLst>
          </p:cNvPr>
          <p:cNvSpPr txBox="1"/>
          <p:nvPr/>
        </p:nvSpPr>
        <p:spPr>
          <a:xfrm>
            <a:off x="2926080" y="6353909"/>
            <a:ext cx="100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https://www.f-legrand.fr/scidoc/srcdoc/sciphys/electrochim/corrosion/corrosion-pdf.pdf</a:t>
            </a:r>
          </a:p>
        </p:txBody>
      </p:sp>
    </p:spTree>
    <p:extLst>
      <p:ext uri="{BB962C8B-B14F-4D97-AF65-F5344CB8AC3E}">
        <p14:creationId xmlns:p14="http://schemas.microsoft.com/office/powerpoint/2010/main" val="551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19" y="1303231"/>
            <a:ext cx="7027970" cy="346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assis&#10;&#10;Description générée automatiquement">
            <a:extLst>
              <a:ext uri="{FF2B5EF4-FFF2-40B4-BE49-F238E27FC236}">
                <a16:creationId xmlns:a16="http://schemas.microsoft.com/office/drawing/2014/main" xmlns="" id="{2EFB0C83-1C91-4DA9-960B-6B234CF11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4" y="888895"/>
            <a:ext cx="7554105" cy="544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B2B7AE9-7966-405F-8505-507D4D395B82}"/>
              </a:ext>
            </a:extLst>
          </p:cNvPr>
          <p:cNvSpPr txBox="1"/>
          <p:nvPr/>
        </p:nvSpPr>
        <p:spPr>
          <a:xfrm>
            <a:off x="3830320" y="274320"/>
            <a:ext cx="473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Protection cathodique </a:t>
            </a:r>
          </a:p>
        </p:txBody>
      </p:sp>
    </p:spTree>
    <p:extLst>
      <p:ext uri="{BB962C8B-B14F-4D97-AF65-F5344CB8AC3E}">
        <p14:creationId xmlns:p14="http://schemas.microsoft.com/office/powerpoint/2010/main" val="175719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xmlns="" id="{719617CD-C375-42DB-8738-9529F7BD6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42161"/>
              </p:ext>
            </p:extLst>
          </p:nvPr>
        </p:nvGraphicFramePr>
        <p:xfrm>
          <a:off x="1322773" y="515479"/>
          <a:ext cx="9561250" cy="5368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970">
                  <a:extLst>
                    <a:ext uri="{9D8B030D-6E8A-4147-A177-3AD203B41FA5}">
                      <a16:colId xmlns:a16="http://schemas.microsoft.com/office/drawing/2014/main" xmlns="" val="2833836500"/>
                    </a:ext>
                  </a:extLst>
                </a:gridCol>
                <a:gridCol w="2388094">
                  <a:extLst>
                    <a:ext uri="{9D8B030D-6E8A-4147-A177-3AD203B41FA5}">
                      <a16:colId xmlns:a16="http://schemas.microsoft.com/office/drawing/2014/main" xmlns="" val="3216679619"/>
                    </a:ext>
                  </a:extLst>
                </a:gridCol>
                <a:gridCol w="2413454">
                  <a:extLst>
                    <a:ext uri="{9D8B030D-6E8A-4147-A177-3AD203B41FA5}">
                      <a16:colId xmlns:a16="http://schemas.microsoft.com/office/drawing/2014/main" xmlns="" val="258487059"/>
                    </a:ext>
                  </a:extLst>
                </a:gridCol>
                <a:gridCol w="2362732">
                  <a:extLst>
                    <a:ext uri="{9D8B030D-6E8A-4147-A177-3AD203B41FA5}">
                      <a16:colId xmlns:a16="http://schemas.microsoft.com/office/drawing/2014/main" xmlns="" val="1956976917"/>
                    </a:ext>
                  </a:extLst>
                </a:gridCol>
              </a:tblGrid>
              <a:tr h="796204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</a:rPr>
                        <a:t>Méthode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Passivation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Anode sacrificielle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cathodique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288618"/>
                  </a:ext>
                </a:extLst>
              </a:tr>
              <a:tr h="796204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Idée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Couche d’oxyde à la surface du métal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Métal à protéger en contact avec métal «sacrifié» 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Abaissement du potentiel avec un générateur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972163"/>
                  </a:ext>
                </a:extLst>
              </a:tr>
              <a:tr h="2552888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Inconvénient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L’oxyde doit vérifier certaines propriétés : isolant, bien couvrant (pas de trous)</a:t>
                      </a:r>
                    </a:p>
                    <a:p>
                      <a:endParaRPr lang="fr-F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faut que l’environnement du matériau n’attaque pas la couche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du métal sacrifié </a:t>
                      </a:r>
                    </a:p>
                    <a:p>
                      <a:endParaRPr lang="fr-F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de dihydrogène sur le métal à protéger</a:t>
                      </a:r>
                      <a:endParaRPr lang="fr-F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d’énergie via le générateur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Nécessite d’avoir toujours le générateur, donc pas utilisable pour un objet de la vie courante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de dihydrogène sur le métal à protéger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7759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chaise, homme, table&#10;&#10;Description générée automatiquement">
            <a:extLst>
              <a:ext uri="{FF2B5EF4-FFF2-40B4-BE49-F238E27FC236}">
                <a16:creationId xmlns:a16="http://schemas.microsoft.com/office/drawing/2014/main" xmlns="" id="{9D4C4BFC-BB1A-49D2-8D6F-1CC72D6A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0968"/>
            <a:ext cx="5486400" cy="47792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20E8E6B-E5F6-4484-A7FA-4CFDEE3E4180}"/>
              </a:ext>
            </a:extLst>
          </p:cNvPr>
          <p:cNvSpPr txBox="1"/>
          <p:nvPr/>
        </p:nvSpPr>
        <p:spPr>
          <a:xfrm>
            <a:off x="8839200" y="6410960"/>
            <a:ext cx="305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physique.henry.free.fr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B4405AF-5953-4B9F-9414-0A6D316A7F66}"/>
              </a:ext>
            </a:extLst>
          </p:cNvPr>
          <p:cNvSpPr txBox="1"/>
          <p:nvPr/>
        </p:nvSpPr>
        <p:spPr>
          <a:xfrm>
            <a:off x="4043680" y="254000"/>
            <a:ext cx="458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Protection par revêtement </a:t>
            </a:r>
          </a:p>
        </p:txBody>
      </p:sp>
    </p:spTree>
    <p:extLst>
      <p:ext uri="{BB962C8B-B14F-4D97-AF65-F5344CB8AC3E}">
        <p14:creationId xmlns:p14="http://schemas.microsoft.com/office/powerpoint/2010/main" val="3732433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52400"/>
            <a:ext cx="51149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74997" y="6028841"/>
            <a:ext cx="239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Thibierge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80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3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C5C044-3130-4085-AF27-53D7D3D2A5D5}"/>
              </a:ext>
            </a:extLst>
          </p:cNvPr>
          <p:cNvSpPr/>
          <p:nvPr/>
        </p:nvSpPr>
        <p:spPr>
          <a:xfrm>
            <a:off x="9879113" y="6129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7E8E2E-90AA-4894-8F05-6F41E53A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5373"/>
            <a:ext cx="6673389" cy="427466"/>
          </a:xfrm>
          <a:prstGeom prst="rect">
            <a:avLst/>
          </a:prstGeom>
        </p:spPr>
      </p:pic>
      <p:sp>
        <p:nvSpPr>
          <p:cNvPr id="5" name="object 89">
            <a:extLst>
              <a:ext uri="{FF2B5EF4-FFF2-40B4-BE49-F238E27FC236}">
                <a16:creationId xmlns:a16="http://schemas.microsoft.com/office/drawing/2014/main" xmlns="" id="{B47F01D3-42AD-4484-85EE-21411EE90993}"/>
              </a:ext>
            </a:extLst>
          </p:cNvPr>
          <p:cNvSpPr/>
          <p:nvPr/>
        </p:nvSpPr>
        <p:spPr>
          <a:xfrm>
            <a:off x="1133412" y="5639993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6" name="object 90">
            <a:extLst>
              <a:ext uri="{FF2B5EF4-FFF2-40B4-BE49-F238E27FC236}">
                <a16:creationId xmlns:a16="http://schemas.microsoft.com/office/drawing/2014/main" xmlns="" id="{BC8021FD-1A33-491B-88F5-5AC6E7BF323C}"/>
              </a:ext>
            </a:extLst>
          </p:cNvPr>
          <p:cNvSpPr txBox="1"/>
          <p:nvPr/>
        </p:nvSpPr>
        <p:spPr>
          <a:xfrm>
            <a:off x="2191965" y="5610922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7" name="object 91">
            <a:extLst>
              <a:ext uri="{FF2B5EF4-FFF2-40B4-BE49-F238E27FC236}">
                <a16:creationId xmlns:a16="http://schemas.microsoft.com/office/drawing/2014/main" xmlns="" id="{33107473-45C5-45FD-8DD2-279C6FA6C07E}"/>
              </a:ext>
            </a:extLst>
          </p:cNvPr>
          <p:cNvSpPr/>
          <p:nvPr/>
        </p:nvSpPr>
        <p:spPr>
          <a:xfrm>
            <a:off x="4608935" y="5625674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8" name="object 92">
            <a:extLst>
              <a:ext uri="{FF2B5EF4-FFF2-40B4-BE49-F238E27FC236}">
                <a16:creationId xmlns:a16="http://schemas.microsoft.com/office/drawing/2014/main" xmlns="" id="{E55A7E11-4053-4680-89E9-AB306C953228}"/>
              </a:ext>
            </a:extLst>
          </p:cNvPr>
          <p:cNvSpPr txBox="1"/>
          <p:nvPr/>
        </p:nvSpPr>
        <p:spPr>
          <a:xfrm>
            <a:off x="5662415" y="5566195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9" name="object 93">
            <a:extLst>
              <a:ext uri="{FF2B5EF4-FFF2-40B4-BE49-F238E27FC236}">
                <a16:creationId xmlns:a16="http://schemas.microsoft.com/office/drawing/2014/main" xmlns="" id="{48D0B402-2DFA-4CAD-BC7B-6F3F0AF41D11}"/>
              </a:ext>
            </a:extLst>
          </p:cNvPr>
          <p:cNvSpPr/>
          <p:nvPr/>
        </p:nvSpPr>
        <p:spPr>
          <a:xfrm>
            <a:off x="7783762" y="5566195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0" name="object 94">
            <a:extLst>
              <a:ext uri="{FF2B5EF4-FFF2-40B4-BE49-F238E27FC236}">
                <a16:creationId xmlns:a16="http://schemas.microsoft.com/office/drawing/2014/main" xmlns="" id="{EE4F3716-3CFC-450B-B822-A865EB89BBDB}"/>
              </a:ext>
            </a:extLst>
          </p:cNvPr>
          <p:cNvSpPr txBox="1"/>
          <p:nvPr/>
        </p:nvSpPr>
        <p:spPr>
          <a:xfrm>
            <a:off x="9006367" y="5536456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73" y="263472"/>
            <a:ext cx="6029816" cy="50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3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FerEtZinc.pdf" descr="FerEtZin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56" y="1217848"/>
            <a:ext cx="8084344" cy="454744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Em : Potentiel mixte"/>
          <p:cNvSpPr txBox="1"/>
          <p:nvPr/>
        </p:nvSpPr>
        <p:spPr>
          <a:xfrm>
            <a:off x="5174127" y="1211212"/>
            <a:ext cx="1927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-5999"/>
              <a:t>m </a:t>
            </a:r>
            <a:r>
              <a:t>: Potentiel mixte</a:t>
            </a:r>
          </a:p>
        </p:txBody>
      </p:sp>
      <p:sp>
        <p:nvSpPr>
          <p:cNvPr id="297" name="icor : Courant de corrosion"/>
          <p:cNvSpPr txBox="1"/>
          <p:nvPr/>
        </p:nvSpPr>
        <p:spPr>
          <a:xfrm>
            <a:off x="5212723" y="1438137"/>
            <a:ext cx="2465112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algn="l"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i</a:t>
            </a:r>
            <a:r>
              <a:rPr baseline="-5999"/>
              <a:t>cor </a:t>
            </a:r>
            <a:r>
              <a:t>: Courant de corrosion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Equation"/>
              <p:cNvSpPr txBox="1"/>
              <p:nvPr/>
            </p:nvSpPr>
            <p:spPr>
              <a:xfrm>
                <a:off x="8717470" y="3644896"/>
                <a:ext cx="302455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29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470" y="3644896"/>
                <a:ext cx="302455" cy="200055"/>
              </a:xfrm>
              <a:prstGeom prst="rect">
                <a:avLst/>
              </a:prstGeom>
              <a:blipFill rotWithShape="1">
                <a:blip r:embed="rId3"/>
                <a:stretch>
                  <a:fillRect l="-12000" t="-3030" r="-6000" b="-121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Equation"/>
              <p:cNvSpPr txBox="1"/>
              <p:nvPr/>
            </p:nvSpPr>
            <p:spPr>
              <a:xfrm>
                <a:off x="7297054" y="3866479"/>
                <a:ext cx="315920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29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054" y="3866479"/>
                <a:ext cx="315920" cy="200055"/>
              </a:xfrm>
              <a:prstGeom prst="rect">
                <a:avLst/>
              </a:prstGeom>
              <a:blipFill rotWithShape="1">
                <a:blip r:embed="rId4"/>
                <a:stretch>
                  <a:fillRect l="-11538" r="-5769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Equation"/>
              <p:cNvSpPr txBox="1"/>
              <p:nvPr/>
            </p:nvSpPr>
            <p:spPr>
              <a:xfrm>
                <a:off x="10872502" y="3305568"/>
                <a:ext cx="299313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502" y="3305568"/>
                <a:ext cx="299313" cy="200055"/>
              </a:xfrm>
              <a:prstGeom prst="rect">
                <a:avLst/>
              </a:prstGeom>
              <a:blipFill rotWithShape="1">
                <a:blip r:embed="rId5"/>
                <a:stretch>
                  <a:fillRect l="-14286" r="-2041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Equation"/>
              <p:cNvSpPr txBox="1"/>
              <p:nvPr/>
            </p:nvSpPr>
            <p:spPr>
              <a:xfrm>
                <a:off x="10685621" y="3537740"/>
                <a:ext cx="42434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3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sz="13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621" y="3537740"/>
                <a:ext cx="424347" cy="200055"/>
              </a:xfrm>
              <a:prstGeom prst="rect">
                <a:avLst/>
              </a:prstGeom>
              <a:blipFill rotWithShape="1">
                <a:blip r:embed="rId6"/>
                <a:stretch>
                  <a:fillRect l="-2857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Equation"/>
              <p:cNvSpPr txBox="1"/>
              <p:nvPr/>
            </p:nvSpPr>
            <p:spPr>
              <a:xfrm>
                <a:off x="10872502" y="3073396"/>
                <a:ext cx="299313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502" y="3073396"/>
                <a:ext cx="299313" cy="200055"/>
              </a:xfrm>
              <a:prstGeom prst="rect">
                <a:avLst/>
              </a:prstGeom>
              <a:blipFill rotWithShape="1">
                <a:blip r:embed="rId7"/>
                <a:stretch>
                  <a:fillRect l="-14286" r="-2041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Equation"/>
              <p:cNvSpPr txBox="1"/>
              <p:nvPr/>
            </p:nvSpPr>
            <p:spPr>
              <a:xfrm>
                <a:off x="10685621" y="3769912"/>
                <a:ext cx="424347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3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sz="13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𝑐𝑜𝑟</m:t>
                          </m:r>
                        </m:sub>
                        <m:sup>
                          <m:r>
                            <a:rPr sz="13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𝑍𝑛</m:t>
                          </m:r>
                        </m:sup>
                      </m:sSubSup>
                    </m:oMath>
                  </m:oMathPara>
                </a14:m>
                <a:endParaRPr sz="13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621" y="3769912"/>
                <a:ext cx="424347" cy="200055"/>
              </a:xfrm>
              <a:prstGeom prst="rect">
                <a:avLst/>
              </a:prstGeom>
              <a:blipFill rotWithShape="1">
                <a:blip r:embed="rId8"/>
                <a:stretch>
                  <a:fillRect l="-2857" b="-1515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Equation"/>
              <p:cNvSpPr txBox="1"/>
              <p:nvPr/>
            </p:nvSpPr>
            <p:spPr>
              <a:xfrm>
                <a:off x="6812477" y="5243692"/>
                <a:ext cx="27097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𝑍𝑛</m:t>
                      </m:r>
                    </m:oMath>
                  </m:oMathPara>
                </a14:m>
                <a:endParaRPr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477" y="5243692"/>
                <a:ext cx="270972" cy="230832"/>
              </a:xfrm>
              <a:prstGeom prst="rect">
                <a:avLst/>
              </a:prstGeom>
              <a:blipFill rotWithShape="1">
                <a:blip r:embed="rId9"/>
                <a:stretch>
                  <a:fillRect l="-15909" r="-15909" b="-526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Equation"/>
              <p:cNvSpPr txBox="1"/>
              <p:nvPr/>
            </p:nvSpPr>
            <p:spPr>
              <a:xfrm>
                <a:off x="6416521" y="4516324"/>
                <a:ext cx="1249123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521" y="4516324"/>
                <a:ext cx="1249123" cy="287002"/>
              </a:xfrm>
              <a:prstGeom prst="rect">
                <a:avLst/>
              </a:prstGeom>
              <a:blipFill rotWithShape="1">
                <a:blip r:embed="rId10"/>
                <a:stretch>
                  <a:fillRect l="-3431" r="-2451" b="-234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Equation"/>
              <p:cNvSpPr txBox="1"/>
              <p:nvPr/>
            </p:nvSpPr>
            <p:spPr>
              <a:xfrm>
                <a:off x="7564400" y="1964984"/>
                <a:ext cx="134934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FE6347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FE6347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FE6347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FF6348"/>
                  </a:solidFill>
                </a:endParaRPr>
              </a:p>
            </p:txBody>
          </p:sp>
        </mc:Choice>
        <mc:Fallback xmlns="">
          <p:sp>
            <p:nvSpPr>
              <p:cNvPr id="30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400" y="1964984"/>
                <a:ext cx="1349344" cy="294824"/>
              </a:xfrm>
              <a:prstGeom prst="rect">
                <a:avLst/>
              </a:prstGeom>
              <a:blipFill rotWithShape="1">
                <a:blip r:embed="rId11"/>
                <a:stretch>
                  <a:fillRect l="-3167" r="-2262" b="-224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Equation"/>
              <p:cNvSpPr txBox="1"/>
              <p:nvPr/>
            </p:nvSpPr>
            <p:spPr>
              <a:xfrm>
                <a:off x="9135225" y="1964984"/>
                <a:ext cx="1320874" cy="2948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225" y="1964984"/>
                <a:ext cx="1320874" cy="294824"/>
              </a:xfrm>
              <a:prstGeom prst="rect">
                <a:avLst/>
              </a:prstGeom>
              <a:blipFill rotWithShape="1">
                <a:blip r:embed="rId12"/>
                <a:stretch>
                  <a:fillRect l="-3241" r="-2315" b="-224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Equation"/>
              <p:cNvSpPr txBox="1"/>
              <p:nvPr/>
            </p:nvSpPr>
            <p:spPr>
              <a:xfrm>
                <a:off x="7358672" y="4779166"/>
                <a:ext cx="1249123" cy="2870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sz="16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sz="1600" i="1">
                              <a:solidFill>
                                <a:srgbClr val="4169E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4169E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sz="1600"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672" y="4779166"/>
                <a:ext cx="1249123" cy="287002"/>
              </a:xfrm>
              <a:prstGeom prst="rect">
                <a:avLst/>
              </a:prstGeom>
              <a:blipFill rotWithShape="1">
                <a:blip r:embed="rId13"/>
                <a:stretch>
                  <a:fillRect l="-2927" r="-2439" b="-2340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Equation"/>
              <p:cNvSpPr txBox="1"/>
              <p:nvPr/>
            </p:nvSpPr>
            <p:spPr>
              <a:xfrm>
                <a:off x="7791761" y="5243531"/>
                <a:ext cx="260712" cy="2308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5353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4169E1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</m:oMath>
                  </m:oMathPara>
                </a14:m>
                <a:endParaRPr>
                  <a:solidFill>
                    <a:srgbClr val="4169E1"/>
                  </a:solidFill>
                </a:endParaRPr>
              </a:p>
            </p:txBody>
          </p:sp>
        </mc:Choice>
        <mc:Fallback xmlns="">
          <p:sp>
            <p:nvSpPr>
              <p:cNvPr id="3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761" y="5243531"/>
                <a:ext cx="260712" cy="230832"/>
              </a:xfrm>
              <a:prstGeom prst="rect">
                <a:avLst/>
              </a:prstGeom>
              <a:blipFill rotWithShape="1">
                <a:blip r:embed="rId14"/>
                <a:stretch>
                  <a:fillRect l="-13953" r="-16279" b="-526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47171" y="875193"/>
            <a:ext cx="66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/>
              <a:t>Les métaux sont séparés</a:t>
            </a:r>
            <a:endParaRPr lang="fr-FR" sz="2400"/>
          </a:p>
        </p:txBody>
      </p:sp>
      <p:grpSp>
        <p:nvGrpSpPr>
          <p:cNvPr id="27" name="Group"/>
          <p:cNvGrpSpPr/>
          <p:nvPr/>
        </p:nvGrpSpPr>
        <p:grpSpPr>
          <a:xfrm>
            <a:off x="506869" y="2112396"/>
            <a:ext cx="3514331" cy="3165477"/>
            <a:chOff x="52778" y="441683"/>
            <a:chExt cx="3748619" cy="4502011"/>
          </a:xfrm>
        </p:grpSpPr>
        <p:sp>
          <p:nvSpPr>
            <p:cNvPr id="28" name="Line"/>
            <p:cNvSpPr/>
            <p:nvPr/>
          </p:nvSpPr>
          <p:spPr>
            <a:xfrm flipH="1" flipV="1">
              <a:off x="52778" y="474897"/>
              <a:ext cx="1422401" cy="4439337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Line"/>
            <p:cNvSpPr/>
            <p:nvPr/>
          </p:nvSpPr>
          <p:spPr>
            <a:xfrm flipV="1">
              <a:off x="2379917" y="474897"/>
              <a:ext cx="1421480" cy="4439337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" name="Rectangle"/>
            <p:cNvSpPr/>
            <p:nvPr/>
          </p:nvSpPr>
          <p:spPr>
            <a:xfrm>
              <a:off x="183857" y="2411676"/>
              <a:ext cx="3491661" cy="2528389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8069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Zn"/>
            <p:cNvSpPr txBox="1"/>
            <p:nvPr/>
          </p:nvSpPr>
          <p:spPr>
            <a:xfrm>
              <a:off x="3074756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rPr>
                  <a:solidFill>
                    <a:schemeClr val="accent2"/>
                  </a:solidFill>
                </a:rPr>
                <a:t>Zn</a:t>
              </a:r>
            </a:p>
          </p:txBody>
        </p:sp>
        <p:sp>
          <p:nvSpPr>
            <p:cNvPr id="32" name="Fe"/>
            <p:cNvSpPr txBox="1"/>
            <p:nvPr/>
          </p:nvSpPr>
          <p:spPr>
            <a:xfrm>
              <a:off x="197647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1">
                      <a:lumOff val="-13575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t>Fe</a:t>
              </a:r>
            </a:p>
          </p:txBody>
        </p:sp>
        <p:sp>
          <p:nvSpPr>
            <p:cNvPr id="34" name="Rectangle"/>
            <p:cNvSpPr/>
            <p:nvPr/>
          </p:nvSpPr>
          <p:spPr>
            <a:xfrm>
              <a:off x="183858" y="942605"/>
              <a:ext cx="3491661" cy="400108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96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785" y="2551837"/>
            <a:ext cx="11347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smtClean="0"/>
              <a:t>Définition : corrosion</a:t>
            </a:r>
            <a:r>
              <a:rPr lang="fr-FR" sz="2400" smtClean="0"/>
              <a:t>. La </a:t>
            </a:r>
            <a:r>
              <a:rPr lang="fr-FR" sz="2400"/>
              <a:t>corrosion est une réaction irréversible se déroulant </a:t>
            </a:r>
            <a:r>
              <a:rPr lang="fr-FR" sz="2400"/>
              <a:t>à </a:t>
            </a:r>
            <a:r>
              <a:rPr lang="fr-FR" sz="2400" smtClean="0"/>
              <a:t>l’interface entre </a:t>
            </a:r>
            <a:r>
              <a:rPr lang="fr-FR" sz="2400"/>
              <a:t>matériau et son environnement, dont résulte la disparition du matériau ou la dissolution d’un </a:t>
            </a:r>
            <a:r>
              <a:rPr lang="fr-FR" sz="2400"/>
              <a:t>composant </a:t>
            </a:r>
            <a:r>
              <a:rPr lang="fr-FR" sz="2400" smtClean="0"/>
              <a:t>de l’environnement </a:t>
            </a:r>
            <a:r>
              <a:rPr lang="fr-FR" sz="2400"/>
              <a:t>dans le matériau</a:t>
            </a:r>
            <a:r>
              <a:rPr lang="fr-FR" sz="2400"/>
              <a:t>. 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8410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914525"/>
            <a:ext cx="10448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4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vis, morceau, assis&#10;&#10;Description générée automatiquement">
            <a:extLst>
              <a:ext uri="{FF2B5EF4-FFF2-40B4-BE49-F238E27FC236}">
                <a16:creationId xmlns:a16="http://schemas.microsoft.com/office/drawing/2014/main" xmlns="" id="{CB733D41-B366-4AE0-88A6-19B3005F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3360" y="904240"/>
            <a:ext cx="6106160" cy="45796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3860E57-6EA7-46B5-826E-5F8DF94CA910}"/>
              </a:ext>
            </a:extLst>
          </p:cNvPr>
          <p:cNvSpPr txBox="1"/>
          <p:nvPr/>
        </p:nvSpPr>
        <p:spPr>
          <a:xfrm>
            <a:off x="3881120" y="160010"/>
            <a:ext cx="62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Corrosion différentielle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03865C9-4C09-4153-B5DD-A121FFF49D8A}"/>
              </a:ext>
            </a:extLst>
          </p:cNvPr>
          <p:cNvSpPr txBox="1"/>
          <p:nvPr/>
        </p:nvSpPr>
        <p:spPr>
          <a:xfrm>
            <a:off x="9753600" y="6075680"/>
            <a:ext cx="18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wikipédia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652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2" y="728420"/>
            <a:ext cx="10924338" cy="52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45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C7570A1-703C-4354-9CDB-2520B3D0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90" y="1423447"/>
            <a:ext cx="6590722" cy="32098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DAEDCEC-5756-4F1C-BEEC-F27F93772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76" y="1121791"/>
            <a:ext cx="4365869" cy="33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8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F6406AB9-ADE1-4AD6-823A-4C81DDFA4675}"/>
              </a:ext>
            </a:extLst>
          </p:cNvPr>
          <p:cNvGraphicFramePr>
            <a:graphicFrameLocks noGrp="1"/>
          </p:cNvGraphicFramePr>
          <p:nvPr/>
        </p:nvGraphicFramePr>
        <p:xfrm>
          <a:off x="1163320" y="744898"/>
          <a:ext cx="9561250" cy="5368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970">
                  <a:extLst>
                    <a:ext uri="{9D8B030D-6E8A-4147-A177-3AD203B41FA5}">
                      <a16:colId xmlns:a16="http://schemas.microsoft.com/office/drawing/2014/main" xmlns="" val="1840250565"/>
                    </a:ext>
                  </a:extLst>
                </a:gridCol>
                <a:gridCol w="2388094">
                  <a:extLst>
                    <a:ext uri="{9D8B030D-6E8A-4147-A177-3AD203B41FA5}">
                      <a16:colId xmlns:a16="http://schemas.microsoft.com/office/drawing/2014/main" xmlns="" val="769606530"/>
                    </a:ext>
                  </a:extLst>
                </a:gridCol>
                <a:gridCol w="2413454">
                  <a:extLst>
                    <a:ext uri="{9D8B030D-6E8A-4147-A177-3AD203B41FA5}">
                      <a16:colId xmlns:a16="http://schemas.microsoft.com/office/drawing/2014/main" xmlns="" val="396579915"/>
                    </a:ext>
                  </a:extLst>
                </a:gridCol>
                <a:gridCol w="2362732">
                  <a:extLst>
                    <a:ext uri="{9D8B030D-6E8A-4147-A177-3AD203B41FA5}">
                      <a16:colId xmlns:a16="http://schemas.microsoft.com/office/drawing/2014/main" xmlns="" val="1174004779"/>
                    </a:ext>
                  </a:extLst>
                </a:gridCol>
              </a:tblGrid>
              <a:tr h="796204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</a:rPr>
                        <a:t>Méthode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Passivation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Anode sacrificielle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cathodique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6849793"/>
                  </a:ext>
                </a:extLst>
              </a:tr>
              <a:tr h="796204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Idée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Couche d’oxyde à la surface du métal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Métal à protéger en contact avec métal «sacrifié»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Abaissement du potentiel avec un générateur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3060785"/>
                  </a:ext>
                </a:extLst>
              </a:tr>
              <a:tr h="2552888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Inconvénient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L’oxyde doit vérifier certaines propriétés : isolant, bien couvrant (pas de trous)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faut que l’environnement du matériau n’attaque pas la couche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du métal sacrifié 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de dihydrogène sur le métal à protéger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Consommation d’énergie via le générateur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Nécessite d’avoir toujours le générateur, donc pas utilisable pour un objet de la vie courante</a:t>
                      </a: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de dihydrogène sur le métal à protéger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8736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53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C3C92BA-C9D8-4510-BED2-485B25FF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72" y="1781738"/>
            <a:ext cx="3981655" cy="28068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9D7A448-97BC-43BF-B3A0-558067F1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09" y="1866819"/>
            <a:ext cx="5473981" cy="31243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5401084-90E9-413D-81AD-C96CE2B35978}"/>
              </a:ext>
            </a:extLst>
          </p:cNvPr>
          <p:cNvSpPr txBox="1"/>
          <p:nvPr/>
        </p:nvSpPr>
        <p:spPr>
          <a:xfrm>
            <a:off x="3454399" y="762000"/>
            <a:ext cx="578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Bonus : </a:t>
            </a:r>
            <a:r>
              <a:rPr lang="fr-FR" dirty="0" err="1"/>
              <a:t>hétérogéneité</a:t>
            </a:r>
            <a:r>
              <a:rPr lang="fr-FR" dirty="0"/>
              <a:t> du métal (déformations : structure interne du métal modifié, plus fragile en terme de corrosion).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A4500C1-82FA-4056-8AAA-CCA24C44CAE8}"/>
              </a:ext>
            </a:extLst>
          </p:cNvPr>
          <p:cNvSpPr txBox="1"/>
          <p:nvPr/>
        </p:nvSpPr>
        <p:spPr>
          <a:xfrm>
            <a:off x="2926080" y="6353909"/>
            <a:ext cx="100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https://www.f-legrand.fr/scidoc/srcdoc/sciphys/electrochim/corrosion/corrosion-pdf.pdf</a:t>
            </a:r>
          </a:p>
        </p:txBody>
      </p:sp>
    </p:spTree>
    <p:extLst>
      <p:ext uri="{BB962C8B-B14F-4D97-AF65-F5344CB8AC3E}">
        <p14:creationId xmlns:p14="http://schemas.microsoft.com/office/powerpoint/2010/main" val="670837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FE24E11-EBB9-4896-8291-743635816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54" y="1758864"/>
            <a:ext cx="4692891" cy="33402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5EE7291-66CA-461C-9775-167FB0AD8312}"/>
              </a:ext>
            </a:extLst>
          </p:cNvPr>
          <p:cNvSpPr txBox="1"/>
          <p:nvPr/>
        </p:nvSpPr>
        <p:spPr>
          <a:xfrm>
            <a:off x="4510311" y="6405304"/>
            <a:ext cx="786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http://dlecorgnechimie.fr/wp-content/uploads/2015/02/corrosion.pdf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144EFE7-B268-4B9A-8E95-0074B33BA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23" y="1330217"/>
            <a:ext cx="4940554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94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B3F663C-1E6B-45CD-B9CB-FED9DD4B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87" y="963342"/>
            <a:ext cx="4292821" cy="37657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6AE5FD1-ACF2-4DA7-B589-7FF646F1A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3" y="450938"/>
            <a:ext cx="4858000" cy="4413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747E7BFA-66CC-4DBE-B964-34D80C86F7D0}"/>
                  </a:ext>
                </a:extLst>
              </p:cNvPr>
              <p:cNvSpPr txBox="1"/>
              <p:nvPr/>
            </p:nvSpPr>
            <p:spPr>
              <a:xfrm>
                <a:off x="2545238" y="5147035"/>
                <a:ext cx="4637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Sur le fer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fr-FR" dirty="0"/>
              </a:p>
              <a:p>
                <a:r>
                  <a:rPr lang="fr-FR" dirty="0"/>
                  <a:t>Sur le zinc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𝑍𝑛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 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puis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47E7BFA-66CC-4DBE-B964-34D80C86F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238" y="5147035"/>
                <a:ext cx="4637987" cy="646331"/>
              </a:xfrm>
              <a:prstGeom prst="rect">
                <a:avLst/>
              </a:prstGeom>
              <a:blipFill>
                <a:blip r:embed="rId4"/>
                <a:stretch>
                  <a:fillRect l="-118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986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C64E295-399F-4C2E-AEB1-BE642215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25" y="1473099"/>
            <a:ext cx="6807550" cy="3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86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CB6E4DE2-E30C-426E-BA72-AF4877A4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50" y="4355919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E58A1D6C-7EA2-4583-A919-4B92F793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85" y="518394"/>
            <a:ext cx="1446511" cy="217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D51DDC3-6DB1-498C-9B07-88A08331340F}"/>
              </a:ext>
            </a:extLst>
          </p:cNvPr>
          <p:cNvSpPr txBox="1"/>
          <p:nvPr/>
        </p:nvSpPr>
        <p:spPr>
          <a:xfrm>
            <a:off x="3289020" y="3036867"/>
            <a:ext cx="216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Cuivre</a:t>
            </a:r>
          </a:p>
          <a:p>
            <a:endParaRPr lang="fr-FR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DABE497-1A24-425A-9CC3-230BC7F478AC}"/>
              </a:ext>
            </a:extLst>
          </p:cNvPr>
          <p:cNvSpPr txBox="1"/>
          <p:nvPr/>
        </p:nvSpPr>
        <p:spPr>
          <a:xfrm>
            <a:off x="6929120" y="2255520"/>
            <a:ext cx="218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Vert de gris </a:t>
            </a:r>
          </a:p>
          <a:p>
            <a:endParaRPr lang="fr-FR" sz="2400" dirty="0"/>
          </a:p>
          <a:p>
            <a:r>
              <a:rPr lang="fr-FR" sz="2400" dirty="0"/>
              <a:t>Réaction de Cu avec O2 et CO2</a:t>
            </a:r>
          </a:p>
        </p:txBody>
      </p:sp>
    </p:spTree>
    <p:extLst>
      <p:ext uri="{BB962C8B-B14F-4D97-AF65-F5344CB8AC3E}">
        <p14:creationId xmlns:p14="http://schemas.microsoft.com/office/powerpoint/2010/main" val="419638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C5C044-3130-4085-AF27-53D7D3D2A5D5}"/>
              </a:ext>
            </a:extLst>
          </p:cNvPr>
          <p:cNvSpPr/>
          <p:nvPr/>
        </p:nvSpPr>
        <p:spPr>
          <a:xfrm>
            <a:off x="9879113" y="6129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7E8E2E-90AA-4894-8F05-6F41E53A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5373"/>
            <a:ext cx="6673389" cy="427466"/>
          </a:xfrm>
          <a:prstGeom prst="rect">
            <a:avLst/>
          </a:prstGeom>
        </p:spPr>
      </p:pic>
      <p:sp>
        <p:nvSpPr>
          <p:cNvPr id="5" name="object 89">
            <a:extLst>
              <a:ext uri="{FF2B5EF4-FFF2-40B4-BE49-F238E27FC236}">
                <a16:creationId xmlns:a16="http://schemas.microsoft.com/office/drawing/2014/main" xmlns="" id="{B47F01D3-42AD-4484-85EE-21411EE90993}"/>
              </a:ext>
            </a:extLst>
          </p:cNvPr>
          <p:cNvSpPr/>
          <p:nvPr/>
        </p:nvSpPr>
        <p:spPr>
          <a:xfrm>
            <a:off x="1133412" y="5639993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6" name="object 90">
            <a:extLst>
              <a:ext uri="{FF2B5EF4-FFF2-40B4-BE49-F238E27FC236}">
                <a16:creationId xmlns:a16="http://schemas.microsoft.com/office/drawing/2014/main" xmlns="" id="{BC8021FD-1A33-491B-88F5-5AC6E7BF323C}"/>
              </a:ext>
            </a:extLst>
          </p:cNvPr>
          <p:cNvSpPr txBox="1"/>
          <p:nvPr/>
        </p:nvSpPr>
        <p:spPr>
          <a:xfrm>
            <a:off x="2191965" y="5610922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7" name="object 91">
            <a:extLst>
              <a:ext uri="{FF2B5EF4-FFF2-40B4-BE49-F238E27FC236}">
                <a16:creationId xmlns:a16="http://schemas.microsoft.com/office/drawing/2014/main" xmlns="" id="{33107473-45C5-45FD-8DD2-279C6FA6C07E}"/>
              </a:ext>
            </a:extLst>
          </p:cNvPr>
          <p:cNvSpPr/>
          <p:nvPr/>
        </p:nvSpPr>
        <p:spPr>
          <a:xfrm>
            <a:off x="4608935" y="5625674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8" name="object 92">
            <a:extLst>
              <a:ext uri="{FF2B5EF4-FFF2-40B4-BE49-F238E27FC236}">
                <a16:creationId xmlns:a16="http://schemas.microsoft.com/office/drawing/2014/main" xmlns="" id="{E55A7E11-4053-4680-89E9-AB306C953228}"/>
              </a:ext>
            </a:extLst>
          </p:cNvPr>
          <p:cNvSpPr txBox="1"/>
          <p:nvPr/>
        </p:nvSpPr>
        <p:spPr>
          <a:xfrm>
            <a:off x="5662415" y="5566195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9" name="object 93">
            <a:extLst>
              <a:ext uri="{FF2B5EF4-FFF2-40B4-BE49-F238E27FC236}">
                <a16:creationId xmlns:a16="http://schemas.microsoft.com/office/drawing/2014/main" xmlns="" id="{48D0B402-2DFA-4CAD-BC7B-6F3F0AF41D11}"/>
              </a:ext>
            </a:extLst>
          </p:cNvPr>
          <p:cNvSpPr/>
          <p:nvPr/>
        </p:nvSpPr>
        <p:spPr>
          <a:xfrm>
            <a:off x="7783762" y="5566195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0" name="object 94">
            <a:extLst>
              <a:ext uri="{FF2B5EF4-FFF2-40B4-BE49-F238E27FC236}">
                <a16:creationId xmlns:a16="http://schemas.microsoft.com/office/drawing/2014/main" xmlns="" id="{EE4F3716-3CFC-450B-B822-A865EB89BBDB}"/>
              </a:ext>
            </a:extLst>
          </p:cNvPr>
          <p:cNvSpPr txBox="1"/>
          <p:nvPr/>
        </p:nvSpPr>
        <p:spPr>
          <a:xfrm>
            <a:off x="9006367" y="5536456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72" y="112029"/>
            <a:ext cx="6403052" cy="545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chaise, homme, table&#10;&#10;Description générée automatiquement">
            <a:extLst>
              <a:ext uri="{FF2B5EF4-FFF2-40B4-BE49-F238E27FC236}">
                <a16:creationId xmlns:a16="http://schemas.microsoft.com/office/drawing/2014/main" xmlns="" id="{9D4C4BFC-BB1A-49D2-8D6F-1CC72D6A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50" y="1715472"/>
            <a:ext cx="3934120" cy="34270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20E8E6B-E5F6-4484-A7FA-4CFDEE3E4180}"/>
              </a:ext>
            </a:extLst>
          </p:cNvPr>
          <p:cNvSpPr txBox="1"/>
          <p:nvPr/>
        </p:nvSpPr>
        <p:spPr>
          <a:xfrm>
            <a:off x="2367815" y="6410959"/>
            <a:ext cx="1383506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http://mariepierrot.free.fr/lycee/crsadoc/coursRecup_corrosion.pdf</a:t>
            </a:r>
            <a:r>
              <a:rPr lang="fr-FR" dirty="0"/>
              <a:t>  et physique.henry.free.fr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B4405AF-5953-4B9F-9414-0A6D316A7F66}"/>
              </a:ext>
            </a:extLst>
          </p:cNvPr>
          <p:cNvSpPr txBox="1"/>
          <p:nvPr/>
        </p:nvSpPr>
        <p:spPr>
          <a:xfrm>
            <a:off x="4043680" y="254000"/>
            <a:ext cx="458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Protection par revêtement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177051C-4401-4EA1-846A-767FFDBC1531}"/>
              </a:ext>
            </a:extLst>
          </p:cNvPr>
          <p:cNvSpPr txBox="1"/>
          <p:nvPr/>
        </p:nvSpPr>
        <p:spPr>
          <a:xfrm>
            <a:off x="2199640" y="1223029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Métal moins réducteur que le fer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C8D18B4-9844-451D-BB68-74D013C51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15" t="1688" r="447" b="46641"/>
          <a:stretch/>
        </p:blipFill>
        <p:spPr>
          <a:xfrm>
            <a:off x="660399" y="1592361"/>
            <a:ext cx="6289041" cy="17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35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chaise, homme, table&#10;&#10;Description générée automatiquement">
            <a:extLst>
              <a:ext uri="{FF2B5EF4-FFF2-40B4-BE49-F238E27FC236}">
                <a16:creationId xmlns:a16="http://schemas.microsoft.com/office/drawing/2014/main" xmlns="" id="{9D4C4BFC-BB1A-49D2-8D6F-1CC72D6A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50" y="1715472"/>
            <a:ext cx="3934120" cy="34270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B4405AF-5953-4B9F-9414-0A6D316A7F66}"/>
              </a:ext>
            </a:extLst>
          </p:cNvPr>
          <p:cNvSpPr txBox="1"/>
          <p:nvPr/>
        </p:nvSpPr>
        <p:spPr>
          <a:xfrm>
            <a:off x="4043680" y="254000"/>
            <a:ext cx="458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Protection par revêtement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BBAB628-A347-4F22-810F-981A60B92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15" t="1688" r="886" b="1097"/>
          <a:stretch/>
        </p:blipFill>
        <p:spPr>
          <a:xfrm>
            <a:off x="650239" y="1592361"/>
            <a:ext cx="6238149" cy="33121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177051C-4401-4EA1-846A-767FFDBC1531}"/>
              </a:ext>
            </a:extLst>
          </p:cNvPr>
          <p:cNvSpPr txBox="1"/>
          <p:nvPr/>
        </p:nvSpPr>
        <p:spPr>
          <a:xfrm>
            <a:off x="2199640" y="1223029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Métal moins réducteur que le fer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1AF7BF0-1FD9-4B8B-AEA4-775C3694C505}"/>
              </a:ext>
            </a:extLst>
          </p:cNvPr>
          <p:cNvSpPr txBox="1"/>
          <p:nvPr/>
        </p:nvSpPr>
        <p:spPr>
          <a:xfrm>
            <a:off x="2199640" y="4962315"/>
            <a:ext cx="368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Métal plus réducteur que le fer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29EC0BA-6E03-497B-A670-0D55F9B9F1D8}"/>
              </a:ext>
            </a:extLst>
          </p:cNvPr>
          <p:cNvSpPr txBox="1"/>
          <p:nvPr/>
        </p:nvSpPr>
        <p:spPr>
          <a:xfrm>
            <a:off x="2367815" y="6410959"/>
            <a:ext cx="1383506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4"/>
              </a:rPr>
              <a:t>http://mariepierrot.free.fr/lycee/crsadoc/coursRecup_corrosion.pdf</a:t>
            </a:r>
            <a:r>
              <a:rPr lang="fr-FR" dirty="0"/>
              <a:t>  et physique.henry.free.fr</a:t>
            </a:r>
          </a:p>
        </p:txBody>
      </p:sp>
    </p:spTree>
    <p:extLst>
      <p:ext uri="{BB962C8B-B14F-4D97-AF65-F5344CB8AC3E}">
        <p14:creationId xmlns:p14="http://schemas.microsoft.com/office/powerpoint/2010/main" val="2673300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2" y="728420"/>
            <a:ext cx="10924338" cy="52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11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50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7390338-30EB-4E32-AFA5-D108F98F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" y="259561"/>
            <a:ext cx="6509085" cy="52453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EEBB9F3-A67F-420C-A1E7-7983DC01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387" y="1946478"/>
            <a:ext cx="5607338" cy="23051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2EAE30-04FB-4415-936A-BF2B0CCF4118}"/>
              </a:ext>
            </a:extLst>
          </p:cNvPr>
          <p:cNvSpPr/>
          <p:nvPr/>
        </p:nvSpPr>
        <p:spPr>
          <a:xfrm>
            <a:off x="2960016" y="6488668"/>
            <a:ext cx="1083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Source : https://www.f-legrand.fr/scidoc/srcdoc/sciphys/electrochim/corrosion/corrosion-pdf.pdf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8439DE-2267-4C95-B897-5C137E48352D}"/>
              </a:ext>
            </a:extLst>
          </p:cNvPr>
          <p:cNvSpPr/>
          <p:nvPr/>
        </p:nvSpPr>
        <p:spPr>
          <a:xfrm>
            <a:off x="2531640" y="-299593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L’aluminium est extrêmement oxydable. Les pièces en aluminium sont pourtant </a:t>
            </a:r>
            <a:r>
              <a:rPr lang="fr-FR" dirty="0" err="1">
                <a:latin typeface="Arial" panose="020B0604020202020204" pitchFamily="34" charset="0"/>
              </a:rPr>
              <a:t>courammentutilisées</a:t>
            </a:r>
            <a:r>
              <a:rPr lang="fr-FR" dirty="0">
                <a:latin typeface="Arial" panose="020B0604020202020204" pitchFamily="34" charset="0"/>
              </a:rPr>
              <a:t> (sans aucune protection) et semblent résister très longtemps à la corrosion. Ce </a:t>
            </a:r>
            <a:r>
              <a:rPr lang="fr-FR" dirty="0" err="1">
                <a:latin typeface="Arial" panose="020B0604020202020204" pitchFamily="34" charset="0"/>
              </a:rPr>
              <a:t>para-doxe</a:t>
            </a:r>
            <a:r>
              <a:rPr lang="fr-FR" dirty="0">
                <a:latin typeface="Arial" panose="020B0604020202020204" pitchFamily="34" charset="0"/>
              </a:rPr>
              <a:t> s’explique par la formation d’une couche d’oxydeAl2O3sur la surface du métal. </a:t>
            </a:r>
            <a:r>
              <a:rPr lang="fr-FR" dirty="0" err="1">
                <a:latin typeface="Arial" panose="020B0604020202020204" pitchFamily="34" charset="0"/>
              </a:rPr>
              <a:t>Cettecouche</a:t>
            </a:r>
            <a:r>
              <a:rPr lang="fr-FR" dirty="0">
                <a:latin typeface="Arial" panose="020B0604020202020204" pitchFamily="34" charset="0"/>
              </a:rPr>
              <a:t> mince très dense, d’une épaisseur de quelques nanomètres, empêche le métal sous </a:t>
            </a:r>
            <a:r>
              <a:rPr lang="fr-FR" dirty="0" err="1">
                <a:latin typeface="Arial" panose="020B0604020202020204" pitchFamily="34" charset="0"/>
              </a:rPr>
              <a:t>ja-cent</a:t>
            </a:r>
            <a:r>
              <a:rPr lang="fr-FR" dirty="0">
                <a:latin typeface="Arial" panose="020B0604020202020204" pitchFamily="34" charset="0"/>
              </a:rPr>
              <a:t> de subir une oxydation supplémentaire, ce qui a pour effet de stopper la corrosion. </a:t>
            </a:r>
            <a:r>
              <a:rPr lang="fr-FR" dirty="0" err="1">
                <a:latin typeface="Arial" panose="020B0604020202020204" pitchFamily="34" charset="0"/>
              </a:rPr>
              <a:t>Cephénomène</a:t>
            </a:r>
            <a:r>
              <a:rPr lang="fr-FR" dirty="0">
                <a:latin typeface="Arial" panose="020B0604020202020204" pitchFamily="34" charset="0"/>
              </a:rPr>
              <a:t> est </a:t>
            </a:r>
            <a:r>
              <a:rPr lang="fr-FR" dirty="0" err="1">
                <a:latin typeface="Arial" panose="020B0604020202020204" pitchFamily="34" charset="0"/>
              </a:rPr>
              <a:t>appelépassivation</a:t>
            </a:r>
            <a:r>
              <a:rPr lang="fr-FR" dirty="0">
                <a:latin typeface="Arial" panose="020B0604020202020204" pitchFamily="34" charset="0"/>
              </a:rPr>
              <a:t>. Le film d’oxyde est </a:t>
            </a:r>
            <a:r>
              <a:rPr lang="fr-FR" dirty="0" err="1">
                <a:latin typeface="Arial" panose="020B0604020202020204" pitchFamily="34" charset="0"/>
              </a:rPr>
              <a:t>appeléfilm</a:t>
            </a:r>
            <a:r>
              <a:rPr lang="fr-FR" dirty="0">
                <a:latin typeface="Arial" panose="020B0604020202020204" pitchFamily="34" charset="0"/>
              </a:rPr>
              <a:t> passif.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107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681163"/>
            <a:ext cx="8772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622209" y="6359816"/>
            <a:ext cx="27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Nathan MP PT</a:t>
            </a:r>
          </a:p>
        </p:txBody>
      </p:sp>
    </p:spTree>
    <p:extLst>
      <p:ext uri="{BB962C8B-B14F-4D97-AF65-F5344CB8AC3E}">
        <p14:creationId xmlns:p14="http://schemas.microsoft.com/office/powerpoint/2010/main" val="1902258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xmlns="" id="{4F30B5F1-9FE1-46D4-A07D-29EF3E00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2" y="714671"/>
            <a:ext cx="9635408" cy="48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37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"/>
          <p:cNvGrpSpPr/>
          <p:nvPr/>
        </p:nvGrpSpPr>
        <p:grpSpPr>
          <a:xfrm>
            <a:off x="477551" y="2270367"/>
            <a:ext cx="3532518" cy="3476012"/>
            <a:chOff x="49917" y="34"/>
            <a:chExt cx="3768018" cy="4943660"/>
          </a:xfrm>
        </p:grpSpPr>
        <p:sp>
          <p:nvSpPr>
            <p:cNvPr id="312" name="Line"/>
            <p:cNvSpPr/>
            <p:nvPr/>
          </p:nvSpPr>
          <p:spPr>
            <a:xfrm flipH="1" flipV="1">
              <a:off x="52778" y="474897"/>
              <a:ext cx="1422401" cy="4439337"/>
            </a:xfrm>
            <a:prstGeom prst="line">
              <a:avLst/>
            </a:prstGeom>
            <a:noFill/>
            <a:ln w="25400" cap="flat">
              <a:solidFill>
                <a:schemeClr val="accent1">
                  <a:lumOff val="-13575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Line"/>
            <p:cNvSpPr/>
            <p:nvPr/>
          </p:nvSpPr>
          <p:spPr>
            <a:xfrm flipV="1">
              <a:off x="2379917" y="474897"/>
              <a:ext cx="1421480" cy="4439337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4" name="Rectangle"/>
            <p:cNvSpPr/>
            <p:nvPr/>
          </p:nvSpPr>
          <p:spPr>
            <a:xfrm>
              <a:off x="183857" y="2411676"/>
              <a:ext cx="3491661" cy="252838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69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5" name="Zn"/>
            <p:cNvSpPr txBox="1"/>
            <p:nvPr/>
          </p:nvSpPr>
          <p:spPr>
            <a:xfrm>
              <a:off x="3074756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rPr>
                  <a:solidFill>
                    <a:schemeClr val="accent2"/>
                  </a:solidFill>
                </a:rPr>
                <a:t>Zn</a:t>
              </a:r>
            </a:p>
          </p:txBody>
        </p:sp>
        <p:sp>
          <p:nvSpPr>
            <p:cNvPr id="316" name="Fe"/>
            <p:cNvSpPr txBox="1"/>
            <p:nvPr/>
          </p:nvSpPr>
          <p:spPr>
            <a:xfrm>
              <a:off x="197647" y="441683"/>
              <a:ext cx="634421" cy="4717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>
                  <a:solidFill>
                    <a:schemeClr val="accent1">
                      <a:lumOff val="-13575"/>
                    </a:schemeClr>
                  </a:solidFill>
                  <a:latin typeface="Adobe Caslon Pro"/>
                  <a:ea typeface="Adobe Caslon Pro"/>
                  <a:cs typeface="Adobe Caslon Pro"/>
                  <a:sym typeface="Adobe Caslon Pro"/>
                </a:defRPr>
              </a:lvl1pPr>
            </a:lstStyle>
            <a:p>
              <a:r>
                <a:t>Fe</a:t>
              </a:r>
            </a:p>
          </p:txBody>
        </p:sp>
        <p:sp>
          <p:nvSpPr>
            <p:cNvPr id="317" name="Line"/>
            <p:cNvSpPr/>
            <p:nvPr/>
          </p:nvSpPr>
          <p:spPr>
            <a:xfrm>
              <a:off x="49917" y="34"/>
              <a:ext cx="3768018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55" extrusionOk="0">
                  <a:moveTo>
                    <a:pt x="0" y="21355"/>
                  </a:moveTo>
                  <a:cubicBezTo>
                    <a:pt x="1075" y="7847"/>
                    <a:pt x="3153" y="763"/>
                    <a:pt x="5215" y="3575"/>
                  </a:cubicBezTo>
                  <a:cubicBezTo>
                    <a:pt x="6991" y="5998"/>
                    <a:pt x="8639" y="15733"/>
                    <a:pt x="10388" y="11640"/>
                  </a:cubicBezTo>
                  <a:cubicBezTo>
                    <a:pt x="11550" y="8919"/>
                    <a:pt x="12394" y="267"/>
                    <a:pt x="13631" y="6"/>
                  </a:cubicBezTo>
                  <a:cubicBezTo>
                    <a:pt x="14816" y="-245"/>
                    <a:pt x="15766" y="7277"/>
                    <a:pt x="16877" y="7552"/>
                  </a:cubicBezTo>
                  <a:cubicBezTo>
                    <a:pt x="18016" y="7834"/>
                    <a:pt x="19051" y="1103"/>
                    <a:pt x="20181" y="3819"/>
                  </a:cubicBezTo>
                  <a:cubicBezTo>
                    <a:pt x="21118" y="6072"/>
                    <a:pt x="21600" y="13872"/>
                    <a:pt x="21224" y="20713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Rectangle"/>
            <p:cNvSpPr/>
            <p:nvPr/>
          </p:nvSpPr>
          <p:spPr>
            <a:xfrm>
              <a:off x="183858" y="942605"/>
              <a:ext cx="3491661" cy="400108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21" name="Line"/>
          <p:cNvSpPr/>
          <p:nvPr/>
        </p:nvSpPr>
        <p:spPr>
          <a:xfrm>
            <a:off x="1501750" y="2292531"/>
            <a:ext cx="59532" cy="8631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 flipV="1">
            <a:off x="1466031" y="2378843"/>
            <a:ext cx="95251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3" name="Line"/>
          <p:cNvSpPr/>
          <p:nvPr/>
        </p:nvSpPr>
        <p:spPr>
          <a:xfrm flipH="1">
            <a:off x="3279391" y="2317537"/>
            <a:ext cx="71438" cy="7738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4" name="Line"/>
          <p:cNvSpPr/>
          <p:nvPr/>
        </p:nvSpPr>
        <p:spPr>
          <a:xfrm flipH="1" flipV="1">
            <a:off x="3267484" y="2394919"/>
            <a:ext cx="95251" cy="565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2520" tIns="42520" rIns="42520" bIns="4252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i"/>
          <p:cNvSpPr txBox="1"/>
          <p:nvPr/>
        </p:nvSpPr>
        <p:spPr>
          <a:xfrm>
            <a:off x="1439789" y="2045291"/>
            <a:ext cx="146785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r>
              <a:t>i</a:t>
            </a:r>
          </a:p>
        </p:txBody>
      </p:sp>
      <p:sp>
        <p:nvSpPr>
          <p:cNvPr id="326" name="e-"/>
          <p:cNvSpPr txBox="1"/>
          <p:nvPr/>
        </p:nvSpPr>
        <p:spPr>
          <a:xfrm>
            <a:off x="3162185" y="2045291"/>
            <a:ext cx="246171" cy="362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>
              <a:defRPr b="0">
                <a:latin typeface="Adobe Caslon Pro"/>
                <a:ea typeface="Adobe Caslon Pro"/>
                <a:cs typeface="Adobe Caslon Pro"/>
                <a:sym typeface="Adobe Caslon Pro"/>
              </a:defRPr>
            </a:pPr>
            <a:r>
              <a:t>e</a:t>
            </a:r>
            <a:r>
              <a:rPr baseline="31999"/>
              <a:t>-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3351" y="1133019"/>
            <a:ext cx="591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Les métaux sont reliés électriquement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F7721BC-0CCB-4F47-AF6B-7EC498F939F9}"/>
              </a:ext>
            </a:extLst>
          </p:cNvPr>
          <p:cNvSpPr txBox="1"/>
          <p:nvPr/>
        </p:nvSpPr>
        <p:spPr>
          <a:xfrm>
            <a:off x="8738647" y="6447609"/>
            <a:ext cx="429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J. Martinez et </a:t>
            </a:r>
            <a:r>
              <a:rPr lang="fr-FR" dirty="0" err="1"/>
              <a:t>E.Thibierge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5EEA7CD-27A2-4405-8B10-A8E483A2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60" y="1482123"/>
            <a:ext cx="7053343" cy="42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1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98" y="304800"/>
            <a:ext cx="51149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957317" y="6488668"/>
            <a:ext cx="239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E. </a:t>
            </a:r>
            <a:r>
              <a:rPr lang="fr-FR" dirty="0" err="1"/>
              <a:t>Thibierge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683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FE712305-0B56-4D6F-9CCD-8490C4DC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4" y="663769"/>
            <a:ext cx="9203425" cy="55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D2A63460-4E8D-4E8D-9D43-006CE25B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41" y="95780"/>
            <a:ext cx="7572020" cy="56216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09D80E7-EC52-46FD-869B-6849A4BDE367}"/>
              </a:ext>
            </a:extLst>
          </p:cNvPr>
          <p:cNvSpPr txBox="1"/>
          <p:nvPr/>
        </p:nvSpPr>
        <p:spPr>
          <a:xfrm>
            <a:off x="9479280" y="6392888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M. </a:t>
            </a:r>
            <a:r>
              <a:rPr lang="fr-FR" dirty="0" err="1"/>
              <a:t>Melzani</a:t>
            </a:r>
            <a:endParaRPr lang="fr-FR" dirty="0"/>
          </a:p>
        </p:txBody>
      </p:sp>
      <p:sp>
        <p:nvSpPr>
          <p:cNvPr id="5" name="Rogner un rectangle à un seul coin 4"/>
          <p:cNvSpPr/>
          <p:nvPr/>
        </p:nvSpPr>
        <p:spPr>
          <a:xfrm>
            <a:off x="3188679" y="3044568"/>
            <a:ext cx="5173784" cy="2414954"/>
          </a:xfrm>
          <a:custGeom>
            <a:avLst/>
            <a:gdLst>
              <a:gd name="connsiteX0" fmla="*/ 0 w 3454400"/>
              <a:gd name="connsiteY0" fmla="*/ 0 h 2399323"/>
              <a:gd name="connsiteX1" fmla="*/ 2254739 w 3454400"/>
              <a:gd name="connsiteY1" fmla="*/ 0 h 2399323"/>
              <a:gd name="connsiteX2" fmla="*/ 3454400 w 3454400"/>
              <a:gd name="connsiteY2" fmla="*/ 1199662 h 2399323"/>
              <a:gd name="connsiteX3" fmla="*/ 3454400 w 3454400"/>
              <a:gd name="connsiteY3" fmla="*/ 2399323 h 2399323"/>
              <a:gd name="connsiteX4" fmla="*/ 0 w 3454400"/>
              <a:gd name="connsiteY4" fmla="*/ 2399323 h 2399323"/>
              <a:gd name="connsiteX5" fmla="*/ 0 w 3454400"/>
              <a:gd name="connsiteY5" fmla="*/ 0 h 2399323"/>
              <a:gd name="connsiteX0" fmla="*/ 0 w 3454400"/>
              <a:gd name="connsiteY0" fmla="*/ 15631 h 2414954"/>
              <a:gd name="connsiteX1" fmla="*/ 980832 w 3454400"/>
              <a:gd name="connsiteY1" fmla="*/ 0 h 2414954"/>
              <a:gd name="connsiteX2" fmla="*/ 3454400 w 3454400"/>
              <a:gd name="connsiteY2" fmla="*/ 1215293 h 2414954"/>
              <a:gd name="connsiteX3" fmla="*/ 3454400 w 3454400"/>
              <a:gd name="connsiteY3" fmla="*/ 2414954 h 2414954"/>
              <a:gd name="connsiteX4" fmla="*/ 0 w 3454400"/>
              <a:gd name="connsiteY4" fmla="*/ 2414954 h 2414954"/>
              <a:gd name="connsiteX5" fmla="*/ 0 w 3454400"/>
              <a:gd name="connsiteY5" fmla="*/ 15631 h 2414954"/>
              <a:gd name="connsiteX0" fmla="*/ 0 w 4798646"/>
              <a:gd name="connsiteY0" fmla="*/ 15631 h 2414954"/>
              <a:gd name="connsiteX1" fmla="*/ 980832 w 4798646"/>
              <a:gd name="connsiteY1" fmla="*/ 0 h 2414954"/>
              <a:gd name="connsiteX2" fmla="*/ 4798646 w 4798646"/>
              <a:gd name="connsiteY2" fmla="*/ 1434123 h 2414954"/>
              <a:gd name="connsiteX3" fmla="*/ 3454400 w 4798646"/>
              <a:gd name="connsiteY3" fmla="*/ 2414954 h 2414954"/>
              <a:gd name="connsiteX4" fmla="*/ 0 w 4798646"/>
              <a:gd name="connsiteY4" fmla="*/ 2414954 h 2414954"/>
              <a:gd name="connsiteX5" fmla="*/ 0 w 4798646"/>
              <a:gd name="connsiteY5" fmla="*/ 15631 h 2414954"/>
              <a:gd name="connsiteX0" fmla="*/ 0 w 4814277"/>
              <a:gd name="connsiteY0" fmla="*/ 15631 h 2414954"/>
              <a:gd name="connsiteX1" fmla="*/ 980832 w 4814277"/>
              <a:gd name="connsiteY1" fmla="*/ 0 h 2414954"/>
              <a:gd name="connsiteX2" fmla="*/ 4798646 w 4814277"/>
              <a:gd name="connsiteY2" fmla="*/ 1434123 h 2414954"/>
              <a:gd name="connsiteX3" fmla="*/ 4814277 w 4814277"/>
              <a:gd name="connsiteY3" fmla="*/ 2391508 h 2414954"/>
              <a:gd name="connsiteX4" fmla="*/ 0 w 4814277"/>
              <a:gd name="connsiteY4" fmla="*/ 2414954 h 2414954"/>
              <a:gd name="connsiteX5" fmla="*/ 0 w 4814277"/>
              <a:gd name="connsiteY5" fmla="*/ 15631 h 2414954"/>
              <a:gd name="connsiteX0" fmla="*/ 0 w 5165969"/>
              <a:gd name="connsiteY0" fmla="*/ 15631 h 2414954"/>
              <a:gd name="connsiteX1" fmla="*/ 980832 w 5165969"/>
              <a:gd name="connsiteY1" fmla="*/ 0 h 2414954"/>
              <a:gd name="connsiteX2" fmla="*/ 5165969 w 5165969"/>
              <a:gd name="connsiteY2" fmla="*/ 1543538 h 2414954"/>
              <a:gd name="connsiteX3" fmla="*/ 4814277 w 5165969"/>
              <a:gd name="connsiteY3" fmla="*/ 2391508 h 2414954"/>
              <a:gd name="connsiteX4" fmla="*/ 0 w 5165969"/>
              <a:gd name="connsiteY4" fmla="*/ 2414954 h 2414954"/>
              <a:gd name="connsiteX5" fmla="*/ 0 w 5165969"/>
              <a:gd name="connsiteY5" fmla="*/ 15631 h 2414954"/>
              <a:gd name="connsiteX0" fmla="*/ 0 w 5173784"/>
              <a:gd name="connsiteY0" fmla="*/ 15631 h 2414954"/>
              <a:gd name="connsiteX1" fmla="*/ 980832 w 5173784"/>
              <a:gd name="connsiteY1" fmla="*/ 0 h 2414954"/>
              <a:gd name="connsiteX2" fmla="*/ 5165969 w 5173784"/>
              <a:gd name="connsiteY2" fmla="*/ 1543538 h 2414954"/>
              <a:gd name="connsiteX3" fmla="*/ 5173784 w 5173784"/>
              <a:gd name="connsiteY3" fmla="*/ 2399323 h 2414954"/>
              <a:gd name="connsiteX4" fmla="*/ 0 w 5173784"/>
              <a:gd name="connsiteY4" fmla="*/ 2414954 h 2414954"/>
              <a:gd name="connsiteX5" fmla="*/ 0 w 5173784"/>
              <a:gd name="connsiteY5" fmla="*/ 15631 h 24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3784" h="2414954">
                <a:moveTo>
                  <a:pt x="0" y="15631"/>
                </a:moveTo>
                <a:lnTo>
                  <a:pt x="980832" y="0"/>
                </a:lnTo>
                <a:lnTo>
                  <a:pt x="5165969" y="1543538"/>
                </a:lnTo>
                <a:lnTo>
                  <a:pt x="5173784" y="2399323"/>
                </a:lnTo>
                <a:lnTo>
                  <a:pt x="0" y="2414954"/>
                </a:lnTo>
                <a:lnTo>
                  <a:pt x="0" y="15631"/>
                </a:lnTo>
                <a:close/>
              </a:path>
            </a:pathLst>
          </a:custGeom>
          <a:solidFill>
            <a:srgbClr val="52EE1A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88678" y="984738"/>
            <a:ext cx="1570891" cy="2059830"/>
          </a:xfrm>
          <a:custGeom>
            <a:avLst/>
            <a:gdLst>
              <a:gd name="connsiteX0" fmla="*/ 0 w 1563076"/>
              <a:gd name="connsiteY0" fmla="*/ 0 h 2059830"/>
              <a:gd name="connsiteX1" fmla="*/ 1563076 w 1563076"/>
              <a:gd name="connsiteY1" fmla="*/ 0 h 2059830"/>
              <a:gd name="connsiteX2" fmla="*/ 1563076 w 1563076"/>
              <a:gd name="connsiteY2" fmla="*/ 2059830 h 2059830"/>
              <a:gd name="connsiteX3" fmla="*/ 0 w 1563076"/>
              <a:gd name="connsiteY3" fmla="*/ 2059830 h 2059830"/>
              <a:gd name="connsiteX4" fmla="*/ 0 w 1563076"/>
              <a:gd name="connsiteY4" fmla="*/ 0 h 2059830"/>
              <a:gd name="connsiteX0" fmla="*/ 0 w 1570891"/>
              <a:gd name="connsiteY0" fmla="*/ 0 h 2059830"/>
              <a:gd name="connsiteX1" fmla="*/ 1563076 w 1570891"/>
              <a:gd name="connsiteY1" fmla="*/ 0 h 2059830"/>
              <a:gd name="connsiteX2" fmla="*/ 1570891 w 1570891"/>
              <a:gd name="connsiteY2" fmla="*/ 1809738 h 2059830"/>
              <a:gd name="connsiteX3" fmla="*/ 0 w 1570891"/>
              <a:gd name="connsiteY3" fmla="*/ 2059830 h 2059830"/>
              <a:gd name="connsiteX4" fmla="*/ 0 w 1570891"/>
              <a:gd name="connsiteY4" fmla="*/ 0 h 2059830"/>
              <a:gd name="connsiteX0" fmla="*/ 0 w 1570891"/>
              <a:gd name="connsiteY0" fmla="*/ 0 h 2059830"/>
              <a:gd name="connsiteX1" fmla="*/ 1563076 w 1570891"/>
              <a:gd name="connsiteY1" fmla="*/ 0 h 2059830"/>
              <a:gd name="connsiteX2" fmla="*/ 1570891 w 1570891"/>
              <a:gd name="connsiteY2" fmla="*/ 1809738 h 2059830"/>
              <a:gd name="connsiteX3" fmla="*/ 0 w 1570891"/>
              <a:gd name="connsiteY3" fmla="*/ 2059830 h 2059830"/>
              <a:gd name="connsiteX4" fmla="*/ 0 w 1570891"/>
              <a:gd name="connsiteY4" fmla="*/ 0 h 2059830"/>
              <a:gd name="connsiteX0" fmla="*/ 0 w 1570891"/>
              <a:gd name="connsiteY0" fmla="*/ 0 h 2059830"/>
              <a:gd name="connsiteX1" fmla="*/ 1563076 w 1570891"/>
              <a:gd name="connsiteY1" fmla="*/ 0 h 2059830"/>
              <a:gd name="connsiteX2" fmla="*/ 1570891 w 1570891"/>
              <a:gd name="connsiteY2" fmla="*/ 1809738 h 2059830"/>
              <a:gd name="connsiteX3" fmla="*/ 0 w 1570891"/>
              <a:gd name="connsiteY3" fmla="*/ 2059830 h 2059830"/>
              <a:gd name="connsiteX4" fmla="*/ 0 w 1570891"/>
              <a:gd name="connsiteY4" fmla="*/ 0 h 205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891" h="2059830">
                <a:moveTo>
                  <a:pt x="0" y="0"/>
                </a:moveTo>
                <a:lnTo>
                  <a:pt x="1563076" y="0"/>
                </a:lnTo>
                <a:lnTo>
                  <a:pt x="1570891" y="1809738"/>
                </a:lnTo>
                <a:cubicBezTo>
                  <a:pt x="906584" y="2041594"/>
                  <a:pt x="906584" y="2046804"/>
                  <a:pt x="0" y="2059830"/>
                </a:cubicBezTo>
                <a:lnTo>
                  <a:pt x="0" y="0"/>
                </a:lnTo>
                <a:close/>
              </a:path>
            </a:pathLst>
          </a:custGeom>
          <a:solidFill>
            <a:srgbClr val="CD3B3B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5700249"/>
            <a:ext cx="10597515" cy="66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18215" y="719015"/>
            <a:ext cx="1656862" cy="539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759569" y="969108"/>
            <a:ext cx="3579446" cy="3087078"/>
          </a:xfrm>
          <a:custGeom>
            <a:avLst/>
            <a:gdLst>
              <a:gd name="connsiteX0" fmla="*/ 0 w 3641969"/>
              <a:gd name="connsiteY0" fmla="*/ 0 h 1789724"/>
              <a:gd name="connsiteX1" fmla="*/ 3641969 w 3641969"/>
              <a:gd name="connsiteY1" fmla="*/ 0 h 1789724"/>
              <a:gd name="connsiteX2" fmla="*/ 3641969 w 3641969"/>
              <a:gd name="connsiteY2" fmla="*/ 1789724 h 1789724"/>
              <a:gd name="connsiteX3" fmla="*/ 0 w 3641969"/>
              <a:gd name="connsiteY3" fmla="*/ 1789724 h 1789724"/>
              <a:gd name="connsiteX4" fmla="*/ 0 w 3641969"/>
              <a:gd name="connsiteY4" fmla="*/ 0 h 1789724"/>
              <a:gd name="connsiteX0" fmla="*/ 0 w 3641969"/>
              <a:gd name="connsiteY0" fmla="*/ 0 h 2969847"/>
              <a:gd name="connsiteX1" fmla="*/ 3641969 w 3641969"/>
              <a:gd name="connsiteY1" fmla="*/ 0 h 2969847"/>
              <a:gd name="connsiteX2" fmla="*/ 3376246 w 3641969"/>
              <a:gd name="connsiteY2" fmla="*/ 2969847 h 2969847"/>
              <a:gd name="connsiteX3" fmla="*/ 0 w 3641969"/>
              <a:gd name="connsiteY3" fmla="*/ 1789724 h 2969847"/>
              <a:gd name="connsiteX4" fmla="*/ 0 w 3641969"/>
              <a:gd name="connsiteY4" fmla="*/ 0 h 2969847"/>
              <a:gd name="connsiteX0" fmla="*/ 0 w 3376246"/>
              <a:gd name="connsiteY0" fmla="*/ 23446 h 2993293"/>
              <a:gd name="connsiteX1" fmla="*/ 3165231 w 3376246"/>
              <a:gd name="connsiteY1" fmla="*/ 0 h 2993293"/>
              <a:gd name="connsiteX2" fmla="*/ 3376246 w 3376246"/>
              <a:gd name="connsiteY2" fmla="*/ 2993293 h 2993293"/>
              <a:gd name="connsiteX3" fmla="*/ 0 w 3376246"/>
              <a:gd name="connsiteY3" fmla="*/ 1813170 h 2993293"/>
              <a:gd name="connsiteX4" fmla="*/ 0 w 3376246"/>
              <a:gd name="connsiteY4" fmla="*/ 23446 h 2993293"/>
              <a:gd name="connsiteX0" fmla="*/ 0 w 3556000"/>
              <a:gd name="connsiteY0" fmla="*/ 15631 h 2985478"/>
              <a:gd name="connsiteX1" fmla="*/ 3556000 w 3556000"/>
              <a:gd name="connsiteY1" fmla="*/ 0 h 2985478"/>
              <a:gd name="connsiteX2" fmla="*/ 3376246 w 3556000"/>
              <a:gd name="connsiteY2" fmla="*/ 2985478 h 2985478"/>
              <a:gd name="connsiteX3" fmla="*/ 0 w 3556000"/>
              <a:gd name="connsiteY3" fmla="*/ 1805355 h 2985478"/>
              <a:gd name="connsiteX4" fmla="*/ 0 w 3556000"/>
              <a:gd name="connsiteY4" fmla="*/ 15631 h 2985478"/>
              <a:gd name="connsiteX0" fmla="*/ 0 w 3579446"/>
              <a:gd name="connsiteY0" fmla="*/ 15631 h 3087078"/>
              <a:gd name="connsiteX1" fmla="*/ 3556000 w 3579446"/>
              <a:gd name="connsiteY1" fmla="*/ 0 h 3087078"/>
              <a:gd name="connsiteX2" fmla="*/ 3579446 w 3579446"/>
              <a:gd name="connsiteY2" fmla="*/ 3087078 h 3087078"/>
              <a:gd name="connsiteX3" fmla="*/ 0 w 3579446"/>
              <a:gd name="connsiteY3" fmla="*/ 1805355 h 3087078"/>
              <a:gd name="connsiteX4" fmla="*/ 0 w 3579446"/>
              <a:gd name="connsiteY4" fmla="*/ 15631 h 3087078"/>
              <a:gd name="connsiteX0" fmla="*/ 0 w 3579446"/>
              <a:gd name="connsiteY0" fmla="*/ 15631 h 3087078"/>
              <a:gd name="connsiteX1" fmla="*/ 3509107 w 3579446"/>
              <a:gd name="connsiteY1" fmla="*/ 0 h 3087078"/>
              <a:gd name="connsiteX2" fmla="*/ 3579446 w 3579446"/>
              <a:gd name="connsiteY2" fmla="*/ 3087078 h 3087078"/>
              <a:gd name="connsiteX3" fmla="*/ 0 w 3579446"/>
              <a:gd name="connsiteY3" fmla="*/ 1805355 h 3087078"/>
              <a:gd name="connsiteX4" fmla="*/ 0 w 3579446"/>
              <a:gd name="connsiteY4" fmla="*/ 15631 h 3087078"/>
              <a:gd name="connsiteX0" fmla="*/ 0 w 3579446"/>
              <a:gd name="connsiteY0" fmla="*/ 15631 h 3087078"/>
              <a:gd name="connsiteX1" fmla="*/ 3509107 w 3579446"/>
              <a:gd name="connsiteY1" fmla="*/ 0 h 3087078"/>
              <a:gd name="connsiteX2" fmla="*/ 3532554 w 3579446"/>
              <a:gd name="connsiteY2" fmla="*/ 15630 h 3087078"/>
              <a:gd name="connsiteX3" fmla="*/ 3579446 w 3579446"/>
              <a:gd name="connsiteY3" fmla="*/ 3087078 h 3087078"/>
              <a:gd name="connsiteX4" fmla="*/ 0 w 3579446"/>
              <a:gd name="connsiteY4" fmla="*/ 1805355 h 3087078"/>
              <a:gd name="connsiteX5" fmla="*/ 0 w 3579446"/>
              <a:gd name="connsiteY5" fmla="*/ 15631 h 30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446" h="3087078">
                <a:moveTo>
                  <a:pt x="0" y="15631"/>
                </a:moveTo>
                <a:lnTo>
                  <a:pt x="3509107" y="0"/>
                </a:lnTo>
                <a:cubicBezTo>
                  <a:pt x="3511712" y="13026"/>
                  <a:pt x="3529949" y="2604"/>
                  <a:pt x="3532554" y="15630"/>
                </a:cubicBezTo>
                <a:lnTo>
                  <a:pt x="3579446" y="3087078"/>
                </a:lnTo>
                <a:lnTo>
                  <a:pt x="0" y="1805355"/>
                </a:lnTo>
                <a:lnTo>
                  <a:pt x="0" y="15631"/>
                </a:lnTo>
                <a:close/>
              </a:path>
            </a:pathLst>
          </a:custGeom>
          <a:solidFill>
            <a:srgbClr val="4F3ACE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185415">
            <a:off x="4067912" y="3355330"/>
            <a:ext cx="4497246" cy="462360"/>
          </a:xfrm>
          <a:custGeom>
            <a:avLst/>
            <a:gdLst>
              <a:gd name="connsiteX0" fmla="*/ 0 w 4121345"/>
              <a:gd name="connsiteY0" fmla="*/ 0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0 w 4121345"/>
              <a:gd name="connsiteY4" fmla="*/ 0 h 1393181"/>
              <a:gd name="connsiteX0" fmla="*/ 517116 w 4121345"/>
              <a:gd name="connsiteY0" fmla="*/ 769250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517116 w 4121345"/>
              <a:gd name="connsiteY4" fmla="*/ 769250 h 1393181"/>
              <a:gd name="connsiteX0" fmla="*/ 464546 w 4121345"/>
              <a:gd name="connsiteY0" fmla="*/ 1062170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464546 w 4121345"/>
              <a:gd name="connsiteY4" fmla="*/ 1062170 h 1393181"/>
              <a:gd name="connsiteX0" fmla="*/ 538460 w 4121345"/>
              <a:gd name="connsiteY0" fmla="*/ 944276 h 1393181"/>
              <a:gd name="connsiteX1" fmla="*/ 4121345 w 4121345"/>
              <a:gd name="connsiteY1" fmla="*/ 0 h 1393181"/>
              <a:gd name="connsiteX2" fmla="*/ 4121345 w 4121345"/>
              <a:gd name="connsiteY2" fmla="*/ 1393181 h 1393181"/>
              <a:gd name="connsiteX3" fmla="*/ 0 w 4121345"/>
              <a:gd name="connsiteY3" fmla="*/ 1393181 h 1393181"/>
              <a:gd name="connsiteX4" fmla="*/ 538460 w 4121345"/>
              <a:gd name="connsiteY4" fmla="*/ 944276 h 1393181"/>
              <a:gd name="connsiteX0" fmla="*/ 538460 w 4333319"/>
              <a:gd name="connsiteY0" fmla="*/ 7297 h 456202"/>
              <a:gd name="connsiteX1" fmla="*/ 4333319 w 4333319"/>
              <a:gd name="connsiteY1" fmla="*/ 0 h 456202"/>
              <a:gd name="connsiteX2" fmla="*/ 4121345 w 4333319"/>
              <a:gd name="connsiteY2" fmla="*/ 456202 h 456202"/>
              <a:gd name="connsiteX3" fmla="*/ 0 w 4333319"/>
              <a:gd name="connsiteY3" fmla="*/ 456202 h 456202"/>
              <a:gd name="connsiteX4" fmla="*/ 538460 w 4333319"/>
              <a:gd name="connsiteY4" fmla="*/ 7297 h 456202"/>
              <a:gd name="connsiteX0" fmla="*/ 538460 w 4497246"/>
              <a:gd name="connsiteY0" fmla="*/ 7297 h 462360"/>
              <a:gd name="connsiteX1" fmla="*/ 4333319 w 4497246"/>
              <a:gd name="connsiteY1" fmla="*/ 0 h 462360"/>
              <a:gd name="connsiteX2" fmla="*/ 4497246 w 4497246"/>
              <a:gd name="connsiteY2" fmla="*/ 462360 h 462360"/>
              <a:gd name="connsiteX3" fmla="*/ 0 w 4497246"/>
              <a:gd name="connsiteY3" fmla="*/ 456202 h 462360"/>
              <a:gd name="connsiteX4" fmla="*/ 538460 w 4497246"/>
              <a:gd name="connsiteY4" fmla="*/ 7297 h 46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7246" h="462360">
                <a:moveTo>
                  <a:pt x="538460" y="7297"/>
                </a:moveTo>
                <a:lnTo>
                  <a:pt x="4333319" y="0"/>
                </a:lnTo>
                <a:lnTo>
                  <a:pt x="4497246" y="462360"/>
                </a:lnTo>
                <a:lnTo>
                  <a:pt x="0" y="456202"/>
                </a:lnTo>
                <a:lnTo>
                  <a:pt x="538460" y="7297"/>
                </a:lnTo>
                <a:close/>
              </a:path>
            </a:pathLst>
          </a:custGeom>
          <a:solidFill>
            <a:srgbClr val="4F3ACE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3188678" y="988646"/>
            <a:ext cx="5173785" cy="2114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118338" y="3602140"/>
            <a:ext cx="5220677" cy="18495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3188680" y="3158763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O</m:t>
                      </m:r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80" y="3158763"/>
                <a:ext cx="127086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188679" y="3945720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79" y="3945720"/>
                <a:ext cx="127086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903787" y="969108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87" y="969108"/>
                <a:ext cx="127086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7255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D2C5CC0F-934D-4552-928B-43E43B4CA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81" y="691243"/>
            <a:ext cx="9583038" cy="56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10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C5C044-3130-4085-AF27-53D7D3D2A5D5}"/>
              </a:ext>
            </a:extLst>
          </p:cNvPr>
          <p:cNvSpPr/>
          <p:nvPr/>
        </p:nvSpPr>
        <p:spPr>
          <a:xfrm>
            <a:off x="9879113" y="6129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7E8E2E-90AA-4894-8F05-6F41E53A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5373"/>
            <a:ext cx="6673389" cy="427466"/>
          </a:xfrm>
          <a:prstGeom prst="rect">
            <a:avLst/>
          </a:prstGeom>
        </p:spPr>
      </p:pic>
      <p:sp>
        <p:nvSpPr>
          <p:cNvPr id="5" name="object 89">
            <a:extLst>
              <a:ext uri="{FF2B5EF4-FFF2-40B4-BE49-F238E27FC236}">
                <a16:creationId xmlns:a16="http://schemas.microsoft.com/office/drawing/2014/main" xmlns="" id="{B47F01D3-42AD-4484-85EE-21411EE90993}"/>
              </a:ext>
            </a:extLst>
          </p:cNvPr>
          <p:cNvSpPr/>
          <p:nvPr/>
        </p:nvSpPr>
        <p:spPr>
          <a:xfrm>
            <a:off x="1133412" y="5639993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6" name="object 90">
            <a:extLst>
              <a:ext uri="{FF2B5EF4-FFF2-40B4-BE49-F238E27FC236}">
                <a16:creationId xmlns:a16="http://schemas.microsoft.com/office/drawing/2014/main" xmlns="" id="{BC8021FD-1A33-491B-88F5-5AC6E7BF323C}"/>
              </a:ext>
            </a:extLst>
          </p:cNvPr>
          <p:cNvSpPr txBox="1"/>
          <p:nvPr/>
        </p:nvSpPr>
        <p:spPr>
          <a:xfrm>
            <a:off x="2191965" y="5610922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7" name="object 91">
            <a:extLst>
              <a:ext uri="{FF2B5EF4-FFF2-40B4-BE49-F238E27FC236}">
                <a16:creationId xmlns:a16="http://schemas.microsoft.com/office/drawing/2014/main" xmlns="" id="{33107473-45C5-45FD-8DD2-279C6FA6C07E}"/>
              </a:ext>
            </a:extLst>
          </p:cNvPr>
          <p:cNvSpPr/>
          <p:nvPr/>
        </p:nvSpPr>
        <p:spPr>
          <a:xfrm>
            <a:off x="4608935" y="5625674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8" name="object 92">
            <a:extLst>
              <a:ext uri="{FF2B5EF4-FFF2-40B4-BE49-F238E27FC236}">
                <a16:creationId xmlns:a16="http://schemas.microsoft.com/office/drawing/2014/main" xmlns="" id="{E55A7E11-4053-4680-89E9-AB306C953228}"/>
              </a:ext>
            </a:extLst>
          </p:cNvPr>
          <p:cNvSpPr txBox="1"/>
          <p:nvPr/>
        </p:nvSpPr>
        <p:spPr>
          <a:xfrm>
            <a:off x="5662415" y="5566195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9" name="object 93">
            <a:extLst>
              <a:ext uri="{FF2B5EF4-FFF2-40B4-BE49-F238E27FC236}">
                <a16:creationId xmlns:a16="http://schemas.microsoft.com/office/drawing/2014/main" xmlns="" id="{48D0B402-2DFA-4CAD-BC7B-6F3F0AF41D11}"/>
              </a:ext>
            </a:extLst>
          </p:cNvPr>
          <p:cNvSpPr/>
          <p:nvPr/>
        </p:nvSpPr>
        <p:spPr>
          <a:xfrm>
            <a:off x="7783762" y="5566195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0" name="object 94">
            <a:extLst>
              <a:ext uri="{FF2B5EF4-FFF2-40B4-BE49-F238E27FC236}">
                <a16:creationId xmlns:a16="http://schemas.microsoft.com/office/drawing/2014/main" xmlns="" id="{EE4F3716-3CFC-450B-B822-A865EB89BBDB}"/>
              </a:ext>
            </a:extLst>
          </p:cNvPr>
          <p:cNvSpPr txBox="1"/>
          <p:nvPr/>
        </p:nvSpPr>
        <p:spPr>
          <a:xfrm>
            <a:off x="9006367" y="5536456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7" y="0"/>
            <a:ext cx="6500584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57E8E2E-90AA-4894-8F05-6F41E53A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7177"/>
            <a:ext cx="6673389" cy="427466"/>
          </a:xfrm>
          <a:prstGeom prst="rect">
            <a:avLst/>
          </a:prstGeom>
        </p:spPr>
      </p:pic>
      <p:sp>
        <p:nvSpPr>
          <p:cNvPr id="12" name="object 89">
            <a:extLst>
              <a:ext uri="{FF2B5EF4-FFF2-40B4-BE49-F238E27FC236}">
                <a16:creationId xmlns:a16="http://schemas.microsoft.com/office/drawing/2014/main" xmlns="" id="{B47F01D3-42AD-4484-85EE-21411EE90993}"/>
              </a:ext>
            </a:extLst>
          </p:cNvPr>
          <p:cNvSpPr/>
          <p:nvPr/>
        </p:nvSpPr>
        <p:spPr>
          <a:xfrm>
            <a:off x="1133412" y="5641797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3" name="object 90">
            <a:extLst>
              <a:ext uri="{FF2B5EF4-FFF2-40B4-BE49-F238E27FC236}">
                <a16:creationId xmlns:a16="http://schemas.microsoft.com/office/drawing/2014/main" xmlns="" id="{BC8021FD-1A33-491B-88F5-5AC6E7BF323C}"/>
              </a:ext>
            </a:extLst>
          </p:cNvPr>
          <p:cNvSpPr txBox="1"/>
          <p:nvPr/>
        </p:nvSpPr>
        <p:spPr>
          <a:xfrm>
            <a:off x="2191965" y="5612726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4" name="object 91">
            <a:extLst>
              <a:ext uri="{FF2B5EF4-FFF2-40B4-BE49-F238E27FC236}">
                <a16:creationId xmlns:a16="http://schemas.microsoft.com/office/drawing/2014/main" xmlns="" id="{33107473-45C5-45FD-8DD2-279C6FA6C07E}"/>
              </a:ext>
            </a:extLst>
          </p:cNvPr>
          <p:cNvSpPr/>
          <p:nvPr/>
        </p:nvSpPr>
        <p:spPr>
          <a:xfrm>
            <a:off x="4608935" y="5627478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5" name="object 92">
            <a:extLst>
              <a:ext uri="{FF2B5EF4-FFF2-40B4-BE49-F238E27FC236}">
                <a16:creationId xmlns:a16="http://schemas.microsoft.com/office/drawing/2014/main" xmlns="" id="{E55A7E11-4053-4680-89E9-AB306C953228}"/>
              </a:ext>
            </a:extLst>
          </p:cNvPr>
          <p:cNvSpPr txBox="1"/>
          <p:nvPr/>
        </p:nvSpPr>
        <p:spPr>
          <a:xfrm>
            <a:off x="5662415" y="5567999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16" name="object 93">
            <a:extLst>
              <a:ext uri="{FF2B5EF4-FFF2-40B4-BE49-F238E27FC236}">
                <a16:creationId xmlns:a16="http://schemas.microsoft.com/office/drawing/2014/main" xmlns="" id="{48D0B402-2DFA-4CAD-BC7B-6F3F0AF41D11}"/>
              </a:ext>
            </a:extLst>
          </p:cNvPr>
          <p:cNvSpPr/>
          <p:nvPr/>
        </p:nvSpPr>
        <p:spPr>
          <a:xfrm>
            <a:off x="7783762" y="5567999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7" name="object 94">
            <a:extLst>
              <a:ext uri="{FF2B5EF4-FFF2-40B4-BE49-F238E27FC236}">
                <a16:creationId xmlns:a16="http://schemas.microsoft.com/office/drawing/2014/main" xmlns="" id="{EE4F3716-3CFC-450B-B822-A865EB89BBDB}"/>
              </a:ext>
            </a:extLst>
          </p:cNvPr>
          <p:cNvSpPr txBox="1"/>
          <p:nvPr/>
        </p:nvSpPr>
        <p:spPr>
          <a:xfrm>
            <a:off x="9006367" y="5538260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37" y="1804"/>
            <a:ext cx="6500584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75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C5C044-3130-4085-AF27-53D7D3D2A5D5}"/>
              </a:ext>
            </a:extLst>
          </p:cNvPr>
          <p:cNvSpPr/>
          <p:nvPr/>
        </p:nvSpPr>
        <p:spPr>
          <a:xfrm>
            <a:off x="9879113" y="6129774"/>
            <a:ext cx="190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C. </a:t>
            </a:r>
            <a:r>
              <a:rPr lang="fr-FR" dirty="0" err="1"/>
              <a:t>Cabart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57E8E2E-90AA-4894-8F05-6F41E53A2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3"/>
          <a:stretch/>
        </p:blipFill>
        <p:spPr>
          <a:xfrm>
            <a:off x="2871173" y="6285373"/>
            <a:ext cx="6673389" cy="427466"/>
          </a:xfrm>
          <a:prstGeom prst="rect">
            <a:avLst/>
          </a:prstGeom>
        </p:spPr>
      </p:pic>
      <p:sp>
        <p:nvSpPr>
          <p:cNvPr id="5" name="object 89">
            <a:extLst>
              <a:ext uri="{FF2B5EF4-FFF2-40B4-BE49-F238E27FC236}">
                <a16:creationId xmlns:a16="http://schemas.microsoft.com/office/drawing/2014/main" xmlns="" id="{B47F01D3-42AD-4484-85EE-21411EE90993}"/>
              </a:ext>
            </a:extLst>
          </p:cNvPr>
          <p:cNvSpPr/>
          <p:nvPr/>
        </p:nvSpPr>
        <p:spPr>
          <a:xfrm>
            <a:off x="1133412" y="5639993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BF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6" name="object 90">
            <a:extLst>
              <a:ext uri="{FF2B5EF4-FFF2-40B4-BE49-F238E27FC236}">
                <a16:creationId xmlns:a16="http://schemas.microsoft.com/office/drawing/2014/main" xmlns="" id="{BC8021FD-1A33-491B-88F5-5AC6E7BF323C}"/>
              </a:ext>
            </a:extLst>
          </p:cNvPr>
          <p:cNvSpPr txBox="1"/>
          <p:nvPr/>
        </p:nvSpPr>
        <p:spPr>
          <a:xfrm>
            <a:off x="2191965" y="5610922"/>
            <a:ext cx="135841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95" dirty="0" err="1">
                <a:latin typeface="+mj-lt"/>
                <a:cs typeface="DejaVu Serif"/>
              </a:rPr>
              <a:t>Im</a:t>
            </a:r>
            <a:r>
              <a:rPr sz="2800" spc="-165" dirty="0" err="1">
                <a:latin typeface="+mj-lt"/>
                <a:cs typeface="DejaVu Serif"/>
              </a:rPr>
              <a:t>m</a:t>
            </a:r>
            <a:r>
              <a:rPr sz="2800" spc="-75" dirty="0" err="1">
                <a:latin typeface="+mj-lt"/>
                <a:cs typeface="DejaVu Serif"/>
              </a:rPr>
              <a:t>uni</a:t>
            </a:r>
            <a:r>
              <a:rPr sz="2800" spc="-85" dirty="0" err="1">
                <a:latin typeface="+mj-lt"/>
                <a:cs typeface="DejaVu Serif"/>
              </a:rPr>
              <a:t>t</a:t>
            </a:r>
            <a:r>
              <a:rPr lang="fr-FR" sz="2800" spc="-85" dirty="0">
                <a:latin typeface="+mj-lt"/>
                <a:cs typeface="DejaVu Serif"/>
              </a:rPr>
              <a:t>é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7" name="object 91">
            <a:extLst>
              <a:ext uri="{FF2B5EF4-FFF2-40B4-BE49-F238E27FC236}">
                <a16:creationId xmlns:a16="http://schemas.microsoft.com/office/drawing/2014/main" xmlns="" id="{33107473-45C5-45FD-8DD2-279C6FA6C07E}"/>
              </a:ext>
            </a:extLst>
          </p:cNvPr>
          <p:cNvSpPr/>
          <p:nvPr/>
        </p:nvSpPr>
        <p:spPr>
          <a:xfrm>
            <a:off x="4608935" y="5625674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4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BF0000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8" name="object 92">
            <a:extLst>
              <a:ext uri="{FF2B5EF4-FFF2-40B4-BE49-F238E27FC236}">
                <a16:creationId xmlns:a16="http://schemas.microsoft.com/office/drawing/2014/main" xmlns="" id="{E55A7E11-4053-4680-89E9-AB306C953228}"/>
              </a:ext>
            </a:extLst>
          </p:cNvPr>
          <p:cNvSpPr txBox="1"/>
          <p:nvPr/>
        </p:nvSpPr>
        <p:spPr>
          <a:xfrm>
            <a:off x="5662415" y="5566195"/>
            <a:ext cx="1362657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0" dirty="0">
                <a:latin typeface="+mj-lt"/>
                <a:cs typeface="DejaVu Serif"/>
              </a:rPr>
              <a:t>Corrosion</a:t>
            </a:r>
            <a:endParaRPr sz="2800" dirty="0">
              <a:latin typeface="+mj-lt"/>
              <a:cs typeface="DejaVu Serif"/>
            </a:endParaRPr>
          </a:p>
        </p:txBody>
      </p:sp>
      <p:sp>
        <p:nvSpPr>
          <p:cNvPr id="9" name="object 93">
            <a:extLst>
              <a:ext uri="{FF2B5EF4-FFF2-40B4-BE49-F238E27FC236}">
                <a16:creationId xmlns:a16="http://schemas.microsoft.com/office/drawing/2014/main" xmlns="" id="{48D0B402-2DFA-4CAD-BC7B-6F3F0AF41D11}"/>
              </a:ext>
            </a:extLst>
          </p:cNvPr>
          <p:cNvSpPr/>
          <p:nvPr/>
        </p:nvSpPr>
        <p:spPr>
          <a:xfrm>
            <a:off x="7783762" y="5566195"/>
            <a:ext cx="801480" cy="382950"/>
          </a:xfrm>
          <a:custGeom>
            <a:avLst/>
            <a:gdLst/>
            <a:ahLst/>
            <a:cxnLst/>
            <a:rect l="l" t="t" r="r" b="b"/>
            <a:pathLst>
              <a:path w="360045" h="180339">
                <a:moveTo>
                  <a:pt x="0" y="180002"/>
                </a:moveTo>
                <a:lnTo>
                  <a:pt x="0" y="0"/>
                </a:lnTo>
                <a:lnTo>
                  <a:pt x="360004" y="0"/>
                </a:lnTo>
                <a:lnTo>
                  <a:pt x="360004" y="180002"/>
                </a:lnTo>
                <a:lnTo>
                  <a:pt x="0" y="180002"/>
                </a:lnTo>
                <a:close/>
              </a:path>
            </a:pathLst>
          </a:custGeom>
          <a:solidFill>
            <a:srgbClr val="0000B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2800">
              <a:latin typeface="+mj-lt"/>
            </a:endParaRPr>
          </a:p>
        </p:txBody>
      </p:sp>
      <p:sp>
        <p:nvSpPr>
          <p:cNvPr id="10" name="object 94">
            <a:extLst>
              <a:ext uri="{FF2B5EF4-FFF2-40B4-BE49-F238E27FC236}">
                <a16:creationId xmlns:a16="http://schemas.microsoft.com/office/drawing/2014/main" xmlns="" id="{EE4F3716-3CFC-450B-B822-A865EB89BBDB}"/>
              </a:ext>
            </a:extLst>
          </p:cNvPr>
          <p:cNvSpPr txBox="1"/>
          <p:nvPr/>
        </p:nvSpPr>
        <p:spPr>
          <a:xfrm>
            <a:off x="9006367" y="5536456"/>
            <a:ext cx="1571862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30" dirty="0">
                <a:latin typeface="+mj-lt"/>
                <a:cs typeface="DejaVu Serif"/>
              </a:rPr>
              <a:t>P</a:t>
            </a:r>
            <a:r>
              <a:rPr sz="2800" spc="-95" dirty="0">
                <a:latin typeface="+mj-lt"/>
                <a:cs typeface="DejaVu Serif"/>
              </a:rPr>
              <a:t>assi</a:t>
            </a:r>
            <a:r>
              <a:rPr sz="2800" spc="-170" dirty="0">
                <a:latin typeface="+mj-lt"/>
                <a:cs typeface="DejaVu Serif"/>
              </a:rPr>
              <a:t>v</a:t>
            </a:r>
            <a:r>
              <a:rPr sz="2800" spc="-80" dirty="0">
                <a:latin typeface="+mj-lt"/>
                <a:cs typeface="DejaVu Serif"/>
              </a:rPr>
              <a:t>ation</a:t>
            </a:r>
            <a:endParaRPr sz="2800" dirty="0">
              <a:latin typeface="+mj-lt"/>
              <a:cs typeface="DejaVu Serif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17158" r="840" b="-8614"/>
          <a:stretch/>
        </p:blipFill>
        <p:spPr bwMode="auto">
          <a:xfrm>
            <a:off x="2237406" y="596685"/>
            <a:ext cx="7084825" cy="52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3635642" y="1493671"/>
            <a:ext cx="4741191" cy="12476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302429" y="1032006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O</m:t>
                      </m:r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29" y="1032006"/>
                <a:ext cx="127086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302428" y="1717368"/>
                <a:ext cx="1270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28" y="1717368"/>
                <a:ext cx="127086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078EC82D-CD05-4D29-B315-FF4E5AF82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16920"/>
              </p:ext>
            </p:extLst>
          </p:nvPr>
        </p:nvGraphicFramePr>
        <p:xfrm>
          <a:off x="1132840" y="1216025"/>
          <a:ext cx="4776188" cy="442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094">
                  <a:extLst>
                    <a:ext uri="{9D8B030D-6E8A-4147-A177-3AD203B41FA5}">
                      <a16:colId xmlns:a16="http://schemas.microsoft.com/office/drawing/2014/main" xmlns="" val="1656765969"/>
                    </a:ext>
                  </a:extLst>
                </a:gridCol>
                <a:gridCol w="2388094">
                  <a:extLst>
                    <a:ext uri="{9D8B030D-6E8A-4147-A177-3AD203B41FA5}">
                      <a16:colId xmlns:a16="http://schemas.microsoft.com/office/drawing/2014/main" xmlns="" val="1065878281"/>
                    </a:ext>
                  </a:extLst>
                </a:gridCol>
              </a:tblGrid>
              <a:tr h="796204"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</a:rPr>
                        <a:t>Méthode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761821"/>
                  </a:ext>
                </a:extLst>
              </a:tr>
              <a:tr h="796204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Idée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Couche d’oxyde à la surface du métal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89097"/>
                  </a:ext>
                </a:extLst>
              </a:tr>
              <a:tr h="2552888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Inconvénient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L’oxyde doit vérifier certaines propriétés : isolant, bien couvrant (pas de </a:t>
                      </a:r>
                      <a:r>
                        <a:rPr lang="fr-FR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trous</a:t>
                      </a:r>
                      <a:r>
                        <a:rPr lang="fr-FR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adhérente</a:t>
                      </a: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faut que l’environnement du matériau n’attaque pas la couche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553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9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65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, assis, chien, couvert&#10;&#10;Description générée automatiquement">
            <a:extLst>
              <a:ext uri="{FF2B5EF4-FFF2-40B4-BE49-F238E27FC236}">
                <a16:creationId xmlns:a16="http://schemas.microsoft.com/office/drawing/2014/main" xmlns="" id="{F4B56E28-AC11-44B8-AC8E-DD9BF536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" y="307339"/>
            <a:ext cx="6142990" cy="46072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54B4E14-D0BF-4689-AE2A-B71A4C68A0E6}"/>
              </a:ext>
            </a:extLst>
          </p:cNvPr>
          <p:cNvSpPr txBox="1"/>
          <p:nvPr/>
        </p:nvSpPr>
        <p:spPr>
          <a:xfrm>
            <a:off x="5679440" y="6488668"/>
            <a:ext cx="66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:https://www.bricozone.be/t/fuite-sous-radiateur.98024/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E2DDD3F-8A45-4EC4-8D32-D62DA9B2F836}"/>
              </a:ext>
            </a:extLst>
          </p:cNvPr>
          <p:cNvSpPr txBox="1"/>
          <p:nvPr/>
        </p:nvSpPr>
        <p:spPr>
          <a:xfrm>
            <a:off x="2438400" y="5506799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Corrosion à la jonction entre les tuyaux (cuivre) et le radiateur (fer). </a:t>
            </a:r>
          </a:p>
        </p:txBody>
      </p:sp>
    </p:spTree>
    <p:extLst>
      <p:ext uri="{BB962C8B-B14F-4D97-AF65-F5344CB8AC3E}">
        <p14:creationId xmlns:p14="http://schemas.microsoft.com/office/powerpoint/2010/main" val="1725481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996</Words>
  <Application>Microsoft Office PowerPoint</Application>
  <PresentationFormat>Personnalisé</PresentationFormat>
  <Paragraphs>176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39</cp:revision>
  <dcterms:created xsi:type="dcterms:W3CDTF">2020-04-27T20:54:18Z</dcterms:created>
  <dcterms:modified xsi:type="dcterms:W3CDTF">2020-06-28T21:39:32Z</dcterms:modified>
</cp:coreProperties>
</file>