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72" r:id="rId3"/>
    <p:sldId id="280" r:id="rId4"/>
    <p:sldId id="295" r:id="rId5"/>
    <p:sldId id="274" r:id="rId6"/>
    <p:sldId id="282" r:id="rId7"/>
    <p:sldId id="293" r:id="rId8"/>
    <p:sldId id="284" r:id="rId9"/>
    <p:sldId id="297" r:id="rId10"/>
    <p:sldId id="296" r:id="rId11"/>
    <p:sldId id="298" r:id="rId12"/>
    <p:sldId id="290" r:id="rId13"/>
    <p:sldId id="279" r:id="rId14"/>
    <p:sldId id="294" r:id="rId15"/>
    <p:sldId id="271" r:id="rId16"/>
    <p:sldId id="285" r:id="rId17"/>
    <p:sldId id="267" r:id="rId18"/>
    <p:sldId id="276" r:id="rId19"/>
    <p:sldId id="291" r:id="rId20"/>
    <p:sldId id="275" r:id="rId21"/>
    <p:sldId id="270" r:id="rId22"/>
    <p:sldId id="269" r:id="rId23"/>
    <p:sldId id="257" r:id="rId24"/>
    <p:sldId id="265" r:id="rId25"/>
    <p:sldId id="262" r:id="rId26"/>
    <p:sldId id="260" r:id="rId27"/>
    <p:sldId id="273" r:id="rId28"/>
    <p:sldId id="264" r:id="rId29"/>
    <p:sldId id="263" r:id="rId30"/>
    <p:sldId id="286" r:id="rId31"/>
    <p:sldId id="287" r:id="rId32"/>
    <p:sldId id="288" r:id="rId33"/>
    <p:sldId id="289" r:id="rId3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990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E6B1AC4-4D15-41E0-8D30-3278134437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77C1C780-8C54-4F18-AEA0-5E3B3232E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3B3DE27-0EDE-49D8-96FF-B407F4AD3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EB431-3C75-4A65-B8E9-D8567D8184B3}" type="datetimeFigureOut">
              <a:rPr lang="fr-FR" smtClean="0"/>
              <a:t>25/06/2020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CA645A9-F2BD-4C51-BFF8-D51EB289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0814770-E144-40F5-9846-66865060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58E-110F-41C1-88AF-BABED70421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2505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DE19A95-0689-431F-89D1-639AB8404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C4D85E77-8BCC-4402-9C50-5282A11027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0F7ACCF-1A3F-4107-A2F0-C30CCC3D5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EB431-3C75-4A65-B8E9-D8567D8184B3}" type="datetimeFigureOut">
              <a:rPr lang="fr-FR" smtClean="0"/>
              <a:t>25/06/2020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811FCC9-D8EF-4C56-B1AA-28111B550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78F5948-5D25-4549-9125-0A957A3CF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58E-110F-41C1-88AF-BABED70421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853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62252558-8C64-4F88-9F76-7CF13590F0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192D0596-4FD5-45E1-B594-D33245F40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DB912CF-0A69-4D8F-B677-BB95F2D42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EB431-3C75-4A65-B8E9-D8567D8184B3}" type="datetimeFigureOut">
              <a:rPr lang="fr-FR" smtClean="0"/>
              <a:t>25/06/2020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3ABE94B-24E3-4D6D-BF50-A79BC3128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44FF718-2744-453D-8D25-018890F50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58E-110F-41C1-88AF-BABED70421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504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D0E285D-B490-42C6-AADF-1CDD33DD6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23566E1-A8E3-43E4-92AB-1F2C0E881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8FC92C0-F036-4201-9D00-5999435D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EB431-3C75-4A65-B8E9-D8567D8184B3}" type="datetimeFigureOut">
              <a:rPr lang="fr-FR" smtClean="0"/>
              <a:t>25/06/2020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63077944-6855-4D5C-A698-9C35D05B2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1F3F5E8-A2DE-4CB5-83BC-852E1A4A0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58E-110F-41C1-88AF-BABED70421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0488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EE8AF7E-BA07-4EF0-9B06-FB00738E4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B6BFC86D-365B-4986-A4D2-4609C52E4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9A6C2D0-E6D9-41E9-BAD2-BE7327188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EB431-3C75-4A65-B8E9-D8567D8184B3}" type="datetimeFigureOut">
              <a:rPr lang="fr-FR" smtClean="0"/>
              <a:t>25/06/2020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45B40B1-E93C-4CDE-B742-6043CFFFF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6F5FC1A-5052-4845-952D-F99A06779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58E-110F-41C1-88AF-BABED70421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996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7C46FFD-1A2F-42EB-A531-E07C4CC34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12545E0-E9B1-4152-A144-5012130FCB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D681B53C-EBA3-4F1B-A712-3CAE88BBF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143F25DF-B3B1-48D1-8B38-AE901E370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EB431-3C75-4A65-B8E9-D8567D8184B3}" type="datetimeFigureOut">
              <a:rPr lang="fr-FR" smtClean="0"/>
              <a:t>25/06/2020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AD7764CA-8708-4114-B7B1-B2EE9818B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69DD406C-E106-4B70-ADC8-A3F6DDC78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58E-110F-41C1-88AF-BABED70421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1953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DE82A51-33DA-4EA9-AE81-8E32D8E36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038C62BA-C883-4377-90A8-9EA40E7CE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94977B56-510E-46DD-BCE5-B8FDF04BE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A0046FA7-7935-4842-9D1A-DF786ECB11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B79097F0-8BC2-489E-8DDE-FCB1093D45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6AA4A353-68CC-4652-92CF-BCDF980FB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EB431-3C75-4A65-B8E9-D8567D8184B3}" type="datetimeFigureOut">
              <a:rPr lang="fr-FR" smtClean="0"/>
              <a:t>25/06/2020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FF0A14D3-7223-4BDA-BB63-E2D5C59ED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BD6C384A-4103-458A-BCB6-A2F8415B9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58E-110F-41C1-88AF-BABED70421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4382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CB89719-2518-4FB8-BE23-36481D2A3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69869AE6-5991-410B-945C-F3B106982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EB431-3C75-4A65-B8E9-D8567D8184B3}" type="datetimeFigureOut">
              <a:rPr lang="fr-FR" smtClean="0"/>
              <a:t>25/06/2020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E5029EA3-8499-43CE-8D6B-9A1DD7950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BD89B272-FB91-47FA-ABBC-6A6D256C9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58E-110F-41C1-88AF-BABED70421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535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9EEBDCEC-3C91-49B9-B81F-C9EAABE80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EB431-3C75-4A65-B8E9-D8567D8184B3}" type="datetimeFigureOut">
              <a:rPr lang="fr-FR" smtClean="0"/>
              <a:t>25/06/2020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AB5D468C-10F2-4385-B1D1-3F0EA1E43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98DF6AFA-7D14-408D-908B-B387893DE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58E-110F-41C1-88AF-BABED70421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3716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6F0FCEA-9E55-4614-81C9-C7FDBA28D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9D5EE18-8A8C-46DC-968D-A4EFAB0C0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BCB1E266-4F55-4E5F-8185-C68DFBB0D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878EE307-EF1A-4608-A984-CB668D730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EB431-3C75-4A65-B8E9-D8567D8184B3}" type="datetimeFigureOut">
              <a:rPr lang="fr-FR" smtClean="0"/>
              <a:t>25/06/2020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711C0277-5967-4353-ACF9-E4A508D92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FEBB7CB7-FB24-45DD-8F95-98C23E24D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58E-110F-41C1-88AF-BABED70421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691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EE18871-CC56-49B5-A04E-F8622EF11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03001957-ACF6-4A8F-881F-FA8BA9A237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B0A71F45-9B7F-4017-9A36-F10D4C65C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5221E7FA-EF9C-4C49-8707-6C9CAC529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EB431-3C75-4A65-B8E9-D8567D8184B3}" type="datetimeFigureOut">
              <a:rPr lang="fr-FR" smtClean="0"/>
              <a:t>25/06/2020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9D58AD49-71DC-4425-BC85-5F661009F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EBCF6264-8E77-4F37-9EC8-D03EAA52C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58E-110F-41C1-88AF-BABED70421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152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85C6E5F0-FEA7-47FE-99E2-E4E00E08D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9D385FFF-67E4-4A0C-98DD-81CF7796D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985BB35-A485-407A-8E94-9CE3153E2C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EB431-3C75-4A65-B8E9-D8567D8184B3}" type="datetimeFigureOut">
              <a:rPr lang="fr-FR" smtClean="0"/>
              <a:t>25/06/2020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0B58036-3286-4C42-B591-AE30204061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6DE51CA-9981-442A-A200-6B730B58C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5358E-110F-41C1-88AF-BABED70421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395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hyperlink" Target="https://www.h2sys.fr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hyperlink" Target="https://www.abix.fr/pile%20et%20avoscartouches.co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343" y="247811"/>
            <a:ext cx="946785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98420" y="594360"/>
            <a:ext cx="6499860" cy="1615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4914900" y="2438400"/>
            <a:ext cx="2263140" cy="133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8480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4319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erso.ens-lyon.fr/vincent.martos/Agr%C3%A9gation/LC/LC26%20Conversion%20r%c3%a9ciproque%20d%e2%80%99%c3%a9nergie%20%c3%a9lectrique%20en%20%c3%a9nergie%20chimique/electrolyse_raffinage_cuivre_protoco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028700"/>
            <a:ext cx="11815390" cy="453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919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546864"/>
            <a:ext cx="7943850" cy="538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115300" y="6200775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Le Maréchal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5424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62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343" y="247811"/>
            <a:ext cx="946785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375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dessin&#10;&#10;Description générée automatiquement">
            <a:extLst>
              <a:ext uri="{FF2B5EF4-FFF2-40B4-BE49-F238E27FC236}">
                <a16:creationId xmlns:a16="http://schemas.microsoft.com/office/drawing/2014/main" xmlns="" id="{2903FEEB-ABAC-4E37-B5CC-0C10ECC2F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737" y="1590675"/>
            <a:ext cx="5724525" cy="36766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E0595B3-4A3C-40D8-85F1-6D79F9548709}"/>
              </a:ext>
            </a:extLst>
          </p:cNvPr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https://www.maxicours.com/se/cours/les-piles-et-les-accumulateurs/</a:t>
            </a:r>
          </a:p>
        </p:txBody>
      </p:sp>
    </p:spTree>
    <p:extLst>
      <p:ext uri="{BB962C8B-B14F-4D97-AF65-F5344CB8AC3E}">
        <p14:creationId xmlns:p14="http://schemas.microsoft.com/office/powerpoint/2010/main" val="2615188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579" y="311774"/>
            <a:ext cx="8063477" cy="613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483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611AE05A-4AA4-4468-9A9A-323DEE7749A2}"/>
              </a:ext>
            </a:extLst>
          </p:cNvPr>
          <p:cNvSpPr txBox="1"/>
          <p:nvPr/>
        </p:nvSpPr>
        <p:spPr>
          <a:xfrm>
            <a:off x="8412480" y="5902960"/>
            <a:ext cx="334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</a:t>
            </a:r>
            <a:r>
              <a:rPr lang="fr-FR" dirty="0" err="1"/>
              <a:t>wikipedia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B4E1B997-BD05-42A3-9A06-6A5ED84135CD}"/>
              </a:ext>
            </a:extLst>
          </p:cNvPr>
          <p:cNvSpPr txBox="1"/>
          <p:nvPr/>
        </p:nvSpPr>
        <p:spPr>
          <a:xfrm>
            <a:off x="3769360" y="293320"/>
            <a:ext cx="568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Accumulateur au plomb</a:t>
            </a:r>
          </a:p>
        </p:txBody>
      </p:sp>
      <p:pic>
        <p:nvPicPr>
          <p:cNvPr id="6" name="Image 5" descr="Une image contenant horloge, table&#10;&#10;Description générée automatiquement">
            <a:extLst>
              <a:ext uri="{FF2B5EF4-FFF2-40B4-BE49-F238E27FC236}">
                <a16:creationId xmlns:a16="http://schemas.microsoft.com/office/drawing/2014/main" xmlns="" id="{C4CD715E-FD12-4159-9E12-D04F2A41C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407" y="939084"/>
            <a:ext cx="7857193" cy="490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65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947738"/>
            <a:ext cx="7229475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550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904875"/>
            <a:ext cx="701992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524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B2FB90C1-B2DF-44FF-AB60-39847BC5EB1D}"/>
              </a:ext>
            </a:extLst>
          </p:cNvPr>
          <p:cNvSpPr txBox="1"/>
          <p:nvPr/>
        </p:nvSpPr>
        <p:spPr>
          <a:xfrm>
            <a:off x="4609288" y="1403441"/>
            <a:ext cx="3677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Pile commerciale : </a:t>
            </a:r>
          </a:p>
          <a:p>
            <a:endParaRPr lang="fr-FR" sz="24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FA12592-C8FD-4699-8EA6-D7C80A9E1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91991" y="2049772"/>
            <a:ext cx="3677919" cy="367791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CA31E14E-7467-403D-AF7E-DCEE227E55D2}"/>
              </a:ext>
            </a:extLst>
          </p:cNvPr>
          <p:cNvSpPr txBox="1"/>
          <p:nvPr/>
        </p:nvSpPr>
        <p:spPr>
          <a:xfrm>
            <a:off x="8737600" y="6329680"/>
            <a:ext cx="345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avoscartouches.com</a:t>
            </a:r>
          </a:p>
        </p:txBody>
      </p:sp>
    </p:spTree>
    <p:extLst>
      <p:ext uri="{BB962C8B-B14F-4D97-AF65-F5344CB8AC3E}">
        <p14:creationId xmlns:p14="http://schemas.microsoft.com/office/powerpoint/2010/main" val="858229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1028700"/>
            <a:ext cx="80295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214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E5C274A8-18D3-4A12-9AF8-B92FAE1DEDE1}"/>
              </a:ext>
            </a:extLst>
          </p:cNvPr>
          <p:cNvSpPr txBox="1"/>
          <p:nvPr/>
        </p:nvSpPr>
        <p:spPr>
          <a:xfrm>
            <a:off x="3484345" y="1867301"/>
            <a:ext cx="5688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/>
              <a:t>BONUS</a:t>
            </a:r>
          </a:p>
        </p:txBody>
      </p:sp>
    </p:spTree>
    <p:extLst>
      <p:ext uri="{BB962C8B-B14F-4D97-AF65-F5344CB8AC3E}">
        <p14:creationId xmlns:p14="http://schemas.microsoft.com/office/powerpoint/2010/main" val="1642012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AF1F61C4-7703-4166-B106-731327DF0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234" y="533251"/>
            <a:ext cx="7423532" cy="579149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CB04072-E819-4082-9297-AE7838282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110" y="556164"/>
            <a:ext cx="5448580" cy="373399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5AF5F14-C392-40F0-92B6-D7F7DE55A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7417" y="2554585"/>
            <a:ext cx="3410125" cy="15685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9809A4B-9CCE-470E-B91B-F6C870094D4F}"/>
              </a:ext>
            </a:extLst>
          </p:cNvPr>
          <p:cNvSpPr/>
          <p:nvPr/>
        </p:nvSpPr>
        <p:spPr>
          <a:xfrm>
            <a:off x="6528325" y="1750081"/>
            <a:ext cx="4964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https://www.youtube.com/watch?v=AFZZoMc8PjU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04B0DCFC-A584-44AE-B039-79477763AD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11" y="774563"/>
            <a:ext cx="11252778" cy="530887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638129AE-EEF6-4B88-A76F-DF4E04C6AD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298331" y="1265972"/>
            <a:ext cx="7842653" cy="461033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76370696-E8E8-44A2-A168-E66F52B3B2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89488" y="1650166"/>
            <a:ext cx="6788499" cy="384194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3F137D1A-F72D-4B5B-BE2D-51671985AE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5384" y="1841418"/>
            <a:ext cx="1581231" cy="317516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C7342EF3-BB69-4F31-82D7-D2D6521611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0304" y="0"/>
            <a:ext cx="7143750" cy="64293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1487627-CEC9-4A05-8D74-C0B57E135928}"/>
              </a:ext>
            </a:extLst>
          </p:cNvPr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https://www.maxicours.com/se/cours/production-de-dihydrogene/</a:t>
            </a:r>
          </a:p>
        </p:txBody>
      </p:sp>
    </p:spTree>
    <p:extLst>
      <p:ext uri="{BB962C8B-B14F-4D97-AF65-F5344CB8AC3E}">
        <p14:creationId xmlns:p14="http://schemas.microsoft.com/office/powerpoint/2010/main" val="3602839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31E870A-0200-4C28-8576-DBF98A6F71B2}"/>
              </a:ext>
            </a:extLst>
          </p:cNvPr>
          <p:cNvSpPr/>
          <p:nvPr/>
        </p:nvSpPr>
        <p:spPr>
          <a:xfrm>
            <a:off x="2634694" y="1553592"/>
            <a:ext cx="6826928" cy="23525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049C7F16-BB5D-4BFB-ADFB-459E2C086CE1}"/>
              </a:ext>
            </a:extLst>
          </p:cNvPr>
          <p:cNvSpPr txBox="1"/>
          <p:nvPr/>
        </p:nvSpPr>
        <p:spPr>
          <a:xfrm>
            <a:off x="780002" y="2352581"/>
            <a:ext cx="3648722" cy="646331"/>
          </a:xfrm>
          <a:prstGeom prst="rect">
            <a:avLst/>
          </a:prstGeom>
          <a:solidFill>
            <a:srgbClr val="F8F8F8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Énergie chimique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9CA9B0F0-2799-4EBF-A4CB-123868875E76}"/>
              </a:ext>
            </a:extLst>
          </p:cNvPr>
          <p:cNvSpPr txBox="1"/>
          <p:nvPr/>
        </p:nvSpPr>
        <p:spPr>
          <a:xfrm>
            <a:off x="7794100" y="2352580"/>
            <a:ext cx="3648722" cy="646331"/>
          </a:xfrm>
          <a:prstGeom prst="rect">
            <a:avLst/>
          </a:prstGeom>
          <a:solidFill>
            <a:srgbClr val="F8F8F8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Énergie électrique 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xmlns="" id="{E4A57A1F-B374-48F7-A442-2425D8D88AA6}"/>
              </a:ext>
            </a:extLst>
          </p:cNvPr>
          <p:cNvCxnSpPr/>
          <p:nvPr/>
        </p:nvCxnSpPr>
        <p:spPr>
          <a:xfrm>
            <a:off x="9461622" y="1870075"/>
            <a:ext cx="0" cy="4825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xmlns="" id="{8C7A9AAA-8E7E-4E42-AAD2-B72C535E26B7}"/>
              </a:ext>
            </a:extLst>
          </p:cNvPr>
          <p:cNvCxnSpPr>
            <a:cxnSpLocks/>
          </p:cNvCxnSpPr>
          <p:nvPr/>
        </p:nvCxnSpPr>
        <p:spPr>
          <a:xfrm flipV="1">
            <a:off x="2634694" y="3009823"/>
            <a:ext cx="0" cy="6528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riangle isocèle 16">
            <a:extLst>
              <a:ext uri="{FF2B5EF4-FFF2-40B4-BE49-F238E27FC236}">
                <a16:creationId xmlns:a16="http://schemas.microsoft.com/office/drawing/2014/main" xmlns="" id="{0C0B4018-A3D7-4CD6-A1B4-29820A59E032}"/>
              </a:ext>
            </a:extLst>
          </p:cNvPr>
          <p:cNvSpPr/>
          <p:nvPr/>
        </p:nvSpPr>
        <p:spPr>
          <a:xfrm rot="5400000">
            <a:off x="5762383" y="1443607"/>
            <a:ext cx="280877" cy="237331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isocèle 17">
            <a:extLst>
              <a:ext uri="{FF2B5EF4-FFF2-40B4-BE49-F238E27FC236}">
                <a16:creationId xmlns:a16="http://schemas.microsoft.com/office/drawing/2014/main" xmlns="" id="{C17B35C9-9525-416F-B9A7-3F2981E739AA}"/>
              </a:ext>
            </a:extLst>
          </p:cNvPr>
          <p:cNvSpPr/>
          <p:nvPr/>
        </p:nvSpPr>
        <p:spPr>
          <a:xfrm rot="16200000">
            <a:off x="5762381" y="3775979"/>
            <a:ext cx="280877" cy="237331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6D099066-7D76-4FC0-845A-1206B0B90ACC}"/>
              </a:ext>
            </a:extLst>
          </p:cNvPr>
          <p:cNvSpPr txBox="1"/>
          <p:nvPr/>
        </p:nvSpPr>
        <p:spPr>
          <a:xfrm>
            <a:off x="5422052" y="839893"/>
            <a:ext cx="166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+mj-lt"/>
              </a:rPr>
              <a:t>Pile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D6F386A0-2702-41F6-9F31-9AE5471A81DE}"/>
              </a:ext>
            </a:extLst>
          </p:cNvPr>
          <p:cNvSpPr txBox="1"/>
          <p:nvPr/>
        </p:nvSpPr>
        <p:spPr>
          <a:xfrm>
            <a:off x="5013959" y="4128974"/>
            <a:ext cx="297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+mj-lt"/>
              </a:rPr>
              <a:t>Électrolyseur 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xmlns="" id="{8ACE68E5-671F-4767-A36F-A50813276459}"/>
              </a:ext>
            </a:extLst>
          </p:cNvPr>
          <p:cNvCxnSpPr>
            <a:cxnSpLocks/>
          </p:cNvCxnSpPr>
          <p:nvPr/>
        </p:nvCxnSpPr>
        <p:spPr>
          <a:xfrm flipV="1">
            <a:off x="4423077" y="2494821"/>
            <a:ext cx="3365376" cy="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xmlns="" id="{0D954D25-1691-4CC0-BC87-65E8659414DB}"/>
              </a:ext>
            </a:extLst>
          </p:cNvPr>
          <p:cNvCxnSpPr/>
          <p:nvPr/>
        </p:nvCxnSpPr>
        <p:spPr>
          <a:xfrm flipV="1">
            <a:off x="4418391" y="2842691"/>
            <a:ext cx="3365376" cy="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riangle isocèle 25">
            <a:extLst>
              <a:ext uri="{FF2B5EF4-FFF2-40B4-BE49-F238E27FC236}">
                <a16:creationId xmlns:a16="http://schemas.microsoft.com/office/drawing/2014/main" xmlns="" id="{CEED8D66-9A3D-47EC-847A-6026421B33AA}"/>
              </a:ext>
            </a:extLst>
          </p:cNvPr>
          <p:cNvSpPr/>
          <p:nvPr/>
        </p:nvSpPr>
        <p:spPr>
          <a:xfrm rot="5400000">
            <a:off x="5762383" y="2374353"/>
            <a:ext cx="280877" cy="237331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riangle isocèle 26">
            <a:extLst>
              <a:ext uri="{FF2B5EF4-FFF2-40B4-BE49-F238E27FC236}">
                <a16:creationId xmlns:a16="http://schemas.microsoft.com/office/drawing/2014/main" xmlns="" id="{4389D016-F02C-4D09-98BB-C5C8CED185FF}"/>
              </a:ext>
            </a:extLst>
          </p:cNvPr>
          <p:cNvSpPr/>
          <p:nvPr/>
        </p:nvSpPr>
        <p:spPr>
          <a:xfrm rot="16200000">
            <a:off x="5762382" y="2735556"/>
            <a:ext cx="280877" cy="237331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60DE46B1-760E-4EF8-9B5E-1DE8EFB95610}"/>
              </a:ext>
            </a:extLst>
          </p:cNvPr>
          <p:cNvSpPr txBox="1"/>
          <p:nvPr/>
        </p:nvSpPr>
        <p:spPr>
          <a:xfrm>
            <a:off x="5015383" y="3051926"/>
            <a:ext cx="297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+mj-lt"/>
              </a:rPr>
              <a:t>Accumulateur</a:t>
            </a:r>
          </a:p>
        </p:txBody>
      </p:sp>
    </p:spTree>
    <p:extLst>
      <p:ext uri="{BB962C8B-B14F-4D97-AF65-F5344CB8AC3E}">
        <p14:creationId xmlns:p14="http://schemas.microsoft.com/office/powerpoint/2010/main" val="1418979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3F9B60-29D8-4F02-96FB-AE7E9583054F}"/>
              </a:ext>
            </a:extLst>
          </p:cNvPr>
          <p:cNvSpPr/>
          <p:nvPr/>
        </p:nvSpPr>
        <p:spPr>
          <a:xfrm>
            <a:off x="2507697" y="1553592"/>
            <a:ext cx="6826928" cy="23525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178FC91-1B15-4106-A231-733B575A38E5}"/>
              </a:ext>
            </a:extLst>
          </p:cNvPr>
          <p:cNvSpPr/>
          <p:nvPr/>
        </p:nvSpPr>
        <p:spPr>
          <a:xfrm>
            <a:off x="1845733" y="2815010"/>
            <a:ext cx="8500533" cy="16953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65D8F89D-BE41-4C0D-9B7D-00198C46BE13}"/>
              </a:ext>
            </a:extLst>
          </p:cNvPr>
          <p:cNvSpPr txBox="1"/>
          <p:nvPr/>
        </p:nvSpPr>
        <p:spPr>
          <a:xfrm>
            <a:off x="653005" y="2352581"/>
            <a:ext cx="3648722" cy="646331"/>
          </a:xfrm>
          <a:prstGeom prst="rect">
            <a:avLst/>
          </a:prstGeom>
          <a:solidFill>
            <a:srgbClr val="F8F8F8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Énergie chimique 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xmlns="" id="{59821552-AC75-489E-ACC0-FE9A6B35CCEF}"/>
              </a:ext>
            </a:extLst>
          </p:cNvPr>
          <p:cNvCxnSpPr/>
          <p:nvPr/>
        </p:nvCxnSpPr>
        <p:spPr>
          <a:xfrm>
            <a:off x="9334625" y="1870075"/>
            <a:ext cx="0" cy="4825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riangle isocèle 5">
            <a:extLst>
              <a:ext uri="{FF2B5EF4-FFF2-40B4-BE49-F238E27FC236}">
                <a16:creationId xmlns:a16="http://schemas.microsoft.com/office/drawing/2014/main" xmlns="" id="{C3EFF677-4CBE-4EA4-B679-AE38AFB3A62E}"/>
              </a:ext>
            </a:extLst>
          </p:cNvPr>
          <p:cNvSpPr/>
          <p:nvPr/>
        </p:nvSpPr>
        <p:spPr>
          <a:xfrm rot="5400000">
            <a:off x="5635386" y="1443607"/>
            <a:ext cx="280877" cy="237331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931DFD97-84F3-4EE5-A482-BFDA34A016A9}"/>
              </a:ext>
            </a:extLst>
          </p:cNvPr>
          <p:cNvSpPr txBox="1"/>
          <p:nvPr/>
        </p:nvSpPr>
        <p:spPr>
          <a:xfrm>
            <a:off x="5295055" y="839893"/>
            <a:ext cx="166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+mj-lt"/>
              </a:rPr>
              <a:t>Pile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3BD86C74-1C2C-47F6-BE6A-F1FB6CA2D585}"/>
              </a:ext>
            </a:extLst>
          </p:cNvPr>
          <p:cNvSpPr txBox="1"/>
          <p:nvPr/>
        </p:nvSpPr>
        <p:spPr>
          <a:xfrm>
            <a:off x="7667103" y="2352580"/>
            <a:ext cx="3648722" cy="646331"/>
          </a:xfrm>
          <a:prstGeom prst="rect">
            <a:avLst/>
          </a:prstGeom>
          <a:solidFill>
            <a:srgbClr val="F8F8F8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Énergie électrique </a:t>
            </a:r>
          </a:p>
        </p:txBody>
      </p:sp>
    </p:spTree>
    <p:extLst>
      <p:ext uri="{BB962C8B-B14F-4D97-AF65-F5344CB8AC3E}">
        <p14:creationId xmlns:p14="http://schemas.microsoft.com/office/powerpoint/2010/main" val="1477663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horloge&#10;&#10;Description générée automatiquement">
            <a:extLst>
              <a:ext uri="{FF2B5EF4-FFF2-40B4-BE49-F238E27FC236}">
                <a16:creationId xmlns:a16="http://schemas.microsoft.com/office/drawing/2014/main" xmlns="" id="{80E7777C-0E02-4017-8A30-0B02123E7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441450"/>
            <a:ext cx="7874000" cy="39751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01F78E09-4C36-4F18-91C4-4070871D044F}"/>
              </a:ext>
            </a:extLst>
          </p:cNvPr>
          <p:cNvSpPr txBox="1"/>
          <p:nvPr/>
        </p:nvSpPr>
        <p:spPr>
          <a:xfrm>
            <a:off x="3801533" y="448734"/>
            <a:ext cx="4588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Pile Daniell (1836)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E24C074F-449F-425A-8FB2-CA6809F7A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3749" y="932875"/>
            <a:ext cx="2298818" cy="325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85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au 14">
                <a:extLst>
                  <a:ext uri="{FF2B5EF4-FFF2-40B4-BE49-F238E27FC236}">
                    <a16:creationId xmlns:a16="http://schemas.microsoft.com/office/drawing/2014/main" xmlns="" id="{3FE9C2E3-131C-4E34-9062-4E78EE5408A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739267"/>
                  </p:ext>
                </p:extLst>
              </p:nvPr>
            </p:nvGraphicFramePr>
            <p:xfrm>
              <a:off x="1608667" y="711200"/>
              <a:ext cx="8127999" cy="5125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34066">
                      <a:extLst>
                        <a:ext uri="{9D8B030D-6E8A-4147-A177-3AD203B41FA5}">
                          <a16:colId xmlns:a16="http://schemas.microsoft.com/office/drawing/2014/main" xmlns="" val="1156360130"/>
                        </a:ext>
                      </a:extLst>
                    </a:gridCol>
                    <a:gridCol w="3784600">
                      <a:extLst>
                        <a:ext uri="{9D8B030D-6E8A-4147-A177-3AD203B41FA5}">
                          <a16:colId xmlns:a16="http://schemas.microsoft.com/office/drawing/2014/main" xmlns="" val="2478511261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xmlns="" val="35482194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Pile saline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Pile alcaline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352205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  <a:p>
                          <a:endParaRPr lang="fr-FR" dirty="0"/>
                        </a:p>
                        <a:p>
                          <a:endParaRPr lang="fr-FR" dirty="0"/>
                        </a:p>
                        <a:p>
                          <a:endParaRPr lang="fr-FR" dirty="0"/>
                        </a:p>
                        <a:p>
                          <a:endParaRPr lang="fr-FR" dirty="0"/>
                        </a:p>
                        <a:p>
                          <a:endParaRPr lang="fr-FR" dirty="0"/>
                        </a:p>
                        <a:p>
                          <a:endParaRPr lang="fr-FR" dirty="0"/>
                        </a:p>
                        <a:p>
                          <a:endParaRPr lang="fr-FR" dirty="0"/>
                        </a:p>
                        <a:p>
                          <a:endParaRPr lang="fr-FR" dirty="0"/>
                        </a:p>
                        <a:p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6073549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Anode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Récipient de zinc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Poudre de zinc et tige métallique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2386309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Cathode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fr-FR" i="1" dirty="0" smtClean="0">
                                  <a:latin typeface="Cambria Math" panose="02040503050406030204" pitchFamily="18" charset="0"/>
                                </a:rPr>
                                <m:t>𝑀𝑛</m:t>
                              </m:r>
                              <m:sSub>
                                <m:sSubPr>
                                  <m:ctrlPr>
                                    <a:rPr lang="fr-FR" b="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i="1" dirty="0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fr-FR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fr-FR" dirty="0"/>
                            <a:t>, poudre de carbone et graphite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fr-FR" i="1" dirty="0" smtClean="0">
                                  <a:latin typeface="Cambria Math" panose="02040503050406030204" pitchFamily="18" charset="0"/>
                                </a:rPr>
                                <m:t>𝑀𝑛</m:t>
                              </m:r>
                              <m:sSub>
                                <m:sSubPr>
                                  <m:ctrlPr>
                                    <a:rPr lang="fr-FR" b="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i="1" dirty="0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fr-FR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fr-FR" dirty="0"/>
                            <a:t>, poudre de carbone et acier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3881978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Électrolyte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Chlorure d’ammonium et de zinc gélifiés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Solution aqueuse d’hydroxyde de potassium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3209386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au 14">
                <a:extLst>
                  <a:ext uri="{FF2B5EF4-FFF2-40B4-BE49-F238E27FC236}">
                    <a16:creationId xmlns:a16="http://schemas.microsoft.com/office/drawing/2014/main" id="{3FE9C2E3-131C-4E34-9062-4E78EE5408A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739267"/>
                  </p:ext>
                </p:extLst>
              </p:nvPr>
            </p:nvGraphicFramePr>
            <p:xfrm>
              <a:off x="1608667" y="711200"/>
              <a:ext cx="8127999" cy="5125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34066">
                      <a:extLst>
                        <a:ext uri="{9D8B030D-6E8A-4147-A177-3AD203B41FA5}">
                          <a16:colId xmlns:a16="http://schemas.microsoft.com/office/drawing/2014/main" val="1156360130"/>
                        </a:ext>
                      </a:extLst>
                    </a:gridCol>
                    <a:gridCol w="3784600">
                      <a:extLst>
                        <a:ext uri="{9D8B030D-6E8A-4147-A177-3AD203B41FA5}">
                          <a16:colId xmlns:a16="http://schemas.microsoft.com/office/drawing/2014/main" val="2478511261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35482194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Pile saline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Pile alcaline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220568"/>
                      </a:ext>
                    </a:extLst>
                  </a:tr>
                  <a:tr h="2834640"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  <a:p>
                          <a:endParaRPr lang="fr-FR" dirty="0"/>
                        </a:p>
                        <a:p>
                          <a:endParaRPr lang="fr-FR" dirty="0"/>
                        </a:p>
                        <a:p>
                          <a:endParaRPr lang="fr-FR" dirty="0"/>
                        </a:p>
                        <a:p>
                          <a:endParaRPr lang="fr-FR" dirty="0"/>
                        </a:p>
                        <a:p>
                          <a:endParaRPr lang="fr-FR" dirty="0"/>
                        </a:p>
                        <a:p>
                          <a:endParaRPr lang="fr-FR" dirty="0"/>
                        </a:p>
                        <a:p>
                          <a:endParaRPr lang="fr-FR" dirty="0"/>
                        </a:p>
                        <a:p>
                          <a:endParaRPr lang="fr-FR" dirty="0"/>
                        </a:p>
                        <a:p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0735494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Anode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Récipient de zinc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Poudre de zinc et tige métallique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863090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Cathode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43248" t="-606667" r="-71865" b="-1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200225" t="-606667" r="-449" b="-1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8819782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Électrolyte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Chlorure d’ammonium et de zinc gélifiés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Solution aqueuse d’hydroxyde de potassium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093867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1" name="Image 10" descr="Une image contenant dessin&#10;&#10;Description générée automatiquement">
            <a:extLst>
              <a:ext uri="{FF2B5EF4-FFF2-40B4-BE49-F238E27FC236}">
                <a16:creationId xmlns:a16="http://schemas.microsoft.com/office/drawing/2014/main" xmlns="" id="{3BA1AF99-D41D-4220-9B82-147EF6281B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334" y="1144149"/>
            <a:ext cx="2381250" cy="2667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65FFA817-E525-4F82-8686-56CAB14975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441" y="1211882"/>
            <a:ext cx="2381250" cy="266700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D18EB540-F2D7-4206-A107-FDF773E6F52C}"/>
              </a:ext>
            </a:extLst>
          </p:cNvPr>
          <p:cNvSpPr txBox="1"/>
          <p:nvPr/>
        </p:nvSpPr>
        <p:spPr>
          <a:xfrm>
            <a:off x="8382000" y="6392333"/>
            <a:ext cx="3894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https://www.abix.fr/pile</a:t>
            </a:r>
          </a:p>
        </p:txBody>
      </p:sp>
    </p:spTree>
    <p:extLst>
      <p:ext uri="{BB962C8B-B14F-4D97-AF65-F5344CB8AC3E}">
        <p14:creationId xmlns:p14="http://schemas.microsoft.com/office/powerpoint/2010/main" val="24886554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au 14">
                <a:extLst>
                  <a:ext uri="{FF2B5EF4-FFF2-40B4-BE49-F238E27FC236}">
                    <a16:creationId xmlns:a16="http://schemas.microsoft.com/office/drawing/2014/main" xmlns="" id="{3FE9C2E3-131C-4E34-9062-4E78EE5408A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4939922"/>
                  </p:ext>
                </p:extLst>
              </p:nvPr>
            </p:nvGraphicFramePr>
            <p:xfrm>
              <a:off x="3290358" y="777188"/>
              <a:ext cx="5418666" cy="4587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34066">
                      <a:extLst>
                        <a:ext uri="{9D8B030D-6E8A-4147-A177-3AD203B41FA5}">
                          <a16:colId xmlns:a16="http://schemas.microsoft.com/office/drawing/2014/main" xmlns="" val="1156360130"/>
                        </a:ext>
                      </a:extLst>
                    </a:gridCol>
                    <a:gridCol w="3784600">
                      <a:extLst>
                        <a:ext uri="{9D8B030D-6E8A-4147-A177-3AD203B41FA5}">
                          <a16:colId xmlns:a16="http://schemas.microsoft.com/office/drawing/2014/main" xmlns="" val="247851126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Pile saline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352205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  <a:p>
                          <a:endParaRPr lang="fr-FR" dirty="0"/>
                        </a:p>
                        <a:p>
                          <a:endParaRPr lang="fr-FR" dirty="0"/>
                        </a:p>
                        <a:p>
                          <a:endParaRPr lang="fr-FR" dirty="0"/>
                        </a:p>
                        <a:p>
                          <a:endParaRPr lang="fr-FR" dirty="0"/>
                        </a:p>
                        <a:p>
                          <a:endParaRPr lang="fr-FR" dirty="0"/>
                        </a:p>
                        <a:p>
                          <a:endParaRPr lang="fr-FR" dirty="0"/>
                        </a:p>
                        <a:p>
                          <a:endParaRPr lang="fr-FR" dirty="0"/>
                        </a:p>
                        <a:p>
                          <a:endParaRPr lang="fr-FR" dirty="0"/>
                        </a:p>
                        <a:p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6073549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Anode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Récipient de zinc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2386309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Cathode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fr-FR" i="1" dirty="0" smtClean="0">
                                  <a:latin typeface="Cambria Math" panose="02040503050406030204" pitchFamily="18" charset="0"/>
                                </a:rPr>
                                <m:t>𝑀𝑛</m:t>
                              </m:r>
                              <m:sSub>
                                <m:sSubPr>
                                  <m:ctrlPr>
                                    <a:rPr lang="fr-FR" b="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i="1" dirty="0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fr-FR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fr-FR" dirty="0"/>
                            <a:t>, poudre de carbone et graphite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3881978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Électrolyte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Chlorure d’ammonium et de zinc gélifiés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3209386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au 14">
                <a:extLst>
                  <a:ext uri="{FF2B5EF4-FFF2-40B4-BE49-F238E27FC236}">
                    <a16:creationId xmlns:a16="http://schemas.microsoft.com/office/drawing/2014/main" id="{3FE9C2E3-131C-4E34-9062-4E78EE5408A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4939922"/>
                  </p:ext>
                </p:extLst>
              </p:nvPr>
            </p:nvGraphicFramePr>
            <p:xfrm>
              <a:off x="3290358" y="777188"/>
              <a:ext cx="5418666" cy="4587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34066">
                      <a:extLst>
                        <a:ext uri="{9D8B030D-6E8A-4147-A177-3AD203B41FA5}">
                          <a16:colId xmlns:a16="http://schemas.microsoft.com/office/drawing/2014/main" val="1156360130"/>
                        </a:ext>
                      </a:extLst>
                    </a:gridCol>
                    <a:gridCol w="3784600">
                      <a:extLst>
                        <a:ext uri="{9D8B030D-6E8A-4147-A177-3AD203B41FA5}">
                          <a16:colId xmlns:a16="http://schemas.microsoft.com/office/drawing/2014/main" val="247851126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Pile saline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35220568"/>
                      </a:ext>
                    </a:extLst>
                  </a:tr>
                  <a:tr h="2834640"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  <a:p>
                          <a:endParaRPr lang="fr-FR" dirty="0"/>
                        </a:p>
                        <a:p>
                          <a:endParaRPr lang="fr-FR" dirty="0"/>
                        </a:p>
                        <a:p>
                          <a:endParaRPr lang="fr-FR" dirty="0"/>
                        </a:p>
                        <a:p>
                          <a:endParaRPr lang="fr-FR" dirty="0"/>
                        </a:p>
                        <a:p>
                          <a:endParaRPr lang="fr-FR" dirty="0"/>
                        </a:p>
                        <a:p>
                          <a:endParaRPr lang="fr-FR" dirty="0"/>
                        </a:p>
                        <a:p>
                          <a:endParaRPr lang="fr-FR" dirty="0"/>
                        </a:p>
                        <a:p>
                          <a:endParaRPr lang="fr-FR" dirty="0"/>
                        </a:p>
                        <a:p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6073549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Anode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Récipient de zinc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86309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Cathode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43248" t="-970492" r="-322" b="-1983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8819782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Électrolyte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Chlorure d’ammonium et de zinc gélifiés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093867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65FFA817-E525-4F82-8686-56CAB1497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388" y="1230735"/>
            <a:ext cx="2381250" cy="266700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D18EB540-F2D7-4206-A107-FDF773E6F52C}"/>
              </a:ext>
            </a:extLst>
          </p:cNvPr>
          <p:cNvSpPr txBox="1"/>
          <p:nvPr/>
        </p:nvSpPr>
        <p:spPr>
          <a:xfrm>
            <a:off x="8382000" y="6392333"/>
            <a:ext cx="3894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https://www.abix.fr/pile</a:t>
            </a:r>
          </a:p>
        </p:txBody>
      </p:sp>
    </p:spTree>
    <p:extLst>
      <p:ext uri="{BB962C8B-B14F-4D97-AF65-F5344CB8AC3E}">
        <p14:creationId xmlns:p14="http://schemas.microsoft.com/office/powerpoint/2010/main" val="1925602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1159465-FD29-463D-A11A-131AFA84939A}"/>
              </a:ext>
            </a:extLst>
          </p:cNvPr>
          <p:cNvSpPr/>
          <p:nvPr/>
        </p:nvSpPr>
        <p:spPr>
          <a:xfrm>
            <a:off x="2499230" y="1553592"/>
            <a:ext cx="6826928" cy="23525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xmlns="" id="{A4483737-9C87-44B6-8505-28E19C7C8448}"/>
              </a:ext>
            </a:extLst>
          </p:cNvPr>
          <p:cNvCxnSpPr/>
          <p:nvPr/>
        </p:nvCxnSpPr>
        <p:spPr>
          <a:xfrm>
            <a:off x="9326158" y="1870075"/>
            <a:ext cx="0" cy="4825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xmlns="" id="{139894B0-2BB0-43A9-94E2-E15CF4E378DA}"/>
              </a:ext>
            </a:extLst>
          </p:cNvPr>
          <p:cNvCxnSpPr>
            <a:cxnSpLocks/>
          </p:cNvCxnSpPr>
          <p:nvPr/>
        </p:nvCxnSpPr>
        <p:spPr>
          <a:xfrm flipV="1">
            <a:off x="2499230" y="3009823"/>
            <a:ext cx="0" cy="6528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riangle isocèle 6">
            <a:extLst>
              <a:ext uri="{FF2B5EF4-FFF2-40B4-BE49-F238E27FC236}">
                <a16:creationId xmlns:a16="http://schemas.microsoft.com/office/drawing/2014/main" xmlns="" id="{B927C940-A7B0-4B29-B2E2-0680C0AD2639}"/>
              </a:ext>
            </a:extLst>
          </p:cNvPr>
          <p:cNvSpPr/>
          <p:nvPr/>
        </p:nvSpPr>
        <p:spPr>
          <a:xfrm rot="5400000">
            <a:off x="5626919" y="1443607"/>
            <a:ext cx="280877" cy="237331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isocèle 7">
            <a:extLst>
              <a:ext uri="{FF2B5EF4-FFF2-40B4-BE49-F238E27FC236}">
                <a16:creationId xmlns:a16="http://schemas.microsoft.com/office/drawing/2014/main" xmlns="" id="{EFCEE2A2-9AED-4EA4-A637-6CC400B09F61}"/>
              </a:ext>
            </a:extLst>
          </p:cNvPr>
          <p:cNvSpPr/>
          <p:nvPr/>
        </p:nvSpPr>
        <p:spPr>
          <a:xfrm rot="16200000">
            <a:off x="5626917" y="3775979"/>
            <a:ext cx="280877" cy="237331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CDE9AA7E-3B3F-42CC-9A70-53CE8DBF7DB4}"/>
              </a:ext>
            </a:extLst>
          </p:cNvPr>
          <p:cNvSpPr txBox="1"/>
          <p:nvPr/>
        </p:nvSpPr>
        <p:spPr>
          <a:xfrm>
            <a:off x="5286588" y="839893"/>
            <a:ext cx="166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+mj-lt"/>
              </a:rPr>
              <a:t>Pile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81DCCA7-AC06-43E5-9D6D-1A1EFFFCC3CA}"/>
              </a:ext>
            </a:extLst>
          </p:cNvPr>
          <p:cNvSpPr/>
          <p:nvPr/>
        </p:nvSpPr>
        <p:spPr>
          <a:xfrm>
            <a:off x="1734107" y="705922"/>
            <a:ext cx="8500533" cy="16953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ADCC3FBC-B7DE-4032-9A66-056B27225303}"/>
              </a:ext>
            </a:extLst>
          </p:cNvPr>
          <p:cNvSpPr txBox="1"/>
          <p:nvPr/>
        </p:nvSpPr>
        <p:spPr>
          <a:xfrm>
            <a:off x="4878495" y="4128974"/>
            <a:ext cx="297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+mj-lt"/>
              </a:rPr>
              <a:t>Électrolyseur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01CE1229-AF59-4045-95E2-95777CEB86E6}"/>
              </a:ext>
            </a:extLst>
          </p:cNvPr>
          <p:cNvSpPr txBox="1"/>
          <p:nvPr/>
        </p:nvSpPr>
        <p:spPr>
          <a:xfrm>
            <a:off x="644538" y="2352581"/>
            <a:ext cx="3648722" cy="646331"/>
          </a:xfrm>
          <a:prstGeom prst="rect">
            <a:avLst/>
          </a:prstGeom>
          <a:solidFill>
            <a:srgbClr val="F8F8F8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Énergie chimique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CDDEDF12-EB85-41F4-88A8-492EFCEA07AF}"/>
              </a:ext>
            </a:extLst>
          </p:cNvPr>
          <p:cNvSpPr txBox="1"/>
          <p:nvPr/>
        </p:nvSpPr>
        <p:spPr>
          <a:xfrm>
            <a:off x="7658636" y="2352580"/>
            <a:ext cx="3648722" cy="646331"/>
          </a:xfrm>
          <a:prstGeom prst="rect">
            <a:avLst/>
          </a:prstGeom>
          <a:solidFill>
            <a:srgbClr val="F8F8F8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Énergie électrique </a:t>
            </a:r>
          </a:p>
        </p:txBody>
      </p:sp>
    </p:spTree>
    <p:extLst>
      <p:ext uri="{BB962C8B-B14F-4D97-AF65-F5344CB8AC3E}">
        <p14:creationId xmlns:p14="http://schemas.microsoft.com/office/powerpoint/2010/main" val="1666557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275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01F78E09-4C36-4F18-91C4-4070871D044F}"/>
              </a:ext>
            </a:extLst>
          </p:cNvPr>
          <p:cNvSpPr txBox="1"/>
          <p:nvPr/>
        </p:nvSpPr>
        <p:spPr>
          <a:xfrm>
            <a:off x="3801533" y="448734"/>
            <a:ext cx="4588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Pile Daniell (1836)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B8E02680-40C2-42BE-9F87-974B7529A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837" y="1397829"/>
            <a:ext cx="5170382" cy="42692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8898660-DF45-4672-8E07-BCD9ADA76AE9}"/>
              </a:ext>
            </a:extLst>
          </p:cNvPr>
          <p:cNvSpPr/>
          <p:nvPr/>
        </p:nvSpPr>
        <p:spPr>
          <a:xfrm>
            <a:off x="6657343" y="6409266"/>
            <a:ext cx="5534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http://infoindustrielle.free.fr/Histoire/Fiches/Daniell.htm</a:t>
            </a:r>
          </a:p>
        </p:txBody>
      </p:sp>
    </p:spTree>
    <p:extLst>
      <p:ext uri="{BB962C8B-B14F-4D97-AF65-F5344CB8AC3E}">
        <p14:creationId xmlns:p14="http://schemas.microsoft.com/office/powerpoint/2010/main" val="16131123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oiseau, carte, assis&#10;&#10;Description générée automatiquement">
            <a:extLst>
              <a:ext uri="{FF2B5EF4-FFF2-40B4-BE49-F238E27FC236}">
                <a16:creationId xmlns:a16="http://schemas.microsoft.com/office/drawing/2014/main" xmlns="" id="{ADAED08B-A9A4-4130-A7BD-634D1C9E3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052" y="859248"/>
            <a:ext cx="7683895" cy="459763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FFD3D1C4-0CD7-4ECA-A0FE-CA504BEC47B4}"/>
              </a:ext>
            </a:extLst>
          </p:cNvPr>
          <p:cNvSpPr txBox="1"/>
          <p:nvPr/>
        </p:nvSpPr>
        <p:spPr>
          <a:xfrm>
            <a:off x="3200400" y="274473"/>
            <a:ext cx="5317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Courbe j-E pour la pile Daniell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21F62892-ECD3-4E11-82BB-7FA8FC993491}"/>
              </a:ext>
            </a:extLst>
          </p:cNvPr>
          <p:cNvSpPr txBox="1"/>
          <p:nvPr/>
        </p:nvSpPr>
        <p:spPr>
          <a:xfrm>
            <a:off x="9862686" y="6383335"/>
            <a:ext cx="2329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M. </a:t>
            </a:r>
            <a:r>
              <a:rPr lang="fr-FR" dirty="0" err="1"/>
              <a:t>Vérot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06998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oiseau, carte, assis&#10;&#10;Description générée automatiquement">
            <a:extLst>
              <a:ext uri="{FF2B5EF4-FFF2-40B4-BE49-F238E27FC236}">
                <a16:creationId xmlns:a16="http://schemas.microsoft.com/office/drawing/2014/main" xmlns="" id="{ADAED08B-A9A4-4130-A7BD-634D1C9E3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052" y="859248"/>
            <a:ext cx="7683895" cy="459763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FFD3D1C4-0CD7-4ECA-A0FE-CA504BEC47B4}"/>
              </a:ext>
            </a:extLst>
          </p:cNvPr>
          <p:cNvSpPr txBox="1"/>
          <p:nvPr/>
        </p:nvSpPr>
        <p:spPr>
          <a:xfrm>
            <a:off x="3200400" y="274473"/>
            <a:ext cx="5317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Courbe j-E pour la pile Daniell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2D00680-5987-42B6-AC4A-144521B66460}"/>
              </a:ext>
            </a:extLst>
          </p:cNvPr>
          <p:cNvSpPr/>
          <p:nvPr/>
        </p:nvSpPr>
        <p:spPr>
          <a:xfrm>
            <a:off x="4807670" y="1593130"/>
            <a:ext cx="664141" cy="1649691"/>
          </a:xfrm>
          <a:prstGeom prst="rect">
            <a:avLst/>
          </a:prstGeom>
          <a:solidFill>
            <a:srgbClr val="4472C4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8210DE9-0A19-4D1C-AC65-9E962B33CF25}"/>
              </a:ext>
            </a:extLst>
          </p:cNvPr>
          <p:cNvSpPr/>
          <p:nvPr/>
        </p:nvSpPr>
        <p:spPr>
          <a:xfrm>
            <a:off x="5473716" y="3242821"/>
            <a:ext cx="1172180" cy="2022049"/>
          </a:xfrm>
          <a:prstGeom prst="rect">
            <a:avLst/>
          </a:prstGeom>
          <a:solidFill>
            <a:srgbClr val="4472C4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xmlns="" id="{F90C0DDF-4914-4CE2-8FCB-06CD285AC520}"/>
              </a:ext>
            </a:extLst>
          </p:cNvPr>
          <p:cNvCxnSpPr>
            <a:cxnSpLocks/>
          </p:cNvCxnSpPr>
          <p:nvPr/>
        </p:nvCxnSpPr>
        <p:spPr>
          <a:xfrm>
            <a:off x="5473716" y="3242821"/>
            <a:ext cx="1905" cy="130353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xmlns="" id="{CDD14F50-CEE2-4997-87C3-DEB3226EA1C6}"/>
              </a:ext>
            </a:extLst>
          </p:cNvPr>
          <p:cNvCxnSpPr>
            <a:cxnSpLocks/>
          </p:cNvCxnSpPr>
          <p:nvPr/>
        </p:nvCxnSpPr>
        <p:spPr>
          <a:xfrm>
            <a:off x="5471811" y="1939290"/>
            <a:ext cx="1905" cy="130353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xmlns="" id="{161C54BB-985E-4847-835D-CC0948BDED1D}"/>
              </a:ext>
            </a:extLst>
          </p:cNvPr>
          <p:cNvCxnSpPr>
            <a:cxnSpLocks/>
          </p:cNvCxnSpPr>
          <p:nvPr/>
        </p:nvCxnSpPr>
        <p:spPr>
          <a:xfrm flipH="1">
            <a:off x="5423559" y="2612754"/>
            <a:ext cx="96503" cy="900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xmlns="" id="{88352DEA-F5FF-47EB-A0A0-86B834FB750F}"/>
              </a:ext>
            </a:extLst>
          </p:cNvPr>
          <p:cNvCxnSpPr>
            <a:cxnSpLocks/>
          </p:cNvCxnSpPr>
          <p:nvPr/>
        </p:nvCxnSpPr>
        <p:spPr>
          <a:xfrm flipH="1">
            <a:off x="5423559" y="2663738"/>
            <a:ext cx="96503" cy="900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="" id="{307D267E-5254-4063-8B22-C864D61DF9CD}"/>
              </a:ext>
            </a:extLst>
          </p:cNvPr>
          <p:cNvCxnSpPr>
            <a:cxnSpLocks/>
          </p:cNvCxnSpPr>
          <p:nvPr/>
        </p:nvCxnSpPr>
        <p:spPr>
          <a:xfrm flipH="1">
            <a:off x="5423559" y="3737819"/>
            <a:ext cx="96503" cy="900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xmlns="" id="{5D02ED58-5354-47CA-8FB6-7CF2742762B7}"/>
              </a:ext>
            </a:extLst>
          </p:cNvPr>
          <p:cNvCxnSpPr>
            <a:cxnSpLocks/>
          </p:cNvCxnSpPr>
          <p:nvPr/>
        </p:nvCxnSpPr>
        <p:spPr>
          <a:xfrm flipH="1">
            <a:off x="5423558" y="3788803"/>
            <a:ext cx="96503" cy="900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F04DAB9F-C619-4323-8FF2-3BC9E2925A72}"/>
              </a:ext>
            </a:extLst>
          </p:cNvPr>
          <p:cNvSpPr txBox="1"/>
          <p:nvPr/>
        </p:nvSpPr>
        <p:spPr>
          <a:xfrm>
            <a:off x="9862686" y="6383335"/>
            <a:ext cx="2329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M. </a:t>
            </a:r>
            <a:r>
              <a:rPr lang="fr-FR" dirty="0" err="1"/>
              <a:t>Vérot</a:t>
            </a:r>
            <a:r>
              <a:rPr lang="fr-FR" dirty="0"/>
              <a:t>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83155C6-9F10-466B-9367-3A2588E0EA13}"/>
              </a:ext>
            </a:extLst>
          </p:cNvPr>
          <p:cNvSpPr/>
          <p:nvPr/>
        </p:nvSpPr>
        <p:spPr>
          <a:xfrm>
            <a:off x="9224895" y="2040556"/>
            <a:ext cx="2179137" cy="572198"/>
          </a:xfrm>
          <a:prstGeom prst="rect">
            <a:avLst/>
          </a:prstGeom>
          <a:solidFill>
            <a:srgbClr val="4472C4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Zone de fonctionnement </a:t>
            </a:r>
          </a:p>
        </p:txBody>
      </p:sp>
    </p:spTree>
    <p:extLst>
      <p:ext uri="{BB962C8B-B14F-4D97-AF65-F5344CB8AC3E}">
        <p14:creationId xmlns:p14="http://schemas.microsoft.com/office/powerpoint/2010/main" val="40818882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C6C5116D-8B71-4B0F-85D5-9B80137A2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063" y="991325"/>
            <a:ext cx="5981700" cy="41052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512C8E8-5DA9-48EA-9634-291D87C73111}"/>
              </a:ext>
            </a:extLst>
          </p:cNvPr>
          <p:cNvSpPr/>
          <p:nvPr/>
        </p:nvSpPr>
        <p:spPr>
          <a:xfrm>
            <a:off x="4119513" y="6410227"/>
            <a:ext cx="886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Source : </a:t>
            </a:r>
            <a:r>
              <a:rPr lang="fr-FR" dirty="0">
                <a:hlinkClick r:id="rId3"/>
              </a:rPr>
              <a:t>https://www.researchgate.net/</a:t>
            </a:r>
            <a:r>
              <a:rPr lang="fr-FR" dirty="0"/>
              <a:t>  et </a:t>
            </a:r>
            <a:r>
              <a:rPr lang="fr-FR" dirty="0">
                <a:hlinkClick r:id="rId4"/>
              </a:rPr>
              <a:t>https://www.h2sys.fr/</a:t>
            </a:r>
            <a:r>
              <a:rPr lang="fr-FR" dirty="0"/>
              <a:t> et picbleu.fr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F7CDBDB7-1D96-4CE1-9BE7-4FDFB9757744}"/>
              </a:ext>
            </a:extLst>
          </p:cNvPr>
          <p:cNvSpPr txBox="1"/>
          <p:nvPr/>
        </p:nvSpPr>
        <p:spPr>
          <a:xfrm>
            <a:off x="4673600" y="365760"/>
            <a:ext cx="321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Pile à combustible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98B5B65E-7B9D-4328-9A4D-4FCEB090A8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27" y="365760"/>
            <a:ext cx="2950687" cy="2364836"/>
          </a:xfrm>
          <a:prstGeom prst="rect">
            <a:avLst/>
          </a:prstGeom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0136F272-E4D5-4D2F-BA2B-87FFE50A8916}"/>
              </a:ext>
            </a:extLst>
          </p:cNvPr>
          <p:cNvGrpSpPr/>
          <p:nvPr/>
        </p:nvGrpSpPr>
        <p:grpSpPr>
          <a:xfrm>
            <a:off x="0" y="2913723"/>
            <a:ext cx="5067441" cy="2886283"/>
            <a:chOff x="7118209" y="252661"/>
            <a:chExt cx="5067441" cy="2886283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xmlns="" id="{80256265-489D-41DD-A724-EA149BD03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18210" y="609411"/>
              <a:ext cx="5067440" cy="252953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9D0AE973-FA31-49C7-B43D-75F4EBB1098F}"/>
                </a:ext>
              </a:extLst>
            </p:cNvPr>
            <p:cNvSpPr/>
            <p:nvPr/>
          </p:nvSpPr>
          <p:spPr>
            <a:xfrm>
              <a:off x="9672320" y="252661"/>
              <a:ext cx="619760" cy="8344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4E36838C-CC75-403B-B143-D94D91568BAD}"/>
                </a:ext>
              </a:extLst>
            </p:cNvPr>
            <p:cNvSpPr/>
            <p:nvPr/>
          </p:nvSpPr>
          <p:spPr>
            <a:xfrm>
              <a:off x="7118209" y="1810470"/>
              <a:ext cx="1026549" cy="6352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8648433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AA4CAB7A-0189-4133-96A7-2C80E798C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379" y="762000"/>
            <a:ext cx="7164889" cy="515122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4310055D-71F6-4D77-9BA7-9E1AA0B9EFE7}"/>
              </a:ext>
            </a:extLst>
          </p:cNvPr>
          <p:cNvSpPr txBox="1"/>
          <p:nvPr/>
        </p:nvSpPr>
        <p:spPr>
          <a:xfrm>
            <a:off x="9010800" y="6468177"/>
            <a:ext cx="2635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E. </a:t>
            </a:r>
            <a:r>
              <a:rPr lang="fr-FR" dirty="0" err="1"/>
              <a:t>Thibierge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9045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765" y="662940"/>
            <a:ext cx="8121618" cy="531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953375" y="6296025"/>
            <a:ext cx="511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 Porteu-de-Buchère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454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au 14">
                <a:extLst>
                  <a:ext uri="{FF2B5EF4-FFF2-40B4-BE49-F238E27FC236}">
                    <a16:creationId xmlns:a16="http://schemas.microsoft.com/office/drawing/2014/main" xmlns="" id="{3FE9C2E3-131C-4E34-9062-4E78EE5408A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4641327"/>
                  </p:ext>
                </p:extLst>
              </p:nvPr>
            </p:nvGraphicFramePr>
            <p:xfrm>
              <a:off x="1834911" y="620213"/>
              <a:ext cx="6875457" cy="527831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86673">
                      <a:extLst>
                        <a:ext uri="{9D8B030D-6E8A-4147-A177-3AD203B41FA5}">
                          <a16:colId xmlns:a16="http://schemas.microsoft.com/office/drawing/2014/main" xmlns="" val="1156360130"/>
                        </a:ext>
                      </a:extLst>
                    </a:gridCol>
                    <a:gridCol w="4288784">
                      <a:extLst>
                        <a:ext uri="{9D8B030D-6E8A-4147-A177-3AD203B41FA5}">
                          <a16:colId xmlns:a16="http://schemas.microsoft.com/office/drawing/2014/main" xmlns="" val="3548219402"/>
                        </a:ext>
                      </a:extLst>
                    </a:gridCol>
                  </a:tblGrid>
                  <a:tr h="395540"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Pile alcaline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35220568"/>
                      </a:ext>
                    </a:extLst>
                  </a:tr>
                  <a:tr h="1890694"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  <a:p>
                          <a:endParaRPr lang="fr-FR" dirty="0"/>
                        </a:p>
                        <a:p>
                          <a:endParaRPr lang="fr-FR" dirty="0"/>
                        </a:p>
                        <a:p>
                          <a:endParaRPr lang="fr-FR" dirty="0"/>
                        </a:p>
                        <a:p>
                          <a:endParaRPr lang="fr-FR" dirty="0"/>
                        </a:p>
                        <a:p>
                          <a:endParaRPr lang="fr-FR" dirty="0"/>
                        </a:p>
                        <a:p>
                          <a:endParaRPr lang="fr-FR" dirty="0"/>
                        </a:p>
                        <a:p>
                          <a:endParaRPr lang="fr-FR" dirty="0"/>
                        </a:p>
                        <a:p>
                          <a:endParaRPr lang="fr-FR" dirty="0"/>
                        </a:p>
                        <a:p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607354945"/>
                      </a:ext>
                    </a:extLst>
                  </a:tr>
                  <a:tr h="682713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Anode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Poudre de zinc et tige métallique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238630905"/>
                      </a:ext>
                    </a:extLst>
                  </a:tr>
                  <a:tr h="682713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Cathode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fr-FR" i="1" dirty="0" smtClean="0">
                                  <a:latin typeface="Cambria Math" panose="02040503050406030204" pitchFamily="18" charset="0"/>
                                </a:rPr>
                                <m:t>𝑀𝑛</m:t>
                              </m:r>
                              <m:sSub>
                                <m:sSubPr>
                                  <m:ctrlPr>
                                    <a:rPr lang="fr-FR" b="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i="1" dirty="0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fr-FR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fr-FR" dirty="0"/>
                            <a:t>, poudre de carbone et acier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388197828"/>
                      </a:ext>
                    </a:extLst>
                  </a:tr>
                  <a:tr h="682713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Électrolyte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Solution aqueuse d’hydroxyde </a:t>
                          </a:r>
                          <a:r>
                            <a:rPr lang="fr-FR"/>
                            <a:t>de </a:t>
                          </a:r>
                          <a:r>
                            <a:rPr lang="fr-FR" smtClean="0"/>
                            <a:t>potassium KOH</a:t>
                          </a:r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3209386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au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FE9C2E3-131C-4E34-9062-4E78EE5408A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4641327"/>
                  </p:ext>
                </p:extLst>
              </p:nvPr>
            </p:nvGraphicFramePr>
            <p:xfrm>
              <a:off x="1834911" y="620213"/>
              <a:ext cx="6875457" cy="527831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8667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156360130"/>
                        </a:ext>
                      </a:extLst>
                    </a:gridCol>
                    <a:gridCol w="428878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548219402"/>
                        </a:ext>
                      </a:extLst>
                    </a:gridCol>
                  </a:tblGrid>
                  <a:tr h="395540"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Pile alcaline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35220568"/>
                      </a:ext>
                    </a:extLst>
                  </a:tr>
                  <a:tr h="2834640"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  <a:p>
                          <a:endParaRPr lang="fr-FR" dirty="0"/>
                        </a:p>
                        <a:p>
                          <a:endParaRPr lang="fr-FR" dirty="0"/>
                        </a:p>
                        <a:p>
                          <a:endParaRPr lang="fr-FR" dirty="0"/>
                        </a:p>
                        <a:p>
                          <a:endParaRPr lang="fr-FR" dirty="0"/>
                        </a:p>
                        <a:p>
                          <a:endParaRPr lang="fr-FR" dirty="0"/>
                        </a:p>
                        <a:p>
                          <a:endParaRPr lang="fr-FR" dirty="0"/>
                        </a:p>
                        <a:p>
                          <a:endParaRPr lang="fr-FR" dirty="0"/>
                        </a:p>
                        <a:p>
                          <a:endParaRPr lang="fr-FR" dirty="0"/>
                        </a:p>
                        <a:p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607354945"/>
                      </a:ext>
                    </a:extLst>
                  </a:tr>
                  <a:tr h="682713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Anode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Poudre de zinc et tige métallique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4238630905"/>
                      </a:ext>
                    </a:extLst>
                  </a:tr>
                  <a:tr h="682713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Cathode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0227" t="-577679" b="-1080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388197828"/>
                      </a:ext>
                    </a:extLst>
                  </a:tr>
                  <a:tr h="682713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Électrolyte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Solution aqueuse d’hydroxyde </a:t>
                          </a:r>
                          <a:r>
                            <a:rPr lang="fr-FR"/>
                            <a:t>de </a:t>
                          </a:r>
                          <a:r>
                            <a:rPr lang="fr-FR" smtClean="0"/>
                            <a:t>potassium KOH</a:t>
                          </a:r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32093867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1" name="Image 10" descr="Une image contenant dessin&#10;&#10;Description générée automatiquement">
            <a:extLst>
              <a:ext uri="{FF2B5EF4-FFF2-40B4-BE49-F238E27FC236}">
                <a16:creationId xmlns:a16="http://schemas.microsoft.com/office/drawing/2014/main" xmlns="" id="{3BA1AF99-D41D-4220-9B82-147EF6281B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363" y="1068734"/>
            <a:ext cx="2381250" cy="266700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D18EB540-F2D7-4206-A107-FDF773E6F52C}"/>
              </a:ext>
            </a:extLst>
          </p:cNvPr>
          <p:cNvSpPr txBox="1"/>
          <p:nvPr/>
        </p:nvSpPr>
        <p:spPr>
          <a:xfrm>
            <a:off x="6504494" y="6425933"/>
            <a:ext cx="6318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</a:t>
            </a:r>
            <a:r>
              <a:rPr lang="fr-FR" dirty="0">
                <a:hlinkClick r:id="rId4"/>
              </a:rPr>
              <a:t>https://www.abix.fr/pile et avoscartouches.com</a:t>
            </a:r>
            <a:r>
              <a:rPr lang="fr-FR" dirty="0"/>
              <a:t>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9F8BE47E-2F28-4EF1-8B90-0D758DA0B1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34911" y="786581"/>
            <a:ext cx="2325486" cy="232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33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164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343" y="247811"/>
            <a:ext cx="946785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14900" y="2438400"/>
            <a:ext cx="2263140" cy="133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2437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BCFEFCD-0F1B-4954-8B28-8D2F67AC70A0}"/>
              </a:ext>
            </a:extLst>
          </p:cNvPr>
          <p:cNvSpPr/>
          <p:nvPr/>
        </p:nvSpPr>
        <p:spPr>
          <a:xfrm>
            <a:off x="5467149" y="6429375"/>
            <a:ext cx="8441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https://www.maxicours.com/se/cours/production-de-dihydrogene/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0CB8F69E-E651-4DBB-8B5D-3E573801A542}"/>
              </a:ext>
            </a:extLst>
          </p:cNvPr>
          <p:cNvSpPr txBox="1"/>
          <p:nvPr/>
        </p:nvSpPr>
        <p:spPr>
          <a:xfrm>
            <a:off x="4615712" y="107582"/>
            <a:ext cx="3638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C00000"/>
                </a:solidFill>
              </a:rPr>
              <a:t>Electrolyse de l’eau </a:t>
            </a:r>
          </a:p>
        </p:txBody>
      </p:sp>
      <p:pic>
        <p:nvPicPr>
          <p:cNvPr id="1026" name="Picture 2" descr="http://perso.ens-lyon.fr/vincent.martos/Agr%C3%A9gation/LC/LC26%20Conversion%20r%c3%a9ciproque%20d%e2%80%99%c3%a9nergie%20%c3%a9lectrique%20en%20%c3%a9nergie%20chimique/electrolyse_eau_sche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813" y="835841"/>
            <a:ext cx="5245100" cy="517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810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rso.ens-lyon.fr/vincent.martos/Agr%C3%A9gation/LC/LC26%20Conversion%20r%c3%a9ciproque%20d%e2%80%99%c3%a9nergie%20%c3%a9lectrique%20en%20%c3%a9nergie%20chimique/electrolyse_e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279160"/>
            <a:ext cx="10734675" cy="517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0CB8F69E-E651-4DBB-8B5D-3E573801A542}"/>
              </a:ext>
            </a:extLst>
          </p:cNvPr>
          <p:cNvSpPr txBox="1"/>
          <p:nvPr/>
        </p:nvSpPr>
        <p:spPr>
          <a:xfrm>
            <a:off x="4615712" y="107582"/>
            <a:ext cx="3638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C00000"/>
                </a:solidFill>
              </a:rPr>
              <a:t>Electrolyse de l’eau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BCFEFCD-0F1B-4954-8B28-8D2F67AC70A0}"/>
              </a:ext>
            </a:extLst>
          </p:cNvPr>
          <p:cNvSpPr/>
          <p:nvPr/>
        </p:nvSpPr>
        <p:spPr>
          <a:xfrm>
            <a:off x="5467149" y="6429375"/>
            <a:ext cx="8441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https://www.maxicours.com/se/cours/production-de-dihydrogene/</a:t>
            </a:r>
          </a:p>
        </p:txBody>
      </p:sp>
    </p:spTree>
    <p:extLst>
      <p:ext uri="{BB962C8B-B14F-4D97-AF65-F5344CB8AC3E}">
        <p14:creationId xmlns:p14="http://schemas.microsoft.com/office/powerpoint/2010/main" val="12939149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</TotalTime>
  <Words>241</Words>
  <Application>Microsoft Office PowerPoint</Application>
  <PresentationFormat>Personnalisé</PresentationFormat>
  <Paragraphs>89</Paragraphs>
  <Slides>33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Laura Guislain</dc:creator>
  <cp:lastModifiedBy>pascal</cp:lastModifiedBy>
  <cp:revision>20</cp:revision>
  <dcterms:created xsi:type="dcterms:W3CDTF">2020-04-28T16:18:03Z</dcterms:created>
  <dcterms:modified xsi:type="dcterms:W3CDTF">2020-06-25T19:29:21Z</dcterms:modified>
</cp:coreProperties>
</file>