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0" r:id="rId2"/>
    <p:sldId id="265" r:id="rId3"/>
    <p:sldId id="266" r:id="rId4"/>
    <p:sldId id="268" r:id="rId5"/>
    <p:sldId id="269" r:id="rId6"/>
    <p:sldId id="276" r:id="rId7"/>
    <p:sldId id="278" r:id="rId8"/>
    <p:sldId id="279" r:id="rId9"/>
    <p:sldId id="257" r:id="rId10"/>
    <p:sldId id="263" r:id="rId11"/>
    <p:sldId id="264" r:id="rId12"/>
    <p:sldId id="261" r:id="rId13"/>
    <p:sldId id="274" r:id="rId14"/>
    <p:sldId id="259" r:id="rId15"/>
    <p:sldId id="271" r:id="rId16"/>
    <p:sldId id="258" r:id="rId17"/>
    <p:sldId id="260" r:id="rId18"/>
    <p:sldId id="273" r:id="rId19"/>
    <p:sldId id="277" r:id="rId2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3" d="100"/>
          <a:sy n="123" d="100"/>
        </p:scale>
        <p:origin x="-11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0B7EB-48A3-4F51-BD46-99F0F81444E4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C34E0-DCAC-41FA-B7DF-163547FF5D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518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F8E516A-C561-4ADB-998D-C4708E8A13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377013E8-AF12-442C-A7F7-52029CD0B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E0D359C-9433-4762-8283-E1225B59D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8889908-C430-4E44-9470-8ACF7ABB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4E3161F-9E37-4031-B939-281889390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791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7813650-B350-473A-8CDA-5115AE35F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BF5CE47-C69C-414F-AC66-2879983B07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42F0F57-6EB8-4BEC-98FD-19612630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67B8534-5873-4264-AAFD-6CC171B8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4309F90B-9BFE-4D2F-88A2-D4AEFD937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82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C7CFD1D8-0EDF-4160-816D-7D3F27E03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D2245C6D-29C8-4C7F-B621-E4DE81433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7704F1A2-535A-4727-86FB-05D034EAC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1176C27-2AC1-4A56-BA70-38B757CA1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F5ABF4A4-DDBA-485F-A652-87EEF635E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331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00DE093-144F-41F1-B96F-720DB8D3B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454241A-5221-44BA-AA4E-0E3D36289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947C9EE-A939-42F6-B5D2-07473BCB3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B342F51-978E-4D94-AF0C-783DCEE33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8CD4162-D785-45F9-81B4-719868850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798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5403831-5061-4BB1-BB6A-9B0D3106F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DFE6660-B628-4DCA-94E7-704F873AC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935168B6-57E9-4CA8-A394-09305D6E7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B7ECCCA-0B65-4C2E-B52E-69A41BCDF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51B21EE-876E-4AFF-8440-A137BB70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602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EAE28C38-FD4D-4F9E-B2A2-D52489375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24DDCEB-BEE8-4250-8443-DC256E01AC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8ACAEB4-8759-4E02-ACB2-6AE2E4338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FAFBDDF-6E08-4717-B80C-1E782EF5B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41387660-318E-4B8B-9856-3989C9AF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A20FCAB-83DB-490C-8CB4-C2E648F8A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381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B2D1599-6DB4-4570-BC47-9AE526EC7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D3EB8B23-0A18-4C05-8ACE-68D5BA578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328182B2-0857-4097-8DDF-FFD7AAEF5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0D288198-0FD0-4252-BE1C-F9F8AD8A7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F2304A8E-6B76-4276-AF63-B49F0F41CC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B8DAD444-8020-4597-904A-7BDA03BA9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1FAEE42C-3482-4AB4-B44E-90BC1F1B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03FD5825-D0E2-434A-976B-2AF5BCA7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22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CD18B1-BF75-4FD1-BF63-EA6DDC861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08AAC635-B888-4225-B85C-E653DA25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3185DFAE-47A7-4F88-A6C8-5472B87F1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7EDEEFFE-E5CE-4842-B5FA-74F17B34A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19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197AE560-76C6-4B01-B6AF-D13E02987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F4515F9-BE7E-47EB-B5B6-DE06FBD8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84A293E0-5690-4F12-A716-9813C730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916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8A8735-8EA8-4F75-8C73-E1C14C6A8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B37E0B9-EF79-4F1E-B540-17432CB8A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EBCAF987-7867-4E45-9B40-4B04793AEA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37AD1CE-0FB3-45C5-9C2F-35A3C22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E6E28E8-237A-49EC-BD1F-C6F02F3A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F662997D-B54F-4E08-8A8C-978A59F2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065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12295A8-7BAC-4B28-96BF-C6927484B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E86EF57D-10D4-4951-A45B-1AC3E49C0A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B48B1559-0091-4CF4-875D-5A04AB47F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7AC3C47-2026-4B3A-8CCC-3EB7ED5F8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C073735-71C2-4C81-A0F4-CB2FD097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B207618-12AC-4C41-BA07-D9834CCF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607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2B1B0ED2-9FC1-455F-AFE7-FDEF44A16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F423B5AF-9DE2-4CBA-B647-7BC6C58D7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E6625A2D-D93A-4050-B875-C74B666CD9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5C6C5-A651-4B08-867C-32CFD7F73182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0E29C60-E857-4168-8CBC-497076D09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B38E1E3-A9E7-470A-B513-3DD9288BD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8B7-7E88-4292-A08D-446DDA4FF6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0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BE727834-624E-4FF0-A472-2D2D92DC2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719" y="1366886"/>
            <a:ext cx="5040660" cy="31313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xmlns="" id="{703A2396-34DB-45D1-9D39-406C11CA712A}"/>
                  </a:ext>
                </a:extLst>
              </p:cNvPr>
              <p:cNvSpPr txBox="1"/>
              <p:nvPr/>
            </p:nvSpPr>
            <p:spPr>
              <a:xfrm>
                <a:off x="1576475" y="451230"/>
                <a:ext cx="8302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Carbonate de Calcium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 b="0" i="0" smtClean="0">
                        <a:latin typeface="Cambria Math" panose="02040503050406030204" pitchFamily="18" charset="0"/>
                      </a:rPr>
                      <m:t>CaC</m:t>
                    </m:r>
                    <m:sSub>
                      <m:sSubPr>
                        <m:ctrlPr>
                          <a:rPr lang="fr-FR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400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fr-FR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sz="2400" dirty="0"/>
                  <a:t> (espèce présente dans le tartre)</a:t>
                </a: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03A2396-34DB-45D1-9D39-406C11CA7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475" y="451230"/>
                <a:ext cx="8302815" cy="461665"/>
              </a:xfrm>
              <a:prstGeom prst="rect">
                <a:avLst/>
              </a:prstGeom>
              <a:blipFill>
                <a:blip r:embed="rId3"/>
                <a:stretch>
                  <a:fillRect l="-1175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4742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ADFD452C-4FE2-465E-AD35-8743082864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79" r="60388" b="51239"/>
          <a:stretch/>
        </p:blipFill>
        <p:spPr>
          <a:xfrm>
            <a:off x="1912010" y="2900179"/>
            <a:ext cx="3433405" cy="634871"/>
          </a:xfrm>
          <a:prstGeom prst="rect">
            <a:avLst/>
          </a:prstGeom>
        </p:spPr>
      </p:pic>
      <p:pic>
        <p:nvPicPr>
          <p:cNvPr id="7" name="Image 6" descr="Une image contenant capture d’écran, horloge&#10;&#10;Description générée automatiquement">
            <a:extLst>
              <a:ext uri="{FF2B5EF4-FFF2-40B4-BE49-F238E27FC236}">
                <a16:creationId xmlns:a16="http://schemas.microsoft.com/office/drawing/2014/main" xmlns="" id="{B644684C-5F09-4725-9597-FF9F9007A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384790"/>
            <a:ext cx="8667750" cy="2308260"/>
          </a:xfrm>
          <a:prstGeom prst="rect">
            <a:avLst/>
          </a:prstGeom>
        </p:spPr>
      </p:pic>
      <p:pic>
        <p:nvPicPr>
          <p:cNvPr id="8" name="Image 7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C841AA1A-F1D2-4A01-B13D-45833F70B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80580" r="53334" b="-1848"/>
          <a:stretch/>
        </p:blipFill>
        <p:spPr>
          <a:xfrm>
            <a:off x="7216846" y="2884810"/>
            <a:ext cx="3302000" cy="1300480"/>
          </a:xfrm>
          <a:prstGeom prst="rect">
            <a:avLst/>
          </a:prstGeom>
        </p:spPr>
      </p:pic>
      <p:sp>
        <p:nvSpPr>
          <p:cNvPr id="9" name="Accolade fermante 8">
            <a:extLst>
              <a:ext uri="{FF2B5EF4-FFF2-40B4-BE49-F238E27FC236}">
                <a16:creationId xmlns:a16="http://schemas.microsoft.com/office/drawing/2014/main" xmlns="" id="{80CCFCC6-B951-42BB-954C-FC3E8465C6C1}"/>
              </a:ext>
            </a:extLst>
          </p:cNvPr>
          <p:cNvSpPr/>
          <p:nvPr/>
        </p:nvSpPr>
        <p:spPr>
          <a:xfrm>
            <a:off x="6190686" y="2815336"/>
            <a:ext cx="386185" cy="1631545"/>
          </a:xfrm>
          <a:prstGeom prst="rightBrace">
            <a:avLst>
              <a:gd name="adj1" fmla="val 71122"/>
              <a:gd name="adj2" fmla="val 4960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CFFE77D0-0DD4-4D25-AD3C-125DA73D3D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76" r="54152" b="25059"/>
          <a:stretch/>
        </p:blipFill>
        <p:spPr>
          <a:xfrm>
            <a:off x="1912010" y="3519496"/>
            <a:ext cx="3973876" cy="92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903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ADFD452C-4FE2-465E-AD35-8743082864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379" r="60388" b="51239"/>
          <a:stretch/>
        </p:blipFill>
        <p:spPr>
          <a:xfrm>
            <a:off x="1912010" y="2900179"/>
            <a:ext cx="3433405" cy="634871"/>
          </a:xfrm>
          <a:prstGeom prst="rect">
            <a:avLst/>
          </a:prstGeom>
        </p:spPr>
      </p:pic>
      <p:pic>
        <p:nvPicPr>
          <p:cNvPr id="7" name="Image 6" descr="Une image contenant capture d’écran, horloge&#10;&#10;Description générée automatiquement">
            <a:extLst>
              <a:ext uri="{FF2B5EF4-FFF2-40B4-BE49-F238E27FC236}">
                <a16:creationId xmlns:a16="http://schemas.microsoft.com/office/drawing/2014/main" xmlns="" id="{B644684C-5F09-4725-9597-FF9F9007A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384790"/>
            <a:ext cx="8667750" cy="2308260"/>
          </a:xfrm>
          <a:prstGeom prst="rect">
            <a:avLst/>
          </a:prstGeom>
        </p:spPr>
      </p:pic>
      <p:pic>
        <p:nvPicPr>
          <p:cNvPr id="8" name="Image 7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C841AA1A-F1D2-4A01-B13D-45833F70BB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80580" r="53334" b="-1848"/>
          <a:stretch/>
        </p:blipFill>
        <p:spPr>
          <a:xfrm>
            <a:off x="7216846" y="2884810"/>
            <a:ext cx="3302000" cy="1300480"/>
          </a:xfrm>
          <a:prstGeom prst="rect">
            <a:avLst/>
          </a:prstGeom>
        </p:spPr>
      </p:pic>
      <p:sp>
        <p:nvSpPr>
          <p:cNvPr id="9" name="Accolade fermante 8">
            <a:extLst>
              <a:ext uri="{FF2B5EF4-FFF2-40B4-BE49-F238E27FC236}">
                <a16:creationId xmlns:a16="http://schemas.microsoft.com/office/drawing/2014/main" xmlns="" id="{80CCFCC6-B951-42BB-954C-FC3E8465C6C1}"/>
              </a:ext>
            </a:extLst>
          </p:cNvPr>
          <p:cNvSpPr/>
          <p:nvPr/>
        </p:nvSpPr>
        <p:spPr>
          <a:xfrm>
            <a:off x="6190686" y="2815336"/>
            <a:ext cx="386185" cy="1631545"/>
          </a:xfrm>
          <a:prstGeom prst="rightBrace">
            <a:avLst>
              <a:gd name="adj1" fmla="val 71122"/>
              <a:gd name="adj2" fmla="val 49604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183F3E1C-28C8-4BEC-8E0B-70B792096199}"/>
                  </a:ext>
                </a:extLst>
              </p:cNvPr>
              <p:cNvSpPr txBox="1"/>
              <p:nvPr/>
            </p:nvSpPr>
            <p:spPr>
              <a:xfrm>
                <a:off x="1583306" y="5273327"/>
                <a:ext cx="9644018" cy="95898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                         </m:t>
                      </m:r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s</m:t>
                      </m:r>
                      <m:d>
                        <m:d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800" b="0" i="0" dirty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fr-FR" sz="2800" i="0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e>
                      </m:d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 1,33 . 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dirty="0" smtClean="0"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p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s</m:t>
                      </m:r>
                      <m:d>
                        <m:d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fr-FR" sz="2800" i="1" dirty="0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800" b="0" i="0" dirty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fr-FR" sz="2800" i="0" dirty="0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0.01 </m:t>
                          </m:r>
                          <m:r>
                            <m:rPr>
                              <m:sty m:val="p"/>
                            </m:rP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mol</m:t>
                          </m:r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sSup>
                            <m:sSupPr>
                              <m:ctrlPr>
                                <a:rPr lang="fr-FR" sz="2800" b="0" i="1" dirty="0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800" b="0" i="0" dirty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fr-FR" sz="2800" b="0" i="0" dirty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 1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,8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 . 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fr-FR" sz="2800" b="0" i="0" dirty="0" smtClean="0">
                          <a:latin typeface="Cambria Math" panose="02040503050406030204" pitchFamily="18" charset="0"/>
                        </a:rPr>
                        <m:t>mol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fr-FR" sz="28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L</m:t>
                          </m:r>
                        </m:e>
                        <m:sup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183F3E1C-28C8-4BEC-8E0B-70B7920961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306" y="5273327"/>
                <a:ext cx="9644018" cy="9589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Image 10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CFFE77D0-0DD4-4D25-AD3C-125DA73D3D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76" r="54152" b="25059"/>
          <a:stretch/>
        </p:blipFill>
        <p:spPr>
          <a:xfrm>
            <a:off x="1912010" y="3519496"/>
            <a:ext cx="3973876" cy="927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5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nant, oiseau&#10;&#10;Description générée automatiquement">
            <a:extLst>
              <a:ext uri="{FF2B5EF4-FFF2-40B4-BE49-F238E27FC236}">
                <a16:creationId xmlns:a16="http://schemas.microsoft.com/office/drawing/2014/main" xmlns="" id="{988E4A4B-DBD1-47AC-A168-CCADC3F25E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416" y="2654192"/>
            <a:ext cx="3276768" cy="1092256"/>
          </a:xfrm>
          <a:prstGeom prst="rect">
            <a:avLst/>
          </a:prstGeom>
        </p:spPr>
      </p:pic>
      <p:pic>
        <p:nvPicPr>
          <p:cNvPr id="5" name="Image 4" descr="Une image contenant capture d’écran, pièce&#10;&#10;Description générée automatiquement">
            <a:extLst>
              <a:ext uri="{FF2B5EF4-FFF2-40B4-BE49-F238E27FC236}">
                <a16:creationId xmlns:a16="http://schemas.microsoft.com/office/drawing/2014/main" xmlns="" id="{615A7766-EB51-42B0-9EEE-509961FD7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448" y="965146"/>
            <a:ext cx="6864703" cy="208290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26BE4908-E043-43F9-AA80-4D8500577958}"/>
              </a:ext>
            </a:extLst>
          </p:cNvPr>
          <p:cNvSpPr txBox="1"/>
          <p:nvPr/>
        </p:nvSpPr>
        <p:spPr>
          <a:xfrm>
            <a:off x="10013950" y="6324600"/>
            <a:ext cx="435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</a:t>
            </a:r>
            <a:r>
              <a:rPr lang="fr-FR" dirty="0" err="1"/>
              <a:t>Hprépa</a:t>
            </a:r>
            <a:r>
              <a:rPr lang="fr-FR" dirty="0"/>
              <a:t> PCSI</a:t>
            </a:r>
          </a:p>
        </p:txBody>
      </p:sp>
    </p:spTree>
    <p:extLst>
      <p:ext uri="{BB962C8B-B14F-4D97-AF65-F5344CB8AC3E}">
        <p14:creationId xmlns:p14="http://schemas.microsoft.com/office/powerpoint/2010/main" val="2504920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xmlns="" id="{B288A2FE-F199-4B06-ACBA-A621F33FFD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2009" y="55862"/>
            <a:ext cx="4584791" cy="66545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xmlns="" id="{A73F8A81-0CF3-456F-8559-33B996A5F022}"/>
                  </a:ext>
                </a:extLst>
              </p:cNvPr>
              <p:cNvSpPr txBox="1"/>
              <p:nvPr/>
            </p:nvSpPr>
            <p:spPr>
              <a:xfrm>
                <a:off x="0" y="1790700"/>
                <a:ext cx="6464209" cy="2479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fr-FR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fr-FR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sSup>
                                <m:sSupPr>
                                  <m:ctrlPr>
                                    <a:rPr lang="fr-FR" sz="24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fr-FR" sz="2400" b="0" i="0" smtClean="0">
                                      <a:latin typeface="Cambria Math" panose="02040503050406030204" pitchFamily="18" charset="0"/>
                                    </a:rPr>
                                    <m:t>g</m:t>
                                  </m:r>
                                </m:e>
                                <m:sup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</m:sup>
                              </m:sSup>
                            </m:e>
                          </m:d>
                        </m:e>
                      </m:func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m:rPr>
                          <m:sty m:val="p"/>
                        </m:rPr>
                        <a:rPr lang="fr-FR" sz="2400" b="0" i="0" smtClean="0">
                          <a:latin typeface="Cambria Math" panose="02040503050406030204" pitchFamily="18" charset="0"/>
                        </a:rPr>
                        <m:t>pKs</m:t>
                      </m:r>
                      <m:r>
                        <a:rPr lang="fr-FR" sz="2400" b="0" i="0" smtClean="0">
                          <a:latin typeface="Cambria Math" panose="02040503050406030204" pitchFamily="18" charset="0"/>
                        </a:rPr>
                        <m:t> −</m:t>
                      </m:r>
                      <m:func>
                        <m:funcPr>
                          <m:ctrlPr>
                            <a:rPr lang="fr-FR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fr-FR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24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fr-FR" sz="2400" b="0" i="0" smtClean="0">
                                      <a:latin typeface="Cambria Math" panose="02040503050406030204" pitchFamily="18" charset="0"/>
                                    </a:rPr>
                                    <m:t>CV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fr-FR" sz="2400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fr-FR" sz="2400" b="0" i="0" smtClean="0">
                                          <a:latin typeface="Cambria Math" panose="02040503050406030204" pitchFamily="18" charset="0"/>
                                        </a:rPr>
                                        <m:t>V</m:t>
                                      </m:r>
                                    </m:e>
                                    <m:sub>
                                      <m:r>
                                        <a:rPr lang="fr-FR" sz="2400" b="0" i="0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fr-FR" sz="2400" b="0" i="0" smtClean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fr-FR" sz="24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fr-FR" sz="2400" b="0" i="0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f>
                                    <m:fPr>
                                      <m:ctrlPr>
                                        <a:rPr lang="fr-FR" sz="24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C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sSub>
                                        <m:sSubPr>
                                          <m:ctrlPr>
                                            <a:rPr lang="fr-FR" sz="2400" b="0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fr-FR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V</m:t>
                                          </m:r>
                                        </m:e>
                                        <m:sub>
                                          <m:r>
                                            <a:rPr lang="fr-FR" sz="2400" b="0" i="0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m:rPr>
                                          <m:sty m:val="p"/>
                                        </m:rPr>
                                        <a:rPr lang="fr-FR" sz="2400" b="0" i="0" smtClean="0">
                                          <a:latin typeface="Cambria Math" panose="02040503050406030204" pitchFamily="18" charset="0"/>
                                        </a:rPr>
                                        <m:t>CV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</m:func>
                    </m:oMath>
                  </m:oMathPara>
                </a14:m>
                <a:endParaRPr lang="fr-FR" sz="2400" b="0" dirty="0"/>
              </a:p>
              <a:p>
                <a:endParaRPr lang="fr-F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fr-FR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fr-FR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C</m:t>
                              </m:r>
                            </m:e>
                            <m:sub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fr-FR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a:rPr lang="fr-FR" sz="2400" b="0" i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fr-FR" sz="2400" b="0" i="0" smtClean="0">
                              <a:latin typeface="Cambria Math" panose="02040503050406030204" pitchFamily="18" charset="0"/>
                            </a:rPr>
                            <m:t>CV</m:t>
                          </m:r>
                        </m:den>
                      </m:f>
                    </m:oMath>
                  </m:oMathPara>
                </a14:m>
                <a:endParaRPr lang="fr-FR" sz="2400" dirty="0"/>
              </a:p>
              <a:p>
                <a:endParaRPr lang="fr-FR" sz="2400" dirty="0"/>
              </a:p>
            </p:txBody>
          </p:sp>
        </mc:Choice>
        <mc:Fallback xmlns="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A73F8A81-0CF3-456F-8559-33B996A5F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90700"/>
                <a:ext cx="6464209" cy="247946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5C4767B-1131-4708-A8A4-E44BD5C608AA}"/>
              </a:ext>
            </a:extLst>
          </p:cNvPr>
          <p:cNvSpPr/>
          <p:nvPr/>
        </p:nvSpPr>
        <p:spPr>
          <a:xfrm>
            <a:off x="7797800" y="920750"/>
            <a:ext cx="1454150" cy="869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Équivalence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312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38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xmlns="" id="{43AC7526-A157-42CD-96C1-729D071394F5}"/>
                  </a:ext>
                </a:extLst>
              </p:cNvPr>
              <p:cNvSpPr txBox="1"/>
              <p:nvPr/>
            </p:nvSpPr>
            <p:spPr>
              <a:xfrm>
                <a:off x="120650" y="1549399"/>
                <a:ext cx="7639050" cy="34090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Le précipité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800" i="0" dirty="0" smtClean="0">
                            <a:latin typeface="Cambria Math" panose="02040503050406030204" pitchFamily="18" charset="0"/>
                          </a:rPr>
                          <m:t>Ag</m:t>
                        </m:r>
                      </m:e>
                      <m:sub>
                        <m:r>
                          <a:rPr lang="fr-FR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fr-FR" sz="2800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800" i="0" dirty="0" smtClean="0">
                            <a:latin typeface="Cambria Math" panose="02040503050406030204" pitchFamily="18" charset="0"/>
                          </a:rPr>
                          <m:t>CrO</m:t>
                        </m:r>
                      </m:e>
                      <m:sub>
                        <m:r>
                          <a:rPr lang="fr-FR" sz="280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fr-FR" sz="2800" dirty="0"/>
                  <a:t> existe si 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K</m:t>
                      </m:r>
                      <m:sSup>
                        <m:sSupPr>
                          <m:ctrlPr>
                            <a:rPr lang="fr-FR" sz="28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fr-FR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sSup>
                            <m:sSupPr>
                              <m:ctrlPr>
                                <a:rPr lang="fr-FR" sz="2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g</m:t>
                              </m:r>
                            </m:e>
                            <m:sup>
                              <m:r>
                                <a:rPr lang="fr-FR" sz="2800" b="0" i="0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</m:sup>
                          </m:sSup>
                        </m:e>
                      </m:d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[</m:t>
                      </m:r>
                      <m:r>
                        <m:rPr>
                          <m:sty m:val="p"/>
                        </m:rPr>
                        <a:rPr lang="fr-FR" sz="2800" b="0" i="0" smtClean="0">
                          <a:latin typeface="Cambria Math" panose="02040503050406030204" pitchFamily="18" charset="0"/>
                        </a:rPr>
                        <m:t>Cr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fr-FR" sz="2800" b="0" i="0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bSup>
                      <m:r>
                        <a:rPr lang="fr-FR" sz="2800" b="0" i="0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fr-FR" sz="2800" dirty="0"/>
              </a:p>
              <a:p>
                <a:endParaRPr lang="fr-FR" sz="2800" dirty="0"/>
              </a:p>
              <a:p>
                <a:endParaRPr lang="fr-FR" sz="2800" dirty="0"/>
              </a:p>
              <a:p>
                <a:r>
                  <a:rPr lang="fr-FR" sz="2800" dirty="0"/>
                  <a:t>Le précipité apparaît </a:t>
                </a:r>
                <a:r>
                  <a:rPr lang="fr-FR" sz="2800" u="sng" dirty="0"/>
                  <a:t>exactement</a:t>
                </a:r>
                <a:r>
                  <a:rPr lang="fr-FR" sz="2800" dirty="0"/>
                  <a:t> à l’équivalence si 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Cr</m:t>
                            </m:r>
                            <m:sSubSup>
                              <m:sSubSupPr>
                                <m:ctrlPr>
                                  <a:rPr lang="fr-FR" sz="280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solution</m:t>
                        </m:r>
                      </m:sub>
                    </m:sSub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K</m:t>
                        </m:r>
                        <m:sSup>
                          <m:sSup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s</m:t>
                            </m:r>
                          </m:e>
                          <m:sup>
                            <m: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num>
                      <m:den>
                        <m:sSub>
                          <m:sSub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g</m:t>
                                    </m:r>
                                  </m:e>
                                  <m:sup>
                                    <m: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2+</m:t>
                                    </m:r>
                                  </m:sup>
                                </m:sSup>
                              </m:e>
                            </m:d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sub>
                        </m:sSub>
                      </m:den>
                    </m:f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=6⋅</m:t>
                    </m:r>
                    <m:sSup>
                      <m:sSup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fr-FR" sz="2800" b="0" i="0" smtClean="0">
                        <a:latin typeface="Cambria Math" panose="02040503050406030204" pitchFamily="18" charset="0"/>
                      </a:rPr>
                      <m:t>mol</m:t>
                    </m:r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p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fr-FR" sz="2800" dirty="0"/>
                  <a:t> </a:t>
                </a:r>
              </a:p>
              <a:p>
                <a:endParaRPr lang="fr-FR" sz="2800" dirty="0"/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43AC7526-A157-42CD-96C1-729D071394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650" y="1549399"/>
                <a:ext cx="7639050" cy="3409010"/>
              </a:xfrm>
              <a:prstGeom prst="rect">
                <a:avLst/>
              </a:prstGeom>
              <a:blipFill>
                <a:blip r:embed="rId2"/>
                <a:stretch>
                  <a:fillRect l="-1676" t="-1610" r="-119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xmlns="" id="{C776EFD8-57E6-473C-BDAA-04A1739042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209" y="203456"/>
            <a:ext cx="4584791" cy="665454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0A1E3FC-4F7A-4840-AEA8-3F56A582F9EE}"/>
              </a:ext>
            </a:extLst>
          </p:cNvPr>
          <p:cNvSpPr txBox="1"/>
          <p:nvPr/>
        </p:nvSpPr>
        <p:spPr>
          <a:xfrm>
            <a:off x="1228725" y="4963818"/>
            <a:ext cx="54229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Attention concentrations de Ag divisée par 2 </a:t>
            </a:r>
            <a:r>
              <a:rPr lang="fr-FR" sz="2800" dirty="0" err="1">
                <a:solidFill>
                  <a:srgbClr val="C00000"/>
                </a:solidFill>
              </a:rPr>
              <a:t>pr</a:t>
            </a:r>
            <a:r>
              <a:rPr lang="fr-FR" sz="2800" dirty="0">
                <a:solidFill>
                  <a:srgbClr val="C00000"/>
                </a:solidFill>
              </a:rPr>
              <a:t> </a:t>
            </a:r>
            <a:r>
              <a:rPr lang="fr-FR" sz="2800">
                <a:solidFill>
                  <a:srgbClr val="C00000"/>
                </a:solidFill>
              </a:rPr>
              <a:t>au graph, </a:t>
            </a:r>
            <a:r>
              <a:rPr lang="fr-FR" sz="2800" dirty="0">
                <a:solidFill>
                  <a:srgbClr val="C00000"/>
                </a:solidFill>
              </a:rPr>
              <a:t>aller sur </a:t>
            </a:r>
            <a:r>
              <a:rPr lang="fr-FR" sz="2800" dirty="0" err="1">
                <a:solidFill>
                  <a:srgbClr val="C00000"/>
                </a:solidFill>
              </a:rPr>
              <a:t>dosaqueux</a:t>
            </a:r>
            <a:r>
              <a:rPr lang="fr-FR" sz="2800" dirty="0">
                <a:solidFill>
                  <a:srgbClr val="C00000"/>
                </a:solidFill>
              </a:rPr>
              <a:t> ou je sais pas mais PANIQUE</a:t>
            </a:r>
          </a:p>
        </p:txBody>
      </p:sp>
    </p:spTree>
    <p:extLst>
      <p:ext uri="{BB962C8B-B14F-4D97-AF65-F5344CB8AC3E}">
        <p14:creationId xmlns:p14="http://schemas.microsoft.com/office/powerpoint/2010/main" val="65864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BE727834-624E-4FF0-A472-2D2D92DC2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719" y="1366886"/>
            <a:ext cx="5040660" cy="31313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xmlns="" id="{703A2396-34DB-45D1-9D39-406C11CA712A}"/>
                  </a:ext>
                </a:extLst>
              </p:cNvPr>
              <p:cNvSpPr txBox="1"/>
              <p:nvPr/>
            </p:nvSpPr>
            <p:spPr>
              <a:xfrm>
                <a:off x="1576475" y="451230"/>
                <a:ext cx="830281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/>
                  <a:t>Carbonate de Calcium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fr-FR" sz="2400" b="0" i="0" smtClean="0">
                        <a:latin typeface="Cambria Math" panose="02040503050406030204" pitchFamily="18" charset="0"/>
                      </a:rPr>
                      <m:t>CaC</m:t>
                    </m:r>
                    <m:sSub>
                      <m:sSubPr>
                        <m:ctrlPr>
                          <a:rPr lang="fr-FR" sz="24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400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e>
                      <m:sub>
                        <m:r>
                          <a:rPr lang="fr-FR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fr-FR" sz="2400" dirty="0"/>
                  <a:t> (espèce présente dans le tartre)</a:t>
                </a:r>
              </a:p>
            </p:txBody>
          </p:sp>
        </mc:Choice>
        <mc:Fallback xmlns=""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703A2396-34DB-45D1-9D39-406C11CA71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475" y="451230"/>
                <a:ext cx="8302815" cy="461665"/>
              </a:xfrm>
              <a:prstGeom prst="rect">
                <a:avLst/>
              </a:prstGeom>
              <a:blipFill>
                <a:blip r:embed="rId3"/>
                <a:stretch>
                  <a:fillRect l="-1175" t="-10526" b="-2894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0209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5359" y="356461"/>
            <a:ext cx="5100739" cy="6217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9258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xmlns="" id="{440299EB-331F-4385-B60F-EA1DD8F106F3}"/>
                  </a:ext>
                </a:extLst>
              </p:cNvPr>
              <p:cNvSpPr txBox="1"/>
              <p:nvPr/>
            </p:nvSpPr>
            <p:spPr>
              <a:xfrm>
                <a:off x="419100" y="1521708"/>
                <a:ext cx="11658600" cy="39850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2800" dirty="0"/>
                  <a:t>Si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i="1">
                            <a:latin typeface="Cambria Math"/>
                          </a:rPr>
                        </m:ctrlPr>
                      </m:sSubPr>
                      <m:e>
                        <m:d>
                          <m:dPr>
                            <m:begChr m:val="["/>
                            <m:endChr m:val="]"/>
                            <m:ctrlPr>
                              <a:rPr lang="fr-FR" sz="28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fr-FR" sz="2800" i="0">
                                <a:latin typeface="Cambria Math" panose="02040503050406030204" pitchFamily="18" charset="0"/>
                              </a:rPr>
                              <m:t>Cr</m:t>
                            </m:r>
                            <m:sSubSup>
                              <m:sSubSupPr>
                                <m:ctrlPr>
                                  <a:rPr lang="fr-FR" sz="2800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m:rPr>
                                    <m:sty m:val="p"/>
                                  </m:rPr>
                                  <a:rPr lang="fr-FR" sz="2800" i="0">
                                    <a:latin typeface="Cambria Math" panose="02040503050406030204" pitchFamily="18" charset="0"/>
                                  </a:rPr>
                                  <m:t>O</m:t>
                                </m:r>
                              </m:e>
                              <m:sub>
                                <m:r>
                                  <a:rPr lang="fr-FR" sz="2800" i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  <m:sup>
                                <m:r>
                                  <a:rPr lang="fr-FR" sz="2800" i="0">
                                    <a:latin typeface="Cambria Math" panose="02040503050406030204" pitchFamily="18" charset="0"/>
                                  </a:rPr>
                                  <m:t>2−</m:t>
                                </m:r>
                              </m:sup>
                            </m:sSubSup>
                          </m:e>
                        </m:d>
                      </m:e>
                      <m:sub>
                        <m:r>
                          <m:rPr>
                            <m:sty m:val="p"/>
                          </m:rPr>
                          <a:rPr lang="fr-FR" sz="2800" i="0">
                            <a:latin typeface="Cambria Math" panose="02040503050406030204" pitchFamily="18" charset="0"/>
                          </a:rPr>
                          <m:t>solution</m:t>
                        </m:r>
                      </m:sub>
                    </m:sSub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bSup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=10 </m:t>
                    </m:r>
                    <m:sSub>
                      <m:sSub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e>
                      <m:sub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sz="2800" dirty="0"/>
                  <a:t>, alors le précipité apparaît </a:t>
                </a:r>
                <a:r>
                  <a:rPr lang="fr-FR" sz="2800" u="sng" dirty="0"/>
                  <a:t>trop tôt</a:t>
                </a:r>
                <a:r>
                  <a:rPr lang="fr-FR" sz="2800" dirty="0"/>
                  <a:t>. </a:t>
                </a:r>
              </a:p>
              <a:p>
                <a:endParaRPr lang="fr-FR" sz="2800" dirty="0"/>
              </a:p>
              <a:p>
                <a:r>
                  <a:rPr lang="fr-FR" sz="2800" dirty="0"/>
                  <a:t>Il apparaît pour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fr-FR" sz="2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sSup>
                          <m:sSup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g</m:t>
                            </m:r>
                          </m:e>
                          <m:sup>
                            <m: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2+</m:t>
                            </m:r>
                          </m:sup>
                        </m:sSup>
                      </m:e>
                    </m:d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fr-FR" sz="28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K</m:t>
                            </m:r>
                            <m:sSup>
                              <m:sSupPr>
                                <m:ctrlPr>
                                  <a:rPr lang="fr-FR" sz="28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s</m:t>
                                </m:r>
                              </m:e>
                              <m:sup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num>
                          <m:den>
                            <m: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10 </m:t>
                            </m:r>
                            <m:sSub>
                              <m:sSubPr>
                                <m:ctrlPr>
                                  <a:rPr lang="fr-FR" sz="2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C</m:t>
                                </m:r>
                              </m:e>
                              <m:sub>
                                <m: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rad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=1.3⋅</m:t>
                    </m:r>
                    <m:sSup>
                      <m:sSup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−5</m:t>
                        </m:r>
                      </m:sup>
                    </m:sSup>
                    <m:r>
                      <m:rPr>
                        <m:sty m:val="p"/>
                      </m:rPr>
                      <a:rPr lang="fr-FR" sz="2800" b="0" i="0" smtClean="0">
                        <a:latin typeface="Cambria Math" panose="02040503050406030204" pitchFamily="18" charset="0"/>
                      </a:rPr>
                      <m:t>mol</m:t>
                    </m:r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. </m:t>
                    </m:r>
                    <m:sSup>
                      <m:sSup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L</m:t>
                        </m:r>
                      </m:e>
                      <m:sup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fr-FR" sz="2800" dirty="0"/>
              </a:p>
              <a:p>
                <a:endParaRPr lang="fr-FR" sz="2800" dirty="0"/>
              </a:p>
              <a:p>
                <a:r>
                  <a:rPr lang="fr-FR" sz="2800" dirty="0"/>
                  <a:t>L’erreur est alors 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th</m:t>
                        </m:r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é</m:t>
                        </m:r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orique</m:t>
                        </m:r>
                      </m:sub>
                    </m:sSub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fr-FR" sz="2800" b="0" i="0" smtClean="0">
                            <a:latin typeface="Cambria Math" panose="02040503050406030204" pitchFamily="18" charset="0"/>
                          </a:rPr>
                          <m:t>vers</m:t>
                        </m:r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é</m:t>
                        </m:r>
                      </m:sub>
                    </m:sSub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fr-FR" sz="28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fr-FR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A</m:t>
                                    </m:r>
                                    <m:sSup>
                                      <m:sSupPr>
                                        <m:ctrlPr>
                                          <a:rPr lang="fr-FR" sz="2800" b="0" i="1" smtClean="0"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fr-FR" sz="2800" b="0" i="0" smtClean="0">
                                            <a:latin typeface="Cambria Math" panose="02040503050406030204" pitchFamily="18" charset="0"/>
                                          </a:rPr>
                                          <m:t>g</m:t>
                                        </m:r>
                                      </m:e>
                                      <m:sup>
                                        <m:r>
                                          <a:rPr lang="fr-FR" sz="2800" b="0" i="0" smtClean="0">
                                            <a:latin typeface="Cambria Math" panose="02040503050406030204" pitchFamily="18" charset="0"/>
                                          </a:rPr>
                                          <m:t>2+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E</m:t>
                                </m:r>
                              </m:sub>
                            </m:sSub>
                            <m: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fr-FR" sz="28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fr-FR" sz="2800" b="0" i="0" smtClean="0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  <m:sSup>
                                  <m:sSupPr>
                                    <m:ctrlPr>
                                      <a:rPr lang="fr-FR" sz="28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g</m:t>
                                    </m:r>
                                  </m:e>
                                  <m:sup>
                                    <m:r>
                                      <a:rPr lang="fr-FR" sz="2800" b="0" i="0" smtClean="0">
                                        <a:latin typeface="Cambria Math" panose="02040503050406030204" pitchFamily="18" charset="0"/>
                                      </a:rPr>
                                      <m:t>2+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d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totale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fr-FR" sz="2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C</m:t>
                            </m:r>
                          </m:e>
                          <m:sub>
                            <m:r>
                              <a:rPr lang="fr-FR" sz="2800" b="0" i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fr-FR" sz="2800" b="0" i="0" smtClean="0">
                        <a:latin typeface="Cambria Math" panose="02040503050406030204" pitchFamily="18" charset="0"/>
                      </a:rPr>
                      <m:t>≈2⋅</m:t>
                    </m:r>
                    <m:sSup>
                      <m:sSupPr>
                        <m:ctrlPr>
                          <a:rPr lang="fr-FR" sz="28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fr-FR" sz="2800" b="0" i="0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  <m:r>
                      <m:rPr>
                        <m:sty m:val="p"/>
                      </m:rPr>
                      <a:rPr lang="fr-FR" sz="2800" b="0" i="0" smtClean="0">
                        <a:latin typeface="Cambria Math" panose="02040503050406030204" pitchFamily="18" charset="0"/>
                      </a:rPr>
                      <m:t>mL</m:t>
                    </m:r>
                  </m:oMath>
                </a14:m>
                <a:endParaRPr lang="fr-FR" sz="2800" dirty="0"/>
              </a:p>
              <a:p>
                <a:endParaRPr lang="fr-FR" sz="2800" dirty="0"/>
              </a:p>
              <a:p>
                <a:endParaRPr lang="fr-FR" sz="2800" dirty="0"/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440299EB-331F-4385-B60F-EA1DD8F10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521708"/>
                <a:ext cx="11658600" cy="3985002"/>
              </a:xfrm>
              <a:prstGeom prst="rect">
                <a:avLst/>
              </a:prstGeom>
              <a:blipFill>
                <a:blip r:embed="rId2"/>
                <a:stretch>
                  <a:fillRect l="-1098" t="-137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6407EC62-C342-4032-BD33-99D1037B236F}"/>
              </a:ext>
            </a:extLst>
          </p:cNvPr>
          <p:cNvSpPr txBox="1"/>
          <p:nvPr/>
        </p:nvSpPr>
        <p:spPr>
          <a:xfrm>
            <a:off x="9232900" y="4546600"/>
            <a:ext cx="3340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C00000"/>
                </a:solidFill>
              </a:rPr>
              <a:t>Moins d’un goutte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7373817-E0A4-4D25-825A-5568993C7AFF}"/>
              </a:ext>
            </a:extLst>
          </p:cNvPr>
          <p:cNvSpPr txBox="1"/>
          <p:nvPr/>
        </p:nvSpPr>
        <p:spPr>
          <a:xfrm>
            <a:off x="584200" y="381000"/>
            <a:ext cx="335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u="sng" dirty="0"/>
              <a:t>Précision :</a:t>
            </a:r>
          </a:p>
        </p:txBody>
      </p:sp>
    </p:spTree>
    <p:extLst>
      <p:ext uri="{BB962C8B-B14F-4D97-AF65-F5344CB8AC3E}">
        <p14:creationId xmlns:p14="http://schemas.microsoft.com/office/powerpoint/2010/main" val="2406726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AAC1C2E-A0AE-4AE9-9A33-BDA2F46913BC}"/>
              </a:ext>
            </a:extLst>
          </p:cNvPr>
          <p:cNvSpPr txBox="1"/>
          <p:nvPr/>
        </p:nvSpPr>
        <p:spPr>
          <a:xfrm>
            <a:off x="1447800" y="419100"/>
            <a:ext cx="9486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Dosage des ions chlorure d’un sérum physiologique par la méthode de Mohr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80969E2-6B48-45FE-BB34-1D7387C000DC}"/>
              </a:ext>
            </a:extLst>
          </p:cNvPr>
          <p:cNvSpPr txBox="1"/>
          <p:nvPr/>
        </p:nvSpPr>
        <p:spPr>
          <a:xfrm>
            <a:off x="114300" y="2416373"/>
            <a:ext cx="24765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2400" dirty="0"/>
              <a:t>Burette 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xmlns="" id="{E52FAB04-EA3F-4C97-A100-2EC2B8E010BA}"/>
              </a:ext>
            </a:extLst>
          </p:cNvPr>
          <p:cNvGrpSpPr/>
          <p:nvPr/>
        </p:nvGrpSpPr>
        <p:grpSpPr>
          <a:xfrm>
            <a:off x="2590800" y="1471711"/>
            <a:ext cx="7899400" cy="5127148"/>
            <a:chOff x="2590800" y="1471711"/>
            <a:chExt cx="7899400" cy="5127148"/>
          </a:xfrm>
        </p:grpSpPr>
        <p:pic>
          <p:nvPicPr>
            <p:cNvPr id="2" name="Image 1">
              <a:extLst>
                <a:ext uri="{FF2B5EF4-FFF2-40B4-BE49-F238E27FC236}">
                  <a16:creationId xmlns:a16="http://schemas.microsoft.com/office/drawing/2014/main" xmlns="" id="{A983F4BC-60B2-4D1D-AC6C-FB5D08919E0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1999" r="1595"/>
            <a:stretch/>
          </p:blipFill>
          <p:spPr>
            <a:xfrm>
              <a:off x="3073401" y="1471711"/>
              <a:ext cx="6667500" cy="4829192"/>
            </a:xfrm>
            <a:prstGeom prst="rect">
              <a:avLst/>
            </a:prstGeom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xmlns="" id="{BE32E8E7-81EC-4922-91DE-330B5A60C1FD}"/>
                </a:ext>
              </a:extLst>
            </p:cNvPr>
            <p:cNvSpPr txBox="1"/>
            <p:nvPr/>
          </p:nvSpPr>
          <p:spPr>
            <a:xfrm>
              <a:off x="7175500" y="5029199"/>
              <a:ext cx="3314700" cy="156966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sz="2400" dirty="0"/>
                <a:t>Agitateur magnétique</a:t>
              </a:r>
            </a:p>
            <a:p>
              <a:endParaRPr lang="fr-FR" sz="2400" dirty="0"/>
            </a:p>
            <a:p>
              <a:endParaRPr lang="fr-FR" sz="2400" dirty="0"/>
            </a:p>
            <a:p>
              <a:r>
                <a:rPr lang="fr-FR" sz="2400" dirty="0"/>
                <a:t> 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xmlns="" id="{233B6CF8-CBCA-43A1-B86C-D5A6AC3D3EE0}"/>
                </a:ext>
              </a:extLst>
            </p:cNvPr>
            <p:cNvCxnSpPr>
              <a:stCxn id="5" idx="3"/>
            </p:cNvCxnSpPr>
            <p:nvPr/>
          </p:nvCxnSpPr>
          <p:spPr>
            <a:xfrm flipV="1">
              <a:off x="2590800" y="2641600"/>
              <a:ext cx="2070100" cy="560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Image 7">
              <a:extLst>
                <a:ext uri="{FF2B5EF4-FFF2-40B4-BE49-F238E27FC236}">
                  <a16:creationId xmlns:a16="http://schemas.microsoft.com/office/drawing/2014/main" xmlns="" id="{897C2F97-EFE5-48F7-8292-F32FB40B7E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5106" t="43283" r="1783" b="36810"/>
            <a:stretch/>
          </p:blipFill>
          <p:spPr>
            <a:xfrm>
              <a:off x="6629399" y="3949700"/>
              <a:ext cx="2921001" cy="980995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9A98FD1A-0A42-4144-A9A2-91DEE7BA2B4A}"/>
                </a:ext>
              </a:extLst>
            </p:cNvPr>
            <p:cNvSpPr/>
            <p:nvPr/>
          </p:nvSpPr>
          <p:spPr>
            <a:xfrm>
              <a:off x="7918450" y="4872567"/>
              <a:ext cx="304800" cy="15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xmlns="" id="{D3050D07-189F-4143-A88D-B43671985BF6}"/>
                </a:ext>
              </a:extLst>
            </p:cNvPr>
            <p:cNvSpPr/>
            <p:nvPr/>
          </p:nvSpPr>
          <p:spPr>
            <a:xfrm>
              <a:off x="7061200" y="4923041"/>
              <a:ext cx="304800" cy="15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22258D09-8B77-4D19-90BD-76B827204668}"/>
                </a:ext>
              </a:extLst>
            </p:cNvPr>
            <p:cNvSpPr/>
            <p:nvPr/>
          </p:nvSpPr>
          <p:spPr>
            <a:xfrm>
              <a:off x="6594475" y="4934990"/>
              <a:ext cx="304800" cy="1566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072167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xmlns="" id="{D6BD3988-78AB-4CBE-9450-2CD7FF5AA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434" y="279165"/>
            <a:ext cx="5019765" cy="6299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461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007636AA-FAC1-4348-A0E9-B642C3584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65" y="-61005"/>
            <a:ext cx="4665070" cy="36829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xmlns="" id="{8ABDB4F3-4775-4932-933E-AB7A411FA514}"/>
                  </a:ext>
                </a:extLst>
              </p:cNvPr>
              <p:cNvSpPr txBox="1"/>
              <p:nvPr/>
            </p:nvSpPr>
            <p:spPr>
              <a:xfrm>
                <a:off x="1447800" y="3822700"/>
                <a:ext cx="3810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Ks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=2⋅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8ABDB4F3-4775-4932-933E-AB7A411FA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822700"/>
                <a:ext cx="38100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B40D55AB-7E0C-4C02-A560-D028EF55C155}"/>
                  </a:ext>
                </a:extLst>
              </p:cNvPr>
              <p:cNvSpPr txBox="1"/>
              <p:nvPr/>
            </p:nvSpPr>
            <p:spPr>
              <a:xfrm>
                <a:off x="1193800" y="5007544"/>
                <a:ext cx="4064000" cy="639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32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𝐾𝑠</m:t>
                          </m:r>
                        </m:e>
                      </m:rad>
                      <m:r>
                        <a:rPr lang="fr-FR" sz="3200" b="0" i="1" dirty="0" smtClean="0">
                          <a:latin typeface="Cambria Math" panose="02040503050406030204" pitchFamily="18" charset="0"/>
                        </a:rPr>
                        <m:t>=1.4⋅</m:t>
                      </m:r>
                      <m:sSup>
                        <m:sSupPr>
                          <m:ctrlPr>
                            <a:rPr lang="fr-FR" sz="3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fr-FR" sz="3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B40D55AB-7E0C-4C02-A560-D028EF55C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5007544"/>
                <a:ext cx="4064000" cy="6396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5734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007636AA-FAC1-4348-A0E9-B642C3584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65" y="-61005"/>
            <a:ext cx="4665070" cy="36829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xmlns="" id="{8ABDB4F3-4775-4932-933E-AB7A411FA514}"/>
                  </a:ext>
                </a:extLst>
              </p:cNvPr>
              <p:cNvSpPr txBox="1"/>
              <p:nvPr/>
            </p:nvSpPr>
            <p:spPr>
              <a:xfrm>
                <a:off x="1447800" y="3822700"/>
                <a:ext cx="3810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Ks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=2⋅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8ABDB4F3-4775-4932-933E-AB7A411FA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822700"/>
                <a:ext cx="38100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4D416A1-3D77-4F35-8D29-62B5B5E91183}"/>
                  </a:ext>
                </a:extLst>
              </p:cNvPr>
              <p:cNvSpPr/>
              <p:nvPr/>
            </p:nvSpPr>
            <p:spPr>
              <a:xfrm>
                <a:off x="7344770" y="3822700"/>
                <a:ext cx="29246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Ks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1,0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D416A1-3D77-4F35-8D29-62B5B5E911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770" y="3822700"/>
                <a:ext cx="292464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 descr="Une image contenant pièce&#10;&#10;Description générée automatiquement">
            <a:extLst>
              <a:ext uri="{FF2B5EF4-FFF2-40B4-BE49-F238E27FC236}">
                <a16:creationId xmlns:a16="http://schemas.microsoft.com/office/drawing/2014/main" xmlns="" id="{4A8D1A94-4E06-4707-A145-659E28FE4D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039" y="94461"/>
            <a:ext cx="4421774" cy="35274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B40D55AB-7E0C-4C02-A560-D028EF55C155}"/>
                  </a:ext>
                </a:extLst>
              </p:cNvPr>
              <p:cNvSpPr txBox="1"/>
              <p:nvPr/>
            </p:nvSpPr>
            <p:spPr>
              <a:xfrm>
                <a:off x="1193800" y="5007544"/>
                <a:ext cx="4064000" cy="639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32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𝐾𝑠</m:t>
                          </m:r>
                        </m:e>
                      </m:rad>
                      <m:r>
                        <a:rPr lang="fr-FR" sz="3200" b="0" i="1" dirty="0" smtClean="0">
                          <a:latin typeface="Cambria Math" panose="02040503050406030204" pitchFamily="18" charset="0"/>
                        </a:rPr>
                        <m:t>=1.4⋅</m:t>
                      </m:r>
                      <m:sSup>
                        <m:sSupPr>
                          <m:ctrlPr>
                            <a:rPr lang="fr-FR" sz="3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fr-FR" sz="3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B40D55AB-7E0C-4C02-A560-D028EF55C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5007544"/>
                <a:ext cx="4064000" cy="639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632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007636AA-FAC1-4348-A0E9-B642C3584F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265" y="-61005"/>
            <a:ext cx="4665070" cy="368294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xmlns="" id="{8ABDB4F3-4775-4932-933E-AB7A411FA514}"/>
                  </a:ext>
                </a:extLst>
              </p:cNvPr>
              <p:cNvSpPr txBox="1"/>
              <p:nvPr/>
            </p:nvSpPr>
            <p:spPr>
              <a:xfrm>
                <a:off x="1447800" y="3886200"/>
                <a:ext cx="3810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Ks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=2⋅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8ABDB4F3-4775-4932-933E-AB7A411FA5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886200"/>
                <a:ext cx="38100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4D416A1-3D77-4F35-8D29-62B5B5E91183}"/>
                  </a:ext>
                </a:extLst>
              </p:cNvPr>
              <p:cNvSpPr/>
              <p:nvPr/>
            </p:nvSpPr>
            <p:spPr>
              <a:xfrm>
                <a:off x="7344770" y="3822700"/>
                <a:ext cx="292464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z="2800" i="0" dirty="0" smtClean="0">
                          <a:latin typeface="Cambria Math" panose="02040503050406030204" pitchFamily="18" charset="0"/>
                        </a:rPr>
                        <m:t>Ks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1,0</m:t>
                      </m:r>
                      <m:r>
                        <a:rPr lang="fr-FR" sz="2800" i="0" dirty="0" smtClean="0">
                          <a:latin typeface="Cambria Math" panose="02040503050406030204" pitchFamily="18" charset="0"/>
                        </a:rPr>
                        <m:t>⋅</m:t>
                      </m:r>
                      <m:sSup>
                        <m:sSupPr>
                          <m:ctrlPr>
                            <a:rPr lang="fr-FR" sz="280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2800" i="0" dirty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fr-FR" sz="28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0" i="0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4D416A1-3D77-4F35-8D29-62B5B5E911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4770" y="3822700"/>
                <a:ext cx="292464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 8" descr="Une image contenant pièce&#10;&#10;Description générée automatiquement">
            <a:extLst>
              <a:ext uri="{FF2B5EF4-FFF2-40B4-BE49-F238E27FC236}">
                <a16:creationId xmlns:a16="http://schemas.microsoft.com/office/drawing/2014/main" xmlns="" id="{4A8D1A94-4E06-4707-A145-659E28FE4D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039" y="94461"/>
            <a:ext cx="4421774" cy="35274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xmlns="" id="{B40D55AB-7E0C-4C02-A560-D028EF55C155}"/>
                  </a:ext>
                </a:extLst>
              </p:cNvPr>
              <p:cNvSpPr txBox="1"/>
              <p:nvPr/>
            </p:nvSpPr>
            <p:spPr>
              <a:xfrm>
                <a:off x="1193800" y="5007544"/>
                <a:ext cx="4064000" cy="639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fr-FR" sz="3200" i="1" dirty="0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𝐾𝑠</m:t>
                          </m:r>
                        </m:e>
                      </m:rad>
                      <m:r>
                        <a:rPr lang="fr-FR" sz="3200" b="0" i="1" dirty="0" smtClean="0">
                          <a:latin typeface="Cambria Math" panose="02040503050406030204" pitchFamily="18" charset="0"/>
                        </a:rPr>
                        <m:t>=1.4⋅</m:t>
                      </m:r>
                      <m:sSup>
                        <m:sSupPr>
                          <m:ctrlPr>
                            <a:rPr lang="fr-FR" sz="3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fr-FR" sz="3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B40D55AB-7E0C-4C02-A560-D028EF55C1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3800" y="5007544"/>
                <a:ext cx="4064000" cy="6396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xmlns="" id="{982F90A7-A2CC-462F-AF03-B6D39272CBC7}"/>
                  </a:ext>
                </a:extLst>
              </p:cNvPr>
              <p:cNvSpPr/>
              <p:nvPr/>
            </p:nvSpPr>
            <p:spPr>
              <a:xfrm>
                <a:off x="5759093" y="4434820"/>
                <a:ext cx="6096000" cy="14704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fr-FR" sz="3200" b="0" i="1" dirty="0" smtClean="0">
                          <a:latin typeface="Cambria Math" panose="02040503050406030204" pitchFamily="18" charset="0"/>
                        </a:rPr>
                        <m:t>′</m:t>
                      </m:r>
                      <m:r>
                        <a:rPr lang="fr-FR" sz="320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sz="3200" b="0" i="1" dirty="0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FR" sz="3200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fr-FR" sz="3200" b="0" i="1" dirty="0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fr-FR" sz="3200" b="0" i="1" dirty="0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  <m:sSup>
                                    <m:sSupPr>
                                      <m:ctrlPr>
                                        <a:rPr lang="fr-FR" sz="3200" b="0" i="1" dirty="0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FR" sz="3200" b="0" i="1" dirty="0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  <m:sup>
                                      <m:r>
                                        <a:rPr lang="fr-FR" sz="3200" b="0" i="1" dirty="0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fr-FR" sz="3200" b="0" i="1" dirty="0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fr-FR" sz="3200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fr-FR" sz="32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fr-FR" sz="32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fr-FR" sz="3200" b="0" i="1" dirty="0" smtClean="0">
                          <a:latin typeface="Cambria Math" panose="02040503050406030204" pitchFamily="18" charset="0"/>
                        </a:rPr>
                        <m:t>=6.3⋅</m:t>
                      </m:r>
                      <m:sSup>
                        <m:sSupPr>
                          <m:ctrlPr>
                            <a:rPr lang="fr-FR" sz="3200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fr-FR" sz="3200" b="0" i="1" dirty="0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</m:oMath>
                  </m:oMathPara>
                </a14:m>
                <a:endParaRPr lang="fr-FR" sz="32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982F90A7-A2CC-462F-AF03-B6D39272CB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093" y="4434820"/>
                <a:ext cx="6096000" cy="14704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xmlns="" id="{230DD7B7-7003-4E23-8B44-005A071FE63F}"/>
                  </a:ext>
                </a:extLst>
              </p:cNvPr>
              <p:cNvSpPr txBox="1"/>
              <p:nvPr/>
            </p:nvSpPr>
            <p:spPr>
              <a:xfrm>
                <a:off x="5408066" y="3861448"/>
                <a:ext cx="13758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ZoneTexte 1">
                <a:extLst>
                  <a:ext uri="{FF2B5EF4-FFF2-40B4-BE49-F238E27FC236}">
                    <a16:creationId xmlns:a16="http://schemas.microsoft.com/office/drawing/2014/main" id="{230DD7B7-7003-4E23-8B44-005A071FE6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66" y="3861448"/>
                <a:ext cx="137586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xmlns="" id="{99A7F7E4-F2E9-4CA3-AE77-7F5CF4EB5299}"/>
                  </a:ext>
                </a:extLst>
              </p:cNvPr>
              <p:cNvSpPr txBox="1"/>
              <p:nvPr/>
            </p:nvSpPr>
            <p:spPr>
              <a:xfrm>
                <a:off x="5362405" y="5065765"/>
                <a:ext cx="13758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fr-FR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99A7F7E4-F2E9-4CA3-AE77-7F5CF4EB52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2405" y="5065765"/>
                <a:ext cx="1375867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1BF8A878-83D5-4172-A09D-33F2DFFA78E2}"/>
              </a:ext>
            </a:extLst>
          </p:cNvPr>
          <p:cNvSpPr txBox="1"/>
          <p:nvPr/>
        </p:nvSpPr>
        <p:spPr>
          <a:xfrm>
            <a:off x="10013950" y="6324600"/>
            <a:ext cx="435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Source : </a:t>
            </a:r>
            <a:r>
              <a:rPr lang="fr-FR" dirty="0" err="1"/>
              <a:t>Hprépa</a:t>
            </a:r>
            <a:r>
              <a:rPr lang="fr-FR" dirty="0"/>
              <a:t> PCSI</a:t>
            </a:r>
          </a:p>
        </p:txBody>
      </p:sp>
    </p:spTree>
    <p:extLst>
      <p:ext uri="{BB962C8B-B14F-4D97-AF65-F5344CB8AC3E}">
        <p14:creationId xmlns:p14="http://schemas.microsoft.com/office/powerpoint/2010/main" val="1178062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xmlns="" id="{A983F4BC-60B2-4D1D-AC6C-FB5D08919E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99" r="1595"/>
          <a:stretch/>
        </p:blipFill>
        <p:spPr>
          <a:xfrm>
            <a:off x="3073401" y="1471711"/>
            <a:ext cx="6667500" cy="4829192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xmlns="" id="{0AAC1C2E-A0AE-4AE9-9A33-BDA2F46913BC}"/>
              </a:ext>
            </a:extLst>
          </p:cNvPr>
          <p:cNvSpPr txBox="1"/>
          <p:nvPr/>
        </p:nvSpPr>
        <p:spPr>
          <a:xfrm>
            <a:off x="1447800" y="419100"/>
            <a:ext cx="9486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Dosage des ions chlorure d’un sérum physiologique par la méthode de Mohr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BE32E8E7-81EC-4922-91DE-330B5A60C1FD}"/>
              </a:ext>
            </a:extLst>
          </p:cNvPr>
          <p:cNvSpPr txBox="1"/>
          <p:nvPr/>
        </p:nvSpPr>
        <p:spPr>
          <a:xfrm>
            <a:off x="7175500" y="5029199"/>
            <a:ext cx="33147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400" dirty="0"/>
              <a:t>Agitateur magnétique</a:t>
            </a:r>
          </a:p>
          <a:p>
            <a:endParaRPr lang="fr-FR" sz="2400" dirty="0"/>
          </a:p>
          <a:p>
            <a:endParaRPr lang="fr-FR" sz="2400" dirty="0"/>
          </a:p>
          <a:p>
            <a:r>
              <a:rPr lang="fr-FR" sz="2400" dirty="0"/>
              <a:t>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780969E2-6B48-45FE-BB34-1D7387C000DC}"/>
              </a:ext>
            </a:extLst>
          </p:cNvPr>
          <p:cNvSpPr txBox="1"/>
          <p:nvPr/>
        </p:nvSpPr>
        <p:spPr>
          <a:xfrm>
            <a:off x="114300" y="2416373"/>
            <a:ext cx="24765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2400" dirty="0"/>
              <a:t>Burette 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xmlns="" id="{233B6CF8-CBCA-43A1-B86C-D5A6AC3D3EE0}"/>
              </a:ext>
            </a:extLst>
          </p:cNvPr>
          <p:cNvCxnSpPr>
            <a:stCxn id="5" idx="3"/>
          </p:cNvCxnSpPr>
          <p:nvPr/>
        </p:nvCxnSpPr>
        <p:spPr>
          <a:xfrm flipV="1">
            <a:off x="2590800" y="2641600"/>
            <a:ext cx="2070100" cy="560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2109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62" y="308506"/>
            <a:ext cx="10630707" cy="567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264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119" y="643180"/>
            <a:ext cx="6877335" cy="5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9787180" y="5966847"/>
            <a:ext cx="1697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Fosset MPSI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140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horloge&#10;&#10;Description générée automatiquement">
            <a:extLst>
              <a:ext uri="{FF2B5EF4-FFF2-40B4-BE49-F238E27FC236}">
                <a16:creationId xmlns:a16="http://schemas.microsoft.com/office/drawing/2014/main" xmlns="" id="{B644684C-5F09-4725-9597-FF9F9007A6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384790"/>
            <a:ext cx="8667750" cy="230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4844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2125</TotalTime>
  <Words>505</Words>
  <Application>Microsoft Office PowerPoint</Application>
  <PresentationFormat>Personnalisé</PresentationFormat>
  <Paragraphs>48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Laura Guislain</dc:creator>
  <cp:lastModifiedBy>pascal</cp:lastModifiedBy>
  <cp:revision>23</cp:revision>
  <dcterms:created xsi:type="dcterms:W3CDTF">2020-05-05T12:24:05Z</dcterms:created>
  <dcterms:modified xsi:type="dcterms:W3CDTF">2020-05-13T09:10:35Z</dcterms:modified>
</cp:coreProperties>
</file>