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0" r:id="rId2"/>
    <p:sldId id="278" r:id="rId3"/>
    <p:sldId id="279" r:id="rId4"/>
    <p:sldId id="277" r:id="rId5"/>
    <p:sldId id="265" r:id="rId6"/>
    <p:sldId id="268" r:id="rId7"/>
    <p:sldId id="269" r:id="rId8"/>
    <p:sldId id="275" r:id="rId9"/>
    <p:sldId id="281" r:id="rId10"/>
    <p:sldId id="272" r:id="rId11"/>
    <p:sldId id="282" r:id="rId12"/>
    <p:sldId id="283" r:id="rId13"/>
    <p:sldId id="284" r:id="rId14"/>
    <p:sldId id="280" r:id="rId15"/>
    <p:sldId id="257" r:id="rId16"/>
    <p:sldId id="263" r:id="rId17"/>
    <p:sldId id="264" r:id="rId18"/>
    <p:sldId id="261" r:id="rId19"/>
    <p:sldId id="258" r:id="rId20"/>
    <p:sldId id="259" r:id="rId21"/>
    <p:sldId id="260" r:id="rId22"/>
    <p:sldId id="276" r:id="rId23"/>
    <p:sldId id="273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-23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0B7EB-48A3-4F51-BD46-99F0F81444E4}" type="datetimeFigureOut">
              <a:rPr lang="fr-FR" smtClean="0"/>
              <a:t>24/06/2020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C34E0-DCAC-41FA-B7DF-163547FF5D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1518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F8E516A-C561-4ADB-998D-C4708E8A13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377013E8-AF12-442C-A7F7-52029CD0B3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E0D359C-9433-4762-8283-E1225B59D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5C6C5-A651-4B08-867C-32CFD7F73182}" type="datetimeFigureOut">
              <a:rPr lang="fr-FR" smtClean="0"/>
              <a:t>24/06/2020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8889908-C430-4E44-9470-8ACF7ABBB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4E3161F-9E37-4031-B939-281889390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E8B7-7E88-4292-A08D-446DDA4FF6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791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7813650-B350-473A-8CDA-5115AE35F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ABF5CE47-C69C-414F-AC66-2879983B07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42F0F57-6EB8-4BEC-98FD-19612630F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5C6C5-A651-4B08-867C-32CFD7F73182}" type="datetimeFigureOut">
              <a:rPr lang="fr-FR" smtClean="0"/>
              <a:t>24/06/2020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67B8534-5873-4264-AAFD-6CC171B8D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309F90B-9BFE-4D2F-88A2-D4AEFD937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E8B7-7E88-4292-A08D-446DDA4FF6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2826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C7CFD1D8-0EDF-4160-816D-7D3F27E034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D2245C6D-29C8-4C7F-B621-E4DE814334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704F1A2-535A-4727-86FB-05D034EAC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5C6C5-A651-4B08-867C-32CFD7F73182}" type="datetimeFigureOut">
              <a:rPr lang="fr-FR" smtClean="0"/>
              <a:t>24/06/2020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1176C27-2AC1-4A56-BA70-38B757CA1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5ABF4A4-DDBA-485F-A652-87EEF635E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E8B7-7E88-4292-A08D-446DDA4FF6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331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00DE093-144F-41F1-B96F-720DB8D3B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454241A-5221-44BA-AA4E-0E3D36289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947C9EE-A939-42F6-B5D2-07473BCB3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5C6C5-A651-4B08-867C-32CFD7F73182}" type="datetimeFigureOut">
              <a:rPr lang="fr-FR" smtClean="0"/>
              <a:t>24/06/2020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B342F51-978E-4D94-AF0C-783DCEE33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8CD4162-D785-45F9-81B4-719868850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E8B7-7E88-4292-A08D-446DDA4FF6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98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5403831-5061-4BB1-BB6A-9B0D3106F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8DFE6660-B628-4DCA-94E7-704F873AC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35168B6-57E9-4CA8-A394-09305D6E7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5C6C5-A651-4B08-867C-32CFD7F73182}" type="datetimeFigureOut">
              <a:rPr lang="fr-FR" smtClean="0"/>
              <a:t>24/06/2020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B7ECCCA-0B65-4C2E-B52E-69A41BCDF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51B21EE-876E-4AFF-8440-A137BB705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E8B7-7E88-4292-A08D-446DDA4FF6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360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AE28C38-FD4D-4F9E-B2A2-D52489375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24DDCEB-BEE8-4250-8443-DC256E01AC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88ACAEB4-8759-4E02-ACB2-6AE2E4338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1FAFBDDF-6E08-4717-B80C-1E782EF5B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5C6C5-A651-4B08-867C-32CFD7F73182}" type="datetimeFigureOut">
              <a:rPr lang="fr-FR" smtClean="0"/>
              <a:t>24/06/2020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41387660-318E-4B8B-9856-3989C9AF5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7A20FCAB-83DB-490C-8CB4-C2E648F8A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E8B7-7E88-4292-A08D-446DDA4FF6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0381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B2D1599-6DB4-4570-BC47-9AE526EC7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D3EB8B23-0A18-4C05-8ACE-68D5BA578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328182B2-0857-4097-8DDF-FFD7AAEF5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0D288198-0FD0-4252-BE1C-F9F8AD8A7B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F2304A8E-6B76-4276-AF63-B49F0F41CC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B8DAD444-8020-4597-904A-7BDA03BA9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5C6C5-A651-4B08-867C-32CFD7F73182}" type="datetimeFigureOut">
              <a:rPr lang="fr-FR" smtClean="0"/>
              <a:t>24/06/2020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1FAEE42C-3482-4AB4-B44E-90BC1F1B6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03FD5825-D0E2-434A-976B-2AF5BCA72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E8B7-7E88-4292-A08D-446DDA4FF6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4224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7CD18B1-BF75-4FD1-BF63-EA6DDC861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08AAC635-B888-4225-B85C-E653DA25C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5C6C5-A651-4B08-867C-32CFD7F73182}" type="datetimeFigureOut">
              <a:rPr lang="fr-FR" smtClean="0"/>
              <a:t>24/06/2020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3185DFAE-47A7-4F88-A6C8-5472B87F1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7EDEEFFE-E5CE-4842-B5FA-74F17B34A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E8B7-7E88-4292-A08D-446DDA4FF6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4192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197AE560-76C6-4B01-B6AF-D13E02987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5C6C5-A651-4B08-867C-32CFD7F73182}" type="datetimeFigureOut">
              <a:rPr lang="fr-FR" smtClean="0"/>
              <a:t>24/06/2020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3F4515F9-BE7E-47EB-B5B6-DE06FBD85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84A293E0-5690-4F12-A716-9813C730F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E8B7-7E88-4292-A08D-446DDA4FF6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3916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48A8735-8EA8-4F75-8C73-E1C14C6A8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B37E0B9-EF79-4F1E-B540-17432CB8A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EBCAF987-7867-4E45-9B40-4B04793AE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A37AD1CE-0FB3-45C5-9C2F-35A3C22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5C6C5-A651-4B08-867C-32CFD7F73182}" type="datetimeFigureOut">
              <a:rPr lang="fr-FR" smtClean="0"/>
              <a:t>24/06/2020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5E6E28E8-237A-49EC-BD1F-C6F02F3A0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F662997D-B54F-4E08-8A8C-978A59F2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E8B7-7E88-4292-A08D-446DDA4FF6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655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12295A8-7BAC-4B28-96BF-C6927484B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E86EF57D-10D4-4951-A45B-1AC3E49C0A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B48B1559-0091-4CF4-875D-5A04AB47F0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C7AC3C47-2026-4B3A-8CCC-3EB7ED5F8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5C6C5-A651-4B08-867C-32CFD7F73182}" type="datetimeFigureOut">
              <a:rPr lang="fr-FR" smtClean="0"/>
              <a:t>24/06/2020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DC073735-71C2-4C81-A0F4-CB2FD0977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1B207618-12AC-4C41-BA07-D9834CCF9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E8B7-7E88-4292-A08D-446DDA4FF6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7607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2B1B0ED2-9FC1-455F-AFE7-FDEF44A16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F423B5AF-9DE2-4CBA-B647-7BC6C58D7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6625A2D-D93A-4050-B875-C74B666CD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5C6C5-A651-4B08-867C-32CFD7F73182}" type="datetimeFigureOut">
              <a:rPr lang="fr-FR" smtClean="0"/>
              <a:t>24/06/2020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0E29C60-E857-4168-8CBC-497076D09D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B38E1E3-A9E7-470A-B513-3DD9288BD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4E8B7-7E88-4292-A08D-446DDA4FF6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00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9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10" Type="http://schemas.openxmlformats.org/officeDocument/2006/relationships/image" Target="../media/image11.png"/><Relationship Id="rId4" Type="http://schemas.openxmlformats.org/officeDocument/2006/relationships/image" Target="../media/image70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BE727834-624E-4FF0-A472-2D2D92DC2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719" y="1366886"/>
            <a:ext cx="5040660" cy="31313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xmlns="" id="{703A2396-34DB-45D1-9D39-406C11CA712A}"/>
                  </a:ext>
                </a:extLst>
              </p:cNvPr>
              <p:cNvSpPr txBox="1"/>
              <p:nvPr/>
            </p:nvSpPr>
            <p:spPr>
              <a:xfrm>
                <a:off x="1576475" y="451230"/>
                <a:ext cx="83028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/>
                  <a:t>Carbonate de Calcium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400" b="0" i="0" smtClean="0">
                        <a:latin typeface="Cambria Math" panose="02040503050406030204" pitchFamily="18" charset="0"/>
                      </a:rPr>
                      <m:t>CaC</m:t>
                    </m:r>
                    <m:sSub>
                      <m:sSubPr>
                        <m:ctrlPr>
                          <a:rPr lang="fr-FR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400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fr-FR" sz="2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FR" sz="2400" dirty="0"/>
                  <a:t> (espèce présente dans le tartre)</a:t>
                </a: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703A2396-34DB-45D1-9D39-406C11CA7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475" y="451230"/>
                <a:ext cx="8302815" cy="461665"/>
              </a:xfrm>
              <a:prstGeom prst="rect">
                <a:avLst/>
              </a:prstGeom>
              <a:blipFill>
                <a:blip r:embed="rId3"/>
                <a:stretch>
                  <a:fillRect l="-1175"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4742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A983F4BC-60B2-4D1D-AC6C-FB5D08919E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99" r="1595"/>
          <a:stretch/>
        </p:blipFill>
        <p:spPr>
          <a:xfrm>
            <a:off x="3073401" y="1471711"/>
            <a:ext cx="6667500" cy="482919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0AAC1C2E-A0AE-4AE9-9A33-BDA2F46913BC}"/>
              </a:ext>
            </a:extLst>
          </p:cNvPr>
          <p:cNvSpPr txBox="1"/>
          <p:nvPr/>
        </p:nvSpPr>
        <p:spPr>
          <a:xfrm>
            <a:off x="1447800" y="419100"/>
            <a:ext cx="9486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Dosage des ions chlorure d’un sérum physiologique par la méthode de Mohr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BE32E8E7-81EC-4922-91DE-330B5A60C1FD}"/>
              </a:ext>
            </a:extLst>
          </p:cNvPr>
          <p:cNvSpPr txBox="1"/>
          <p:nvPr/>
        </p:nvSpPr>
        <p:spPr>
          <a:xfrm>
            <a:off x="7175500" y="5029199"/>
            <a:ext cx="33147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Agitateur magnétique</a:t>
            </a:r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780969E2-6B48-45FE-BB34-1D7387C000DC}"/>
              </a:ext>
            </a:extLst>
          </p:cNvPr>
          <p:cNvSpPr txBox="1"/>
          <p:nvPr/>
        </p:nvSpPr>
        <p:spPr>
          <a:xfrm>
            <a:off x="114300" y="2416373"/>
            <a:ext cx="24765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2400" dirty="0"/>
              <a:t>Burette 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xmlns="" id="{233B6CF8-CBCA-43A1-B86C-D5A6AC3D3EE0}"/>
              </a:ext>
            </a:extLst>
          </p:cNvPr>
          <p:cNvCxnSpPr>
            <a:stCxn id="5" idx="3"/>
          </p:cNvCxnSpPr>
          <p:nvPr/>
        </p:nvCxnSpPr>
        <p:spPr>
          <a:xfrm flipV="1">
            <a:off x="2590800" y="2641600"/>
            <a:ext cx="2070100" cy="56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297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CAB7F8C9-7295-402D-8DBB-3F62512A4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840" y="886126"/>
            <a:ext cx="9126359" cy="450962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4E6EC048-82CD-4C6D-89D1-F7EF2821F949}"/>
              </a:ext>
            </a:extLst>
          </p:cNvPr>
          <p:cNvSpPr txBox="1"/>
          <p:nvPr/>
        </p:nvSpPr>
        <p:spPr>
          <a:xfrm>
            <a:off x="3037840" y="6119235"/>
            <a:ext cx="727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pAg</a:t>
            </a:r>
            <a:r>
              <a:rPr lang="fr-FR" dirty="0"/>
              <a:t> en fonction du volume versé, obtenu avec le logiciel </a:t>
            </a:r>
            <a:r>
              <a:rPr lang="fr-FR" dirty="0" err="1"/>
              <a:t>dozzzaqueux</a:t>
            </a:r>
            <a:r>
              <a:rPr lang="fr-FR" dirty="0"/>
              <a:t>. 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xmlns="" id="{60FA037D-1F76-4BB7-A3EC-AADF94EFAD6E}"/>
              </a:ext>
            </a:extLst>
          </p:cNvPr>
          <p:cNvCxnSpPr>
            <a:cxnSpLocks/>
          </p:cNvCxnSpPr>
          <p:nvPr/>
        </p:nvCxnSpPr>
        <p:spPr>
          <a:xfrm>
            <a:off x="3037840" y="3249823"/>
            <a:ext cx="4654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6BCD8D9C-9A55-48E2-ADF4-E855FC57EEBC}"/>
              </a:ext>
            </a:extLst>
          </p:cNvPr>
          <p:cNvCxnSpPr>
            <a:cxnSpLocks/>
          </p:cNvCxnSpPr>
          <p:nvPr/>
        </p:nvCxnSpPr>
        <p:spPr>
          <a:xfrm>
            <a:off x="7692460" y="3219253"/>
            <a:ext cx="0" cy="179580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xmlns="" id="{A6756F07-2EA1-4578-B483-D4AA7B1066D3}"/>
                  </a:ext>
                </a:extLst>
              </p:cNvPr>
              <p:cNvSpPr txBox="1"/>
              <p:nvPr/>
            </p:nvSpPr>
            <p:spPr>
              <a:xfrm>
                <a:off x="268768" y="2896087"/>
                <a:ext cx="27690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fr-FR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é</m:t>
                      </m:r>
                      <m:r>
                        <m:rPr>
                          <m:sty m:val="p"/>
                        </m:rPr>
                        <a:rPr lang="fr-FR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cipitation</m:t>
                      </m:r>
                      <m:r>
                        <a:rPr lang="fr-FR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de</m:t>
                      </m:r>
                      <m:r>
                        <a:rPr lang="fr-FR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AgCr</m:t>
                      </m:r>
                      <m:sSub>
                        <m:sSubPr>
                          <m:ctrlPr>
                            <a:rPr lang="fr-FR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i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fr-FR" i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𝑆𝑖</m:t>
                      </m:r>
                      <m:r>
                        <a:rPr lang="fr-FR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=6 </m:t>
                      </m:r>
                      <m:sSup>
                        <m:sSupPr>
                          <m:ctrlPr>
                            <a:rPr lang="fr-FR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fr-FR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fr-FR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b="0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fr-FR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fr-FR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A6756F07-2EA1-4578-B483-D4AA7B106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68" y="2896087"/>
                <a:ext cx="2769071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4170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CAB7F8C9-7295-402D-8DBB-3F62512A4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840" y="886126"/>
            <a:ext cx="9126359" cy="450962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4E6EC048-82CD-4C6D-89D1-F7EF2821F949}"/>
              </a:ext>
            </a:extLst>
          </p:cNvPr>
          <p:cNvSpPr txBox="1"/>
          <p:nvPr/>
        </p:nvSpPr>
        <p:spPr>
          <a:xfrm>
            <a:off x="3037840" y="6119235"/>
            <a:ext cx="727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pAg</a:t>
            </a:r>
            <a:r>
              <a:rPr lang="fr-FR" dirty="0"/>
              <a:t> en fonction du volume versé, obtenu avec le logiciel </a:t>
            </a:r>
            <a:r>
              <a:rPr lang="fr-FR" dirty="0" err="1"/>
              <a:t>dozzzaqueux</a:t>
            </a:r>
            <a:r>
              <a:rPr lang="fr-FR" dirty="0"/>
              <a:t>. 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xmlns="" id="{60FA037D-1F76-4BB7-A3EC-AADF94EFAD6E}"/>
              </a:ext>
            </a:extLst>
          </p:cNvPr>
          <p:cNvCxnSpPr>
            <a:cxnSpLocks/>
          </p:cNvCxnSpPr>
          <p:nvPr/>
        </p:nvCxnSpPr>
        <p:spPr>
          <a:xfrm>
            <a:off x="3374796" y="3219253"/>
            <a:ext cx="431766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6BCD8D9C-9A55-48E2-ADF4-E855FC57EEBC}"/>
              </a:ext>
            </a:extLst>
          </p:cNvPr>
          <p:cNvCxnSpPr>
            <a:cxnSpLocks/>
          </p:cNvCxnSpPr>
          <p:nvPr/>
        </p:nvCxnSpPr>
        <p:spPr>
          <a:xfrm>
            <a:off x="7692460" y="3219253"/>
            <a:ext cx="0" cy="179580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xmlns="" id="{A6756F07-2EA1-4578-B483-D4AA7B1066D3}"/>
                  </a:ext>
                </a:extLst>
              </p:cNvPr>
              <p:cNvSpPr txBox="1"/>
              <p:nvPr/>
            </p:nvSpPr>
            <p:spPr>
              <a:xfrm>
                <a:off x="451651" y="2699695"/>
                <a:ext cx="27690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i="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fr-FR" i="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é</m:t>
                      </m:r>
                      <m:r>
                        <m:rPr>
                          <m:sty m:val="p"/>
                        </m:rPr>
                        <a:rPr lang="fr-FR" i="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cipitation</m:t>
                      </m:r>
                      <m:r>
                        <a:rPr lang="fr-FR" i="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i="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de</m:t>
                      </m:r>
                      <m:r>
                        <a:rPr lang="fr-FR" i="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i="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AgCr</m:t>
                      </m:r>
                      <m:sSub>
                        <m:sSubPr>
                          <m:ctrlPr>
                            <a:rPr lang="fr-FR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i="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fr-FR" i="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𝑆𝑖</m:t>
                      </m:r>
                      <m:r>
                        <a:rPr lang="fr-FR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fr-FR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sSub>
                        <m:sSubPr>
                          <m:ctrlPr>
                            <a:rPr lang="fr-FR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A6756F07-2EA1-4578-B483-D4AA7B106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51" y="2699695"/>
                <a:ext cx="2769071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xmlns="" id="{63151653-5D37-417A-B955-1E3BFBC31C1A}"/>
              </a:ext>
            </a:extLst>
          </p:cNvPr>
          <p:cNvCxnSpPr>
            <a:cxnSpLocks/>
          </p:cNvCxnSpPr>
          <p:nvPr/>
        </p:nvCxnSpPr>
        <p:spPr>
          <a:xfrm>
            <a:off x="3374796" y="2975971"/>
            <a:ext cx="431766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089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CAB7F8C9-7295-402D-8DBB-3F62512A4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840" y="886126"/>
            <a:ext cx="9126359" cy="450962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4E6EC048-82CD-4C6D-89D1-F7EF2821F949}"/>
              </a:ext>
            </a:extLst>
          </p:cNvPr>
          <p:cNvSpPr txBox="1"/>
          <p:nvPr/>
        </p:nvSpPr>
        <p:spPr>
          <a:xfrm>
            <a:off x="3037840" y="6119235"/>
            <a:ext cx="727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pAg</a:t>
            </a:r>
            <a:r>
              <a:rPr lang="fr-FR" dirty="0"/>
              <a:t> en fonction du volume versé, obtenu avec le logiciel </a:t>
            </a:r>
            <a:r>
              <a:rPr lang="fr-FR" dirty="0" err="1"/>
              <a:t>dozzzaqueux</a:t>
            </a:r>
            <a:r>
              <a:rPr lang="fr-FR" dirty="0"/>
              <a:t>. 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xmlns="" id="{60FA037D-1F76-4BB7-A3EC-AADF94EFAD6E}"/>
              </a:ext>
            </a:extLst>
          </p:cNvPr>
          <p:cNvCxnSpPr>
            <a:cxnSpLocks/>
          </p:cNvCxnSpPr>
          <p:nvPr/>
        </p:nvCxnSpPr>
        <p:spPr>
          <a:xfrm>
            <a:off x="3374796" y="3219253"/>
            <a:ext cx="431766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6BCD8D9C-9A55-48E2-ADF4-E855FC57EEBC}"/>
              </a:ext>
            </a:extLst>
          </p:cNvPr>
          <p:cNvCxnSpPr>
            <a:cxnSpLocks/>
          </p:cNvCxnSpPr>
          <p:nvPr/>
        </p:nvCxnSpPr>
        <p:spPr>
          <a:xfrm>
            <a:off x="7692460" y="3219253"/>
            <a:ext cx="0" cy="179580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xmlns="" id="{A6756F07-2EA1-4578-B483-D4AA7B1066D3}"/>
                  </a:ext>
                </a:extLst>
              </p:cNvPr>
              <p:cNvSpPr txBox="1"/>
              <p:nvPr/>
            </p:nvSpPr>
            <p:spPr>
              <a:xfrm>
                <a:off x="451651" y="2699695"/>
                <a:ext cx="27690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i="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fr-FR" i="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é</m:t>
                      </m:r>
                      <m:r>
                        <m:rPr>
                          <m:sty m:val="p"/>
                        </m:rPr>
                        <a:rPr lang="fr-FR" i="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cipitation</m:t>
                      </m:r>
                      <m:r>
                        <a:rPr lang="fr-FR" i="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i="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de</m:t>
                      </m:r>
                      <m:r>
                        <a:rPr lang="fr-FR" i="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i="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AgCr</m:t>
                      </m:r>
                      <m:sSub>
                        <m:sSubPr>
                          <m:ctrlPr>
                            <a:rPr lang="fr-FR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i="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fr-FR" i="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𝑆𝑖</m:t>
                      </m:r>
                      <m:r>
                        <a:rPr lang="fr-FR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fr-FR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sSub>
                        <m:sSubPr>
                          <m:ctrlPr>
                            <a:rPr lang="fr-FR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A6756F07-2EA1-4578-B483-D4AA7B106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51" y="2699695"/>
                <a:ext cx="2769071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5F6FB970-A575-4DEF-A048-E1AEF9812614}"/>
                  </a:ext>
                </a:extLst>
              </p:cNvPr>
              <p:cNvSpPr txBox="1"/>
              <p:nvPr/>
            </p:nvSpPr>
            <p:spPr>
              <a:xfrm>
                <a:off x="451651" y="3408458"/>
                <a:ext cx="276907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i="0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fr-FR" i="0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é</m:t>
                      </m:r>
                      <m:r>
                        <m:rPr>
                          <m:sty m:val="p"/>
                        </m:rPr>
                        <a:rPr lang="fr-FR" i="0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cipitation</m:t>
                      </m:r>
                      <m:r>
                        <a:rPr lang="fr-FR" i="0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i="0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de</m:t>
                      </m:r>
                      <m:r>
                        <a:rPr lang="fr-FR" i="0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i="0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AgCr</m:t>
                      </m:r>
                      <m:sSub>
                        <m:sSubPr>
                          <m:ctrlPr>
                            <a:rPr lang="fr-FR" i="1" dirty="0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fr-FR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chemeClr val="accent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𝑆𝑖</m:t>
                      </m:r>
                      <m:r>
                        <a:rPr lang="fr-FR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i="1" dirty="0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fr-FR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0" i="1" dirty="0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/10</m:t>
                      </m:r>
                    </m:oMath>
                  </m:oMathPara>
                </a14:m>
                <a:endParaRPr lang="fr-FR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5F6FB970-A575-4DEF-A048-E1AEF9812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51" y="3408458"/>
                <a:ext cx="2769071" cy="646331"/>
              </a:xfrm>
              <a:prstGeom prst="rect">
                <a:avLst/>
              </a:prstGeom>
              <a:blipFill>
                <a:blip r:embed="rId4"/>
                <a:stretch>
                  <a:fillRect b="-75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xmlns="" id="{F21ED2CC-A7A4-443B-86B2-B92EB0BF66BF}"/>
              </a:ext>
            </a:extLst>
          </p:cNvPr>
          <p:cNvCxnSpPr>
            <a:cxnSpLocks/>
          </p:cNvCxnSpPr>
          <p:nvPr/>
        </p:nvCxnSpPr>
        <p:spPr>
          <a:xfrm>
            <a:off x="3374796" y="3463178"/>
            <a:ext cx="4317664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xmlns="" id="{63151653-5D37-417A-B955-1E3BFBC31C1A}"/>
              </a:ext>
            </a:extLst>
          </p:cNvPr>
          <p:cNvCxnSpPr>
            <a:cxnSpLocks/>
          </p:cNvCxnSpPr>
          <p:nvPr/>
        </p:nvCxnSpPr>
        <p:spPr>
          <a:xfrm>
            <a:off x="3374796" y="2975971"/>
            <a:ext cx="431766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434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E9E6DD70-B50F-4FF3-BEDF-8AD1A1137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531" y="324149"/>
            <a:ext cx="7487035" cy="49088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7415F02-26D6-4BDA-8967-51A50FCE1807}"/>
              </a:ext>
            </a:extLst>
          </p:cNvPr>
          <p:cNvSpPr/>
          <p:nvPr/>
        </p:nvSpPr>
        <p:spPr>
          <a:xfrm>
            <a:off x="2875176" y="6349185"/>
            <a:ext cx="11368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http://www.david-malka-mpsi.fr/static/mpsi_website/media/CH8_equilibre_de_precipitation.pdf</a:t>
            </a:r>
          </a:p>
        </p:txBody>
      </p:sp>
    </p:spTree>
    <p:extLst>
      <p:ext uri="{BB962C8B-B14F-4D97-AF65-F5344CB8AC3E}">
        <p14:creationId xmlns:p14="http://schemas.microsoft.com/office/powerpoint/2010/main" val="4285749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capture d’écran, horloge&#10;&#10;Description générée automatiquement">
            <a:extLst>
              <a:ext uri="{FF2B5EF4-FFF2-40B4-BE49-F238E27FC236}">
                <a16:creationId xmlns:a16="http://schemas.microsoft.com/office/drawing/2014/main" xmlns="" id="{B644684C-5F09-4725-9597-FF9F9007A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5" y="384790"/>
            <a:ext cx="8667750" cy="230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84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xmlns="" id="{ADFD452C-4FE2-465E-AD35-8743082864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79" r="60388" b="51239"/>
          <a:stretch/>
        </p:blipFill>
        <p:spPr>
          <a:xfrm>
            <a:off x="1912010" y="2900179"/>
            <a:ext cx="3433405" cy="634871"/>
          </a:xfrm>
          <a:prstGeom prst="rect">
            <a:avLst/>
          </a:prstGeom>
        </p:spPr>
      </p:pic>
      <p:pic>
        <p:nvPicPr>
          <p:cNvPr id="7" name="Image 6" descr="Une image contenant capture d’écran, horloge&#10;&#10;Description générée automatiquement">
            <a:extLst>
              <a:ext uri="{FF2B5EF4-FFF2-40B4-BE49-F238E27FC236}">
                <a16:creationId xmlns:a16="http://schemas.microsoft.com/office/drawing/2014/main" xmlns="" id="{B644684C-5F09-4725-9597-FF9F9007A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5" y="384790"/>
            <a:ext cx="8667750" cy="2308260"/>
          </a:xfrm>
          <a:prstGeom prst="rect">
            <a:avLst/>
          </a:prstGeom>
        </p:spPr>
      </p:pic>
      <p:pic>
        <p:nvPicPr>
          <p:cNvPr id="8" name="Image 7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xmlns="" id="{C841AA1A-F1D2-4A01-B13D-45833F70BB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" t="80580" r="53334" b="-1848"/>
          <a:stretch/>
        </p:blipFill>
        <p:spPr>
          <a:xfrm>
            <a:off x="7216846" y="2884810"/>
            <a:ext cx="3302000" cy="1300480"/>
          </a:xfrm>
          <a:prstGeom prst="rect">
            <a:avLst/>
          </a:prstGeom>
        </p:spPr>
      </p:pic>
      <p:sp>
        <p:nvSpPr>
          <p:cNvPr id="9" name="Accolade fermante 8">
            <a:extLst>
              <a:ext uri="{FF2B5EF4-FFF2-40B4-BE49-F238E27FC236}">
                <a16:creationId xmlns:a16="http://schemas.microsoft.com/office/drawing/2014/main" xmlns="" id="{80CCFCC6-B951-42BB-954C-FC3E8465C6C1}"/>
              </a:ext>
            </a:extLst>
          </p:cNvPr>
          <p:cNvSpPr/>
          <p:nvPr/>
        </p:nvSpPr>
        <p:spPr>
          <a:xfrm>
            <a:off x="6190686" y="2815336"/>
            <a:ext cx="386185" cy="1631545"/>
          </a:xfrm>
          <a:prstGeom prst="rightBrace">
            <a:avLst>
              <a:gd name="adj1" fmla="val 71122"/>
              <a:gd name="adj2" fmla="val 4960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xmlns="" id="{CFFE77D0-0DD4-4D25-AD3C-125DA73D3D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76" r="54152" b="25059"/>
          <a:stretch/>
        </p:blipFill>
        <p:spPr>
          <a:xfrm>
            <a:off x="1912010" y="3519496"/>
            <a:ext cx="3973876" cy="92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03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xmlns="" id="{ADFD452C-4FE2-465E-AD35-8743082864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79" r="60388" b="51239"/>
          <a:stretch/>
        </p:blipFill>
        <p:spPr>
          <a:xfrm>
            <a:off x="1912010" y="2900179"/>
            <a:ext cx="3433405" cy="634871"/>
          </a:xfrm>
          <a:prstGeom prst="rect">
            <a:avLst/>
          </a:prstGeom>
        </p:spPr>
      </p:pic>
      <p:pic>
        <p:nvPicPr>
          <p:cNvPr id="7" name="Image 6" descr="Une image contenant capture d’écran, horloge&#10;&#10;Description générée automatiquement">
            <a:extLst>
              <a:ext uri="{FF2B5EF4-FFF2-40B4-BE49-F238E27FC236}">
                <a16:creationId xmlns:a16="http://schemas.microsoft.com/office/drawing/2014/main" xmlns="" id="{B644684C-5F09-4725-9597-FF9F9007A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5" y="384790"/>
            <a:ext cx="8667750" cy="2308260"/>
          </a:xfrm>
          <a:prstGeom prst="rect">
            <a:avLst/>
          </a:prstGeom>
        </p:spPr>
      </p:pic>
      <p:pic>
        <p:nvPicPr>
          <p:cNvPr id="8" name="Image 7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xmlns="" id="{C841AA1A-F1D2-4A01-B13D-45833F70BB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" t="80580" r="53334" b="-1848"/>
          <a:stretch/>
        </p:blipFill>
        <p:spPr>
          <a:xfrm>
            <a:off x="7216846" y="2884810"/>
            <a:ext cx="3302000" cy="1300480"/>
          </a:xfrm>
          <a:prstGeom prst="rect">
            <a:avLst/>
          </a:prstGeom>
        </p:spPr>
      </p:pic>
      <p:sp>
        <p:nvSpPr>
          <p:cNvPr id="9" name="Accolade fermante 8">
            <a:extLst>
              <a:ext uri="{FF2B5EF4-FFF2-40B4-BE49-F238E27FC236}">
                <a16:creationId xmlns:a16="http://schemas.microsoft.com/office/drawing/2014/main" xmlns="" id="{80CCFCC6-B951-42BB-954C-FC3E8465C6C1}"/>
              </a:ext>
            </a:extLst>
          </p:cNvPr>
          <p:cNvSpPr/>
          <p:nvPr/>
        </p:nvSpPr>
        <p:spPr>
          <a:xfrm>
            <a:off x="6190686" y="2815336"/>
            <a:ext cx="386185" cy="1631545"/>
          </a:xfrm>
          <a:prstGeom prst="rightBrace">
            <a:avLst>
              <a:gd name="adj1" fmla="val 71122"/>
              <a:gd name="adj2" fmla="val 4960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183F3E1C-28C8-4BEC-8E0B-70B792096199}"/>
                  </a:ext>
                </a:extLst>
              </p:cNvPr>
              <p:cNvSpPr txBox="1"/>
              <p:nvPr/>
            </p:nvSpPr>
            <p:spPr>
              <a:xfrm>
                <a:off x="1583306" y="5273327"/>
                <a:ext cx="9644018" cy="958980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0" dirty="0" smtClean="0">
                          <a:latin typeface="Cambria Math" panose="02040503050406030204" pitchFamily="18" charset="0"/>
                        </a:rPr>
                        <m:t>                          </m:t>
                      </m:r>
                      <m:r>
                        <m:rPr>
                          <m:sty m:val="p"/>
                        </m:rPr>
                        <a:rPr lang="fr-FR" sz="2800" i="0" dirty="0" smtClean="0">
                          <a:latin typeface="Cambria Math" panose="02040503050406030204" pitchFamily="18" charset="0"/>
                        </a:rPr>
                        <m:t>s</m:t>
                      </m:r>
                      <m:d>
                        <m:dPr>
                          <m:ctrlPr>
                            <a:rPr lang="fr-FR" sz="2800" i="1" dirty="0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80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 b="0" i="0" dirty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a:rPr lang="fr-FR" sz="2800" i="0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fr-FR" sz="2800" i="0" dirty="0" smtClean="0">
                          <a:latin typeface="Cambria Math" panose="02040503050406030204" pitchFamily="18" charset="0"/>
                        </a:rPr>
                        <m:t>= 1,33 . </m:t>
                      </m:r>
                      <m:sSup>
                        <m:sSupPr>
                          <m:ctrlPr>
                            <a:rPr lang="fr-FR" sz="280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a:rPr lang="fr-FR" sz="28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2800" b="0" i="0" dirty="0" smtClean="0">
                          <a:latin typeface="Cambria Math" panose="02040503050406030204" pitchFamily="18" charset="0"/>
                        </a:rPr>
                        <m:t>mol</m:t>
                      </m:r>
                      <m:r>
                        <a:rPr lang="fr-FR" sz="2800" b="0" i="0" dirty="0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sz="2800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p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fr-FR" sz="2800" i="0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800" i="0" dirty="0" smtClean="0">
                          <a:latin typeface="Cambria Math" panose="02040503050406030204" pitchFamily="18" charset="0"/>
                        </a:rPr>
                        <m:t>s</m:t>
                      </m:r>
                      <m:d>
                        <m:dPr>
                          <m:ctrlPr>
                            <a:rPr lang="fr-FR" sz="2800" i="1" dirty="0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80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 b="0" i="0" dirty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a:rPr lang="fr-FR" sz="2800" i="0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0.01 </m:t>
                          </m:r>
                          <m:r>
                            <m:rPr>
                              <m:sty m:val="p"/>
                            </m:rP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mol</m:t>
                          </m:r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fr-FR" sz="2800" b="0" i="1" dirty="0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2800" b="0" i="0" dirty="0" smtClean="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p>
                              <m:r>
                                <a:rPr lang="fr-FR" sz="2800" b="0" i="0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fr-FR" sz="2800" i="0" dirty="0" smtClean="0">
                          <a:latin typeface="Cambria Math" panose="02040503050406030204" pitchFamily="18" charset="0"/>
                        </a:rPr>
                        <m:t>= 1</m:t>
                      </m:r>
                      <m:r>
                        <a:rPr lang="fr-FR" sz="2800" b="0" i="0" dirty="0" smtClean="0">
                          <a:latin typeface="Cambria Math" panose="02040503050406030204" pitchFamily="18" charset="0"/>
                        </a:rPr>
                        <m:t>,8</m:t>
                      </m:r>
                      <m:r>
                        <a:rPr lang="fr-FR" sz="2800" i="0" dirty="0" smtClean="0">
                          <a:latin typeface="Cambria Math" panose="02040503050406030204" pitchFamily="18" charset="0"/>
                        </a:rPr>
                        <m:t> . </m:t>
                      </m:r>
                      <m:sSup>
                        <m:sSupPr>
                          <m:ctrlPr>
                            <a:rPr lang="fr-FR" sz="280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fr-FR" sz="28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2800" b="0" i="0" dirty="0" smtClean="0">
                          <a:latin typeface="Cambria Math" panose="02040503050406030204" pitchFamily="18" charset="0"/>
                        </a:rPr>
                        <m:t>mol</m:t>
                      </m:r>
                      <m:r>
                        <a:rPr lang="fr-FR" sz="2800" b="0" i="0" dirty="0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sz="2800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p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fr-FR" sz="2800" i="0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183F3E1C-28C8-4BEC-8E0B-70B792096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306" y="5273327"/>
                <a:ext cx="9644018" cy="9589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 10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xmlns="" id="{CFFE77D0-0DD4-4D25-AD3C-125DA73D3D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76" r="54152" b="25059"/>
          <a:stretch/>
        </p:blipFill>
        <p:spPr>
          <a:xfrm>
            <a:off x="1912010" y="3519496"/>
            <a:ext cx="3973876" cy="92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58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nant, oiseau&#10;&#10;Description générée automatiquement">
            <a:extLst>
              <a:ext uri="{FF2B5EF4-FFF2-40B4-BE49-F238E27FC236}">
                <a16:creationId xmlns:a16="http://schemas.microsoft.com/office/drawing/2014/main" xmlns="" id="{988E4A4B-DBD1-47AC-A168-CCADC3F25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416" y="2654192"/>
            <a:ext cx="3276768" cy="1092256"/>
          </a:xfrm>
          <a:prstGeom prst="rect">
            <a:avLst/>
          </a:prstGeom>
        </p:spPr>
      </p:pic>
      <p:pic>
        <p:nvPicPr>
          <p:cNvPr id="5" name="Image 4" descr="Une image contenant capture d’écran, pièce&#10;&#10;Description générée automatiquement">
            <a:extLst>
              <a:ext uri="{FF2B5EF4-FFF2-40B4-BE49-F238E27FC236}">
                <a16:creationId xmlns:a16="http://schemas.microsoft.com/office/drawing/2014/main" xmlns="" id="{615A7766-EB51-42B0-9EEE-509961FD7C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448" y="965146"/>
            <a:ext cx="6864703" cy="208290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26BE4908-E043-43F9-AA80-4D8500577958}"/>
              </a:ext>
            </a:extLst>
          </p:cNvPr>
          <p:cNvSpPr txBox="1"/>
          <p:nvPr/>
        </p:nvSpPr>
        <p:spPr>
          <a:xfrm>
            <a:off x="10013950" y="6324600"/>
            <a:ext cx="435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</a:t>
            </a:r>
            <a:r>
              <a:rPr lang="fr-FR" dirty="0" err="1"/>
              <a:t>Hprépa</a:t>
            </a:r>
            <a:r>
              <a:rPr lang="fr-FR" dirty="0"/>
              <a:t> PCSI</a:t>
            </a:r>
          </a:p>
        </p:txBody>
      </p:sp>
    </p:spTree>
    <p:extLst>
      <p:ext uri="{BB962C8B-B14F-4D97-AF65-F5344CB8AC3E}">
        <p14:creationId xmlns:p14="http://schemas.microsoft.com/office/powerpoint/2010/main" val="2504920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BE727834-624E-4FF0-A472-2D2D92DC2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719" y="1366886"/>
            <a:ext cx="5040660" cy="31313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xmlns="" id="{703A2396-34DB-45D1-9D39-406C11CA712A}"/>
                  </a:ext>
                </a:extLst>
              </p:cNvPr>
              <p:cNvSpPr txBox="1"/>
              <p:nvPr/>
            </p:nvSpPr>
            <p:spPr>
              <a:xfrm>
                <a:off x="1576475" y="451230"/>
                <a:ext cx="83028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/>
                  <a:t>Carbonate de Calcium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400" b="0" i="0" smtClean="0">
                        <a:latin typeface="Cambria Math" panose="02040503050406030204" pitchFamily="18" charset="0"/>
                      </a:rPr>
                      <m:t>CaC</m:t>
                    </m:r>
                    <m:sSub>
                      <m:sSubPr>
                        <m:ctrlPr>
                          <a:rPr lang="fr-FR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400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fr-FR" sz="2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FR" sz="2400" dirty="0"/>
                  <a:t> (espèce présente dans le tartre)</a:t>
                </a: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703A2396-34DB-45D1-9D39-406C11CA7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475" y="451230"/>
                <a:ext cx="8302815" cy="461665"/>
              </a:xfrm>
              <a:prstGeom prst="rect">
                <a:avLst/>
              </a:prstGeom>
              <a:blipFill>
                <a:blip r:embed="rId3"/>
                <a:stretch>
                  <a:fillRect l="-1175"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0209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C0F0DE6D-EA8B-40CD-8F1E-625DF6084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5026" y="3020134"/>
            <a:ext cx="4196733" cy="309924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6AB5BC19-3496-430C-89A7-A2E7C457E903}"/>
              </a:ext>
            </a:extLst>
          </p:cNvPr>
          <p:cNvSpPr txBox="1"/>
          <p:nvPr/>
        </p:nvSpPr>
        <p:spPr>
          <a:xfrm>
            <a:off x="946123" y="4609472"/>
            <a:ext cx="3362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tube 1 : 1g</a:t>
            </a:r>
          </a:p>
          <a:p>
            <a:r>
              <a:rPr lang="fr-FR" dirty="0"/>
              <a:t>tube 2 : 2g </a:t>
            </a:r>
          </a:p>
          <a:p>
            <a:r>
              <a:rPr lang="fr-FR" dirty="0"/>
              <a:t>tube 3 : 3g         de </a:t>
            </a:r>
            <a:r>
              <a:rPr lang="fr-FR" dirty="0" err="1"/>
              <a:t>NaCl</a:t>
            </a:r>
            <a:r>
              <a:rPr lang="fr-FR" dirty="0"/>
              <a:t> </a:t>
            </a:r>
          </a:p>
          <a:p>
            <a:r>
              <a:rPr lang="fr-FR" dirty="0"/>
              <a:t>tube 4 : 4g</a:t>
            </a:r>
          </a:p>
          <a:p>
            <a:r>
              <a:rPr lang="fr-FR" dirty="0"/>
              <a:t>tube 5 : 5g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667B9E23-D092-49D6-A7C2-98E10886D6C9}"/>
              </a:ext>
            </a:extLst>
          </p:cNvPr>
          <p:cNvSpPr txBox="1"/>
          <p:nvPr/>
        </p:nvSpPr>
        <p:spPr>
          <a:xfrm>
            <a:off x="3480663" y="5163470"/>
            <a:ext cx="264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+ 10mL d’eau distillée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xmlns="" id="{1FE8F231-8C57-4820-94F5-1E724D053DDA}"/>
              </a:ext>
            </a:extLst>
          </p:cNvPr>
          <p:cNvCxnSpPr>
            <a:cxnSpLocks/>
          </p:cNvCxnSpPr>
          <p:nvPr/>
        </p:nvCxnSpPr>
        <p:spPr>
          <a:xfrm>
            <a:off x="5769190" y="5348136"/>
            <a:ext cx="1348033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3E5988C0-3665-4B06-A3B8-34CEE5553579}"/>
              </a:ext>
            </a:extLst>
          </p:cNvPr>
          <p:cNvSpPr txBox="1"/>
          <p:nvPr/>
        </p:nvSpPr>
        <p:spPr>
          <a:xfrm>
            <a:off x="5900690" y="5380716"/>
            <a:ext cx="13197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Agitation pendant une minute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xmlns="" id="{63111721-0626-4D69-9085-DAD10DD4370E}"/>
              </a:ext>
            </a:extLst>
          </p:cNvPr>
          <p:cNvGrpSpPr/>
          <p:nvPr/>
        </p:nvGrpSpPr>
        <p:grpSpPr>
          <a:xfrm>
            <a:off x="1263241" y="264701"/>
            <a:ext cx="4744867" cy="4305056"/>
            <a:chOff x="207439" y="304416"/>
            <a:chExt cx="4744867" cy="4305056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xmlns="" id="{7EA5251F-8E75-4EC8-AADE-B9B97BC14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7439" y="537808"/>
              <a:ext cx="4744867" cy="407166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D614D30-6B08-4530-B3AE-EA2865F91606}"/>
                </a:ext>
              </a:extLst>
            </p:cNvPr>
            <p:cNvSpPr/>
            <p:nvPr/>
          </p:nvSpPr>
          <p:spPr>
            <a:xfrm>
              <a:off x="946123" y="304416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/>
                <a:t>1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99C7FCFB-C1D6-40B1-953A-8671388E4787}"/>
                </a:ext>
              </a:extLst>
            </p:cNvPr>
            <p:cNvSpPr/>
            <p:nvPr/>
          </p:nvSpPr>
          <p:spPr>
            <a:xfrm>
              <a:off x="1457999" y="304416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/>
                <a:t>2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E16A847-79B8-432A-AAD7-B1582E5A8017}"/>
                </a:ext>
              </a:extLst>
            </p:cNvPr>
            <p:cNvSpPr/>
            <p:nvPr/>
          </p:nvSpPr>
          <p:spPr>
            <a:xfrm>
              <a:off x="2136728" y="304416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/>
                <a:t>3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610DC3E7-DC4D-4496-B6F0-DD8C3AE4DDF3}"/>
                </a:ext>
              </a:extLst>
            </p:cNvPr>
            <p:cNvSpPr/>
            <p:nvPr/>
          </p:nvSpPr>
          <p:spPr>
            <a:xfrm>
              <a:off x="2627603" y="304416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/>
                <a:t>4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F5DF4F76-642E-4BE6-AB7A-7982B46AE6BE}"/>
                </a:ext>
              </a:extLst>
            </p:cNvPr>
            <p:cNvSpPr/>
            <p:nvPr/>
          </p:nvSpPr>
          <p:spPr>
            <a:xfrm>
              <a:off x="3291215" y="304416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/>
                <a:t>5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2411BE7-5089-42DC-BB44-5ED9B4E772DA}"/>
              </a:ext>
            </a:extLst>
          </p:cNvPr>
          <p:cNvSpPr/>
          <p:nvPr/>
        </p:nvSpPr>
        <p:spPr>
          <a:xfrm>
            <a:off x="6008108" y="6559204"/>
            <a:ext cx="61745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Source : http://physik.diekirch.org/5e/cours_5e_v05_chimie_physique_Chap4.pdf</a:t>
            </a:r>
          </a:p>
        </p:txBody>
      </p:sp>
    </p:spTree>
    <p:extLst>
      <p:ext uri="{BB962C8B-B14F-4D97-AF65-F5344CB8AC3E}">
        <p14:creationId xmlns:p14="http://schemas.microsoft.com/office/powerpoint/2010/main" val="1159854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2380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7ED52C0F-B498-40D0-952E-BEE06121F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236" y="1987476"/>
            <a:ext cx="3435527" cy="28830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FFBE2B8-9548-4BE6-8E74-C6211679B039}"/>
              </a:ext>
            </a:extLst>
          </p:cNvPr>
          <p:cNvSpPr/>
          <p:nvPr/>
        </p:nvSpPr>
        <p:spPr>
          <a:xfrm>
            <a:off x="238812" y="31058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http://dlecorgnechimie.fr/wp-content/uploads/2014/06/chapSA_4_precipitation.pdf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024C1502-5182-4B96-A1F9-B0C183DB3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520" y="220812"/>
            <a:ext cx="5685394" cy="641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58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DF44EE2B-2BFF-4116-A34F-2F2E72E7F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7" y="888868"/>
            <a:ext cx="6794849" cy="5080261"/>
          </a:xfrm>
          <a:prstGeom prst="rect">
            <a:avLst/>
          </a:prstGeom>
        </p:spPr>
      </p:pic>
      <p:pic>
        <p:nvPicPr>
          <p:cNvPr id="4" name="Image 3" descr="Une image contenant objet, intérieur, petit, blanc&#10;&#10;Description générée automatiquement">
            <a:extLst>
              <a:ext uri="{FF2B5EF4-FFF2-40B4-BE49-F238E27FC236}">
                <a16:creationId xmlns:a16="http://schemas.microsoft.com/office/drawing/2014/main" xmlns="" id="{AF944D7B-A187-4CCB-AABF-8F5848DC2B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626" y="658292"/>
            <a:ext cx="3879063" cy="51720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A400D79-0C66-4DD4-8505-04A75A84E52F}"/>
              </a:ext>
            </a:extLst>
          </p:cNvPr>
          <p:cNvSpPr/>
          <p:nvPr/>
        </p:nvSpPr>
        <p:spPr>
          <a:xfrm>
            <a:off x="3747087" y="3244334"/>
            <a:ext cx="4697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http://www.alloprof.qc.ca/BV/pages/s1061.aspx</a:t>
            </a:r>
          </a:p>
        </p:txBody>
      </p:sp>
    </p:spTree>
    <p:extLst>
      <p:ext uri="{BB962C8B-B14F-4D97-AF65-F5344CB8AC3E}">
        <p14:creationId xmlns:p14="http://schemas.microsoft.com/office/powerpoint/2010/main" val="2310117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xmlns="" id="{440299EB-331F-4385-B60F-EA1DD8F106F3}"/>
                  </a:ext>
                </a:extLst>
              </p:cNvPr>
              <p:cNvSpPr txBox="1"/>
              <p:nvPr/>
            </p:nvSpPr>
            <p:spPr>
              <a:xfrm>
                <a:off x="419100" y="1521708"/>
                <a:ext cx="11658600" cy="39850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/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sz="2800" i="0">
                                <a:latin typeface="Cambria Math" panose="02040503050406030204" pitchFamily="18" charset="0"/>
                              </a:rPr>
                              <m:t>Cr</m:t>
                            </m:r>
                            <m:sSubSup>
                              <m:sSubSupPr>
                                <m:ctrlPr>
                                  <a:rPr lang="fr-FR" sz="28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fr-FR" sz="2800" i="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</m:e>
                              <m:sub>
                                <m:r>
                                  <a:rPr lang="fr-FR" sz="2800" i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  <m:sup>
                                <m:r>
                                  <a:rPr lang="fr-FR" sz="2800" i="0">
                                    <a:latin typeface="Cambria Math" panose="02040503050406030204" pitchFamily="18" charset="0"/>
                                  </a:rPr>
                                  <m:t>2−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fr-FR" sz="2800" i="0">
                            <a:latin typeface="Cambria Math" panose="02040503050406030204" pitchFamily="18" charset="0"/>
                          </a:rPr>
                          <m:t>solution</m:t>
                        </m:r>
                      </m:sub>
                    </m:sSub>
                    <m:r>
                      <a:rPr lang="fr-FR" sz="2800" b="0" i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fr-FR" sz="28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fr-FR" sz="28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fr-FR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fr-FR" sz="2800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fr-FR" sz="2800" b="0" i="0" smtClean="0">
                        <a:latin typeface="Cambria Math" panose="02040503050406030204" pitchFamily="18" charset="0"/>
                      </a:rPr>
                      <m:t>=10 </m:t>
                    </m:r>
                    <m:sSub>
                      <m:sSubPr>
                        <m:ctrlPr>
                          <a:rPr lang="fr-FR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8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fr-FR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800" dirty="0"/>
                  <a:t>, alors le précipité apparaît </a:t>
                </a:r>
                <a:r>
                  <a:rPr lang="fr-FR" sz="2800" u="sng" dirty="0"/>
                  <a:t>trop tôt</a:t>
                </a:r>
                <a:r>
                  <a:rPr lang="fr-FR" sz="2800" dirty="0"/>
                  <a:t>. </a:t>
                </a:r>
              </a:p>
              <a:p>
                <a:endParaRPr lang="fr-FR" sz="2800" dirty="0"/>
              </a:p>
              <a:p>
                <a:r>
                  <a:rPr lang="fr-FR" sz="2800" dirty="0"/>
                  <a:t>Il apparaît pour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2800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sSup>
                          <m:sSupPr>
                            <m:ctrlPr>
                              <a:rPr lang="fr-FR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800" b="0" i="0" smtClean="0">
                                <a:latin typeface="Cambria Math" panose="02040503050406030204" pitchFamily="18" charset="0"/>
                              </a:rPr>
                              <m:t>g</m:t>
                            </m:r>
                          </m:e>
                          <m:sup>
                            <m:r>
                              <a:rPr lang="fr-FR" sz="2800" b="0" i="0" smtClean="0">
                                <a:latin typeface="Cambria Math" panose="02040503050406030204" pitchFamily="18" charset="0"/>
                              </a:rPr>
                              <m:t>2+</m:t>
                            </m:r>
                          </m:sup>
                        </m:sSup>
                      </m:e>
                    </m:d>
                    <m:r>
                      <a:rPr lang="fr-FR" sz="2800" b="0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28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FR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fr-FR" sz="2800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  <m:sSup>
                              <m:sSupPr>
                                <m:ctrlPr>
                                  <a:rPr lang="fr-FR" sz="28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fr-FR" sz="2800" b="0" i="0" smtClean="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e>
                              <m:sup>
                                <m:r>
                                  <a:rPr lang="fr-FR" sz="2800" b="0" i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num>
                          <m:den>
                            <m:r>
                              <a:rPr lang="fr-FR" sz="2800" b="0" i="0" smtClean="0">
                                <a:latin typeface="Cambria Math" panose="02040503050406030204" pitchFamily="18" charset="0"/>
                              </a:rPr>
                              <m:t>10 </m:t>
                            </m:r>
                            <m:sSub>
                              <m:sSubPr>
                                <m:ctrlPr>
                                  <a:rPr lang="fr-FR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fr-FR" sz="2800" b="0" i="0" smtClean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</m:e>
                              <m:sub>
                                <m:r>
                                  <a:rPr lang="fr-FR" sz="28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fr-FR" sz="2800" b="0" i="0" smtClean="0">
                        <a:latin typeface="Cambria Math" panose="02040503050406030204" pitchFamily="18" charset="0"/>
                      </a:rPr>
                      <m:t>=1.3⋅</m:t>
                    </m:r>
                    <m:sSup>
                      <m:sSupPr>
                        <m:ctrlPr>
                          <a:rPr lang="fr-FR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800" b="0" i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2800" b="0" i="0" smtClean="0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  <m:r>
                      <m:rPr>
                        <m:sty m:val="p"/>
                      </m:rPr>
                      <a:rPr lang="fr-FR" sz="2800" b="0" i="0" smtClean="0">
                        <a:latin typeface="Cambria Math" panose="02040503050406030204" pitchFamily="18" charset="0"/>
                      </a:rPr>
                      <m:t>mol</m:t>
                    </m:r>
                    <m:r>
                      <a:rPr lang="fr-FR" sz="2800" b="0" i="0" smtClean="0">
                        <a:latin typeface="Cambria Math" panose="02040503050406030204" pitchFamily="18" charset="0"/>
                      </a:rPr>
                      <m:t>. </m:t>
                    </m:r>
                    <m:sSup>
                      <m:sSupPr>
                        <m:ctrlPr>
                          <a:rPr lang="fr-FR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800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p>
                        <m:r>
                          <a:rPr lang="fr-FR" sz="2800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fr-FR" sz="2800" dirty="0"/>
              </a:p>
              <a:p>
                <a:endParaRPr lang="fr-FR" sz="2800" dirty="0"/>
              </a:p>
              <a:p>
                <a:r>
                  <a:rPr lang="fr-FR" sz="2800" dirty="0"/>
                  <a:t>L’erreur est alors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8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800" b="0" i="0" smtClean="0">
                            <a:latin typeface="Cambria Math" panose="02040503050406030204" pitchFamily="18" charset="0"/>
                          </a:rPr>
                          <m:t>th</m:t>
                        </m:r>
                        <m:r>
                          <a:rPr lang="fr-FR" sz="2800" b="0" i="0" smtClean="0"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m:rPr>
                            <m:sty m:val="p"/>
                          </m:rPr>
                          <a:rPr lang="fr-FR" sz="2800" b="0" i="0" smtClean="0">
                            <a:latin typeface="Cambria Math" panose="02040503050406030204" pitchFamily="18" charset="0"/>
                          </a:rPr>
                          <m:t>orique</m:t>
                        </m:r>
                      </m:sub>
                    </m:sSub>
                    <m:r>
                      <a:rPr lang="fr-FR" sz="2800" b="0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8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800" b="0" i="0" smtClean="0">
                            <a:latin typeface="Cambria Math" panose="02040503050406030204" pitchFamily="18" charset="0"/>
                          </a:rPr>
                          <m:t>vers</m:t>
                        </m:r>
                        <m:r>
                          <a:rPr lang="fr-FR" sz="2800" b="0" i="0" smtClean="0">
                            <a:latin typeface="Cambria Math" panose="02040503050406030204" pitchFamily="18" charset="0"/>
                          </a:rPr>
                          <m:t>é</m:t>
                        </m:r>
                      </m:sub>
                    </m:sSub>
                    <m:r>
                      <a:rPr lang="fr-FR" sz="2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800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fr-FR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fr-FR" sz="28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2800" b="0" i="0" smtClean="0"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  <m:sSup>
                                      <m:sSupPr>
                                        <m:ctrlPr>
                                          <a:rPr lang="fr-FR" sz="28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fr-FR" sz="2800" b="0" i="0" smtClean="0">
                                            <a:latin typeface="Cambria Math" panose="02040503050406030204" pitchFamily="18" charset="0"/>
                                          </a:rPr>
                                          <m:t>g</m:t>
                                        </m:r>
                                      </m:e>
                                      <m:sup>
                                        <m:r>
                                          <a:rPr lang="fr-FR" sz="2800" b="0" i="0" smtClean="0">
                                            <a:latin typeface="Cambria Math" panose="02040503050406030204" pitchFamily="18" charset="0"/>
                                          </a:rPr>
                                          <m:t>2+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fr-FR" sz="2800" b="0" i="0" smtClean="0"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</m:sub>
                            </m:sSub>
                            <m:r>
                              <a:rPr lang="fr-FR" sz="2800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2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fr-FR" sz="2800" b="0" i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  <m:sSup>
                                  <m:sSupPr>
                                    <m:ctrlPr>
                                      <a:rPr lang="fr-FR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2800" b="0" i="0" smtClean="0">
                                        <a:latin typeface="Cambria Math" panose="02040503050406030204" pitchFamily="18" charset="0"/>
                                      </a:rPr>
                                      <m:t>g</m:t>
                                    </m:r>
                                  </m:e>
                                  <m:sup>
                                    <m:r>
                                      <a:rPr lang="fr-FR" sz="2800" b="0" i="0" smtClean="0">
                                        <a:latin typeface="Cambria Math" panose="02040503050406030204" pitchFamily="18" charset="0"/>
                                      </a:rPr>
                                      <m:t>2+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fr-FR" sz="2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fr-FR" sz="2800" b="0" i="0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fr-FR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2800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800" b="0" i="0" smtClean="0">
                                <a:latin typeface="Cambria Math" panose="02040503050406030204" pitchFamily="18" charset="0"/>
                              </a:rPr>
                              <m:t>totale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2800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fr-FR" sz="28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fr-FR" sz="2800" b="0" i="0" smtClean="0">
                        <a:latin typeface="Cambria Math" panose="02040503050406030204" pitchFamily="18" charset="0"/>
                      </a:rPr>
                      <m:t>≈2⋅</m:t>
                    </m:r>
                    <m:sSup>
                      <m:sSupPr>
                        <m:ctrlPr>
                          <a:rPr lang="fr-FR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800" b="0" i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2800" b="0" i="0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m:rPr>
                        <m:sty m:val="p"/>
                      </m:rPr>
                      <a:rPr lang="fr-FR" sz="2800" b="0" i="0" smtClean="0">
                        <a:latin typeface="Cambria Math" panose="02040503050406030204" pitchFamily="18" charset="0"/>
                      </a:rPr>
                      <m:t>mL</m:t>
                    </m:r>
                  </m:oMath>
                </a14:m>
                <a:endParaRPr lang="fr-FR" sz="2800" dirty="0"/>
              </a:p>
              <a:p>
                <a:endParaRPr lang="fr-FR" sz="2800" dirty="0"/>
              </a:p>
              <a:p>
                <a:endParaRPr lang="fr-FR" sz="2800" dirty="0"/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440299EB-331F-4385-B60F-EA1DD8F10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1521708"/>
                <a:ext cx="11658600" cy="3985002"/>
              </a:xfrm>
              <a:prstGeom prst="rect">
                <a:avLst/>
              </a:prstGeom>
              <a:blipFill>
                <a:blip r:embed="rId2"/>
                <a:stretch>
                  <a:fillRect l="-1098" t="-13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6407EC62-C342-4032-BD33-99D1037B236F}"/>
              </a:ext>
            </a:extLst>
          </p:cNvPr>
          <p:cNvSpPr txBox="1"/>
          <p:nvPr/>
        </p:nvSpPr>
        <p:spPr>
          <a:xfrm>
            <a:off x="9232900" y="4546600"/>
            <a:ext cx="334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C00000"/>
                </a:solidFill>
              </a:rPr>
              <a:t>Moins d’un goutte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57373817-E0A4-4D25-825A-5568993C7AFF}"/>
              </a:ext>
            </a:extLst>
          </p:cNvPr>
          <p:cNvSpPr txBox="1"/>
          <p:nvPr/>
        </p:nvSpPr>
        <p:spPr>
          <a:xfrm>
            <a:off x="584200" y="3810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/>
              <a:t>Précision :</a:t>
            </a:r>
          </a:p>
        </p:txBody>
      </p:sp>
    </p:spTree>
    <p:extLst>
      <p:ext uri="{BB962C8B-B14F-4D97-AF65-F5344CB8AC3E}">
        <p14:creationId xmlns:p14="http://schemas.microsoft.com/office/powerpoint/2010/main" val="2406726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1A751F7A-551B-4DC9-BC35-791E7CFEF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261" y="371980"/>
            <a:ext cx="6399099" cy="367924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21269DFC-8F01-4229-BF23-AB0EA95A1EC0}"/>
              </a:ext>
            </a:extLst>
          </p:cNvPr>
          <p:cNvSpPr txBox="1"/>
          <p:nvPr/>
        </p:nvSpPr>
        <p:spPr>
          <a:xfrm>
            <a:off x="2187333" y="4403648"/>
            <a:ext cx="142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Solution de chlorure de potassium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A0367EA1-17B9-440B-8BBA-B023CA6F34ED}"/>
              </a:ext>
            </a:extLst>
          </p:cNvPr>
          <p:cNvSpPr txBox="1"/>
          <p:nvPr/>
        </p:nvSpPr>
        <p:spPr>
          <a:xfrm>
            <a:off x="4286905" y="4555201"/>
            <a:ext cx="2604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Ajout de quelques gouttes de nitrate d’argent 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xmlns="" id="{89E2CCFC-3525-4AE2-B738-143A63AB8480}"/>
              </a:ext>
            </a:extLst>
          </p:cNvPr>
          <p:cNvCxnSpPr>
            <a:cxnSpLocks/>
          </p:cNvCxnSpPr>
          <p:nvPr/>
        </p:nvCxnSpPr>
        <p:spPr>
          <a:xfrm>
            <a:off x="3609733" y="4878367"/>
            <a:ext cx="903416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xmlns="" id="{C494F1AC-503A-4B32-9918-3967AE09F1DE}"/>
              </a:ext>
            </a:extLst>
          </p:cNvPr>
          <p:cNvCxnSpPr>
            <a:cxnSpLocks/>
          </p:cNvCxnSpPr>
          <p:nvPr/>
        </p:nvCxnSpPr>
        <p:spPr>
          <a:xfrm>
            <a:off x="6684442" y="4865313"/>
            <a:ext cx="903416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951BA8A0-7E4F-4D6D-AAA6-7D0A99E77826}"/>
                  </a:ext>
                </a:extLst>
              </p:cNvPr>
              <p:cNvSpPr txBox="1"/>
              <p:nvPr/>
            </p:nvSpPr>
            <p:spPr>
              <a:xfrm>
                <a:off x="7514845" y="4646601"/>
                <a:ext cx="2604088" cy="673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/>
                  <a:t>Formation du précipité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i="0" dirty="0" smtClean="0">
                        <a:latin typeface="Cambria Math" panose="02040503050406030204" pitchFamily="18" charset="0"/>
                      </a:rPr>
                      <m:t>AgC</m:t>
                    </m:r>
                    <m:sSub>
                      <m:sSubPr>
                        <m:ctrlPr>
                          <a:rPr lang="fr-FR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i="0" dirty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a:rPr lang="fr-FR" b="0" i="0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b="0" i="0" dirty="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fr-FR" b="0" i="0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951BA8A0-7E4F-4D6D-AAA6-7D0A99E77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845" y="4646601"/>
                <a:ext cx="2604088" cy="673005"/>
              </a:xfrm>
              <a:prstGeom prst="rect">
                <a:avLst/>
              </a:prstGeom>
              <a:blipFill>
                <a:blip r:embed="rId3"/>
                <a:stretch>
                  <a:fillRect t="-4505" b="-45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E1181AC-09A5-41F3-BA0B-A8945AAEC71E}"/>
              </a:ext>
            </a:extLst>
          </p:cNvPr>
          <p:cNvSpPr/>
          <p:nvPr/>
        </p:nvSpPr>
        <p:spPr>
          <a:xfrm>
            <a:off x="3129698" y="6486020"/>
            <a:ext cx="96907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Source : http://www.david-malka-mpsi.fr/static/mpsi_website/media/CH8_equilibre_de_precipitation.pdf</a:t>
            </a:r>
          </a:p>
        </p:txBody>
      </p:sp>
    </p:spTree>
    <p:extLst>
      <p:ext uri="{BB962C8B-B14F-4D97-AF65-F5344CB8AC3E}">
        <p14:creationId xmlns:p14="http://schemas.microsoft.com/office/powerpoint/2010/main" val="3388466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39160D51-5B94-4B02-904E-CECD787E5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348" y="1494360"/>
            <a:ext cx="3532170" cy="423860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ABA23E03-581D-4AC4-B76E-3D914BB3A538}"/>
              </a:ext>
            </a:extLst>
          </p:cNvPr>
          <p:cNvSpPr txBox="1"/>
          <p:nvPr/>
        </p:nvSpPr>
        <p:spPr>
          <a:xfrm>
            <a:off x="7012914" y="2828835"/>
            <a:ext cx="3769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dirty="0"/>
              <a:t>Une spatule de chlorure de sodium dans de l’eau (gauche) et dans de l’huile (droite)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6ED0BF-CF34-4064-A456-516D853DCE34}"/>
              </a:ext>
            </a:extLst>
          </p:cNvPr>
          <p:cNvSpPr/>
          <p:nvPr/>
        </p:nvSpPr>
        <p:spPr>
          <a:xfrm>
            <a:off x="4399280" y="6488668"/>
            <a:ext cx="8829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Source : http://physik.diekirch.org/5e/cours_5e_v05_chimie_physique_Chap4.pdf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D5C84AD-4B12-467E-B16A-59A560B0EC6A}"/>
              </a:ext>
            </a:extLst>
          </p:cNvPr>
          <p:cNvSpPr/>
          <p:nvPr/>
        </p:nvSpPr>
        <p:spPr>
          <a:xfrm>
            <a:off x="4399280" y="507830"/>
            <a:ext cx="2775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u="sng" dirty="0"/>
              <a:t>Influence du solvant </a:t>
            </a:r>
          </a:p>
        </p:txBody>
      </p:sp>
    </p:spTree>
    <p:extLst>
      <p:ext uri="{BB962C8B-B14F-4D97-AF65-F5344CB8AC3E}">
        <p14:creationId xmlns:p14="http://schemas.microsoft.com/office/powerpoint/2010/main" val="742651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D6BD3988-78AB-4CBE-9450-2CD7FF5AA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434" y="279165"/>
            <a:ext cx="5019765" cy="629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61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007636AA-FAC1-4348-A0E9-B642C3584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65" y="-61005"/>
            <a:ext cx="4665070" cy="36829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xmlns="" id="{8ABDB4F3-4775-4932-933E-AB7A411FA514}"/>
                  </a:ext>
                </a:extLst>
              </p:cNvPr>
              <p:cNvSpPr txBox="1"/>
              <p:nvPr/>
            </p:nvSpPr>
            <p:spPr>
              <a:xfrm>
                <a:off x="1447800" y="3822700"/>
                <a:ext cx="381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800" i="0" dirty="0" smtClean="0">
                          <a:latin typeface="Cambria Math" panose="02040503050406030204" pitchFamily="18" charset="0"/>
                        </a:rPr>
                        <m:t>Ks</m:t>
                      </m:r>
                      <m:r>
                        <a:rPr lang="fr-FR" sz="2800" i="0" dirty="0" smtClean="0">
                          <a:latin typeface="Cambria Math" panose="02040503050406030204" pitchFamily="18" charset="0"/>
                        </a:rPr>
                        <m:t>=2⋅</m:t>
                      </m:r>
                      <m:sSup>
                        <m:sSupPr>
                          <m:ctrlPr>
                            <a:rPr lang="fr-FR" sz="280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sup>
                      </m:sSup>
                      <m:r>
                        <a:rPr lang="fr-FR" sz="28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8ABDB4F3-4775-4932-933E-AB7A411FA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822700"/>
                <a:ext cx="38100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E4D416A1-3D77-4F35-8D29-62B5B5E91183}"/>
                  </a:ext>
                </a:extLst>
              </p:cNvPr>
              <p:cNvSpPr/>
              <p:nvPr/>
            </p:nvSpPr>
            <p:spPr>
              <a:xfrm>
                <a:off x="7344770" y="3822700"/>
                <a:ext cx="292464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800" i="0" dirty="0" smtClean="0">
                          <a:latin typeface="Cambria Math" panose="02040503050406030204" pitchFamily="18" charset="0"/>
                        </a:rPr>
                        <m:t>Ks</m:t>
                      </m:r>
                      <m:r>
                        <a:rPr lang="fr-FR" sz="2800" b="0" i="0" dirty="0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fr-FR" sz="280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800" b="0" i="0" dirty="0" smtClean="0">
                          <a:latin typeface="Cambria Math" panose="02040503050406030204" pitchFamily="18" charset="0"/>
                        </a:rPr>
                        <m:t>1,0</m:t>
                      </m:r>
                      <m:r>
                        <a:rPr lang="fr-FR" sz="2800" i="0" dirty="0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fr-FR" sz="280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8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4D416A1-3D77-4F35-8D29-62B5B5E911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4770" y="3822700"/>
                <a:ext cx="292464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 8" descr="Une image contenant pièce&#10;&#10;Description générée automatiquement">
            <a:extLst>
              <a:ext uri="{FF2B5EF4-FFF2-40B4-BE49-F238E27FC236}">
                <a16:creationId xmlns:a16="http://schemas.microsoft.com/office/drawing/2014/main" xmlns="" id="{4A8D1A94-4E06-4707-A145-659E28FE4D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039" y="94461"/>
            <a:ext cx="4421774" cy="352748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B40D55AB-7E0C-4C02-A560-D028EF55C155}"/>
                  </a:ext>
                </a:extLst>
              </p:cNvPr>
              <p:cNvSpPr txBox="1"/>
              <p:nvPr/>
            </p:nvSpPr>
            <p:spPr>
              <a:xfrm>
                <a:off x="291585" y="4999593"/>
                <a:ext cx="5947507" cy="629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fr-FR" sz="32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fr-FR" sz="3200" i="1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3200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fr-FR" sz="3200" b="0" i="1" dirty="0" smtClean="0">
                            <a:latin typeface="Cambria Math" panose="02040503050406030204" pitchFamily="18" charset="0"/>
                          </a:rPr>
                          <m:t>𝐾𝑠</m:t>
                        </m:r>
                      </m:e>
                    </m:rad>
                    <m:sSup>
                      <m:sSupPr>
                        <m:ctrlPr>
                          <a:rPr lang="fr-FR" sz="32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fr-FR" sz="3200" b="0" i="1" dirty="0" smtClean="0">
                            <a:latin typeface="Cambria Math"/>
                          </a:rPr>
                          <m:t> </m:t>
                        </m:r>
                        <m:r>
                          <a:rPr lang="fr-FR" sz="3200" i="1" dirty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fr-FR" sz="3200" i="1" dirty="0">
                            <a:latin typeface="Cambria Math"/>
                          </a:rPr>
                          <m:t>∘</m:t>
                        </m:r>
                      </m:sup>
                    </m:sSup>
                    <m:r>
                      <a:rPr lang="fr-FR" sz="3200" b="0" i="1" dirty="0" smtClean="0">
                        <a:latin typeface="Cambria Math" panose="02040503050406030204" pitchFamily="18" charset="0"/>
                      </a:rPr>
                      <m:t>=1.4⋅</m:t>
                    </m:r>
                    <m:sSup>
                      <m:sSupPr>
                        <m:ctrlPr>
                          <a:rPr lang="fr-FR" sz="32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sz="32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3200" b="0" i="1" dirty="0" smtClean="0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fr-FR" sz="3200" dirty="0" smtClean="0">
                    <a:latin typeface="Cambria Math" panose="02040503050406030204" pitchFamily="18" charset="0"/>
                  </a:rPr>
                  <a:t>mol/L</a:t>
                </a:r>
                <a:endParaRPr lang="fr-FR" sz="3200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40D55AB-7E0C-4C02-A560-D028EF55C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5" y="4999593"/>
                <a:ext cx="5947507" cy="629531"/>
              </a:xfrm>
              <a:prstGeom prst="rect">
                <a:avLst/>
              </a:prstGeom>
              <a:blipFill rotWithShape="1">
                <a:blip r:embed="rId6"/>
                <a:stretch>
                  <a:fillRect t="-5825" b="-310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D3099FCC-5CFA-4CEF-919F-8666064085D2}"/>
                  </a:ext>
                </a:extLst>
              </p:cNvPr>
              <p:cNvSpPr/>
              <p:nvPr/>
            </p:nvSpPr>
            <p:spPr>
              <a:xfrm>
                <a:off x="6326553" y="4639632"/>
                <a:ext cx="6096000" cy="110325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fr-FR" sz="32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fr-FR" sz="3200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fr-FR" sz="320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3200" b="0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3200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3200" b="0" i="1" dirty="0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fr-FR" sz="3200" b="0" i="1" dirty="0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sSup>
                                  <m:sSupPr>
                                    <m:ctrlPr>
                                      <a:rPr lang="fr-FR" sz="3200" b="0" i="1" dirty="0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3200" b="0" i="1" dirty="0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fr-FR" sz="3200" b="0" i="1" dirty="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fr-FR" sz="3200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fr-FR" sz="3200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sz="32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32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fr-FR" sz="32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fr-FR" sz="3200" i="1" dirty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fr-FR" sz="3200" i="1" dirty="0">
                            <a:latin typeface="Cambria Math"/>
                          </a:rPr>
                          <m:t>∘</m:t>
                        </m:r>
                      </m:sup>
                    </m:sSup>
                    <m:r>
                      <a:rPr lang="fr-FR" sz="3200" b="0" i="1" dirty="0" smtClean="0">
                        <a:latin typeface="Cambria Math" panose="02040503050406030204" pitchFamily="18" charset="0"/>
                      </a:rPr>
                      <m:t>=6.3⋅</m:t>
                    </m:r>
                    <m:sSup>
                      <m:sSupPr>
                        <m:ctrlPr>
                          <a:rPr lang="fr-FR" sz="32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sz="32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3200" b="0" i="1" dirty="0" smtClean="0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fr-FR" sz="3200" dirty="0" smtClean="0">
                    <a:latin typeface="Cambria Math" panose="02040503050406030204" pitchFamily="18" charset="0"/>
                  </a:rPr>
                  <a:t>mol/L</a:t>
                </a:r>
                <a:endParaRPr lang="fr-FR" sz="3200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3099FCC-5CFA-4CEF-919F-8666064085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553" y="4639632"/>
                <a:ext cx="6096000" cy="1103251"/>
              </a:xfrm>
              <a:prstGeom prst="rect">
                <a:avLst/>
              </a:prstGeom>
              <a:blipFill rotWithShape="1">
                <a:blip r:embed="rId7"/>
                <a:stretch>
                  <a:fillRect b="-55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3632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007636AA-FAC1-4348-A0E9-B642C3584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65" y="-61005"/>
            <a:ext cx="4665070" cy="36829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xmlns="" id="{8ABDB4F3-4775-4932-933E-AB7A411FA514}"/>
                  </a:ext>
                </a:extLst>
              </p:cNvPr>
              <p:cNvSpPr txBox="1"/>
              <p:nvPr/>
            </p:nvSpPr>
            <p:spPr>
              <a:xfrm>
                <a:off x="1447800" y="3886200"/>
                <a:ext cx="381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800" i="0" dirty="0" smtClean="0">
                          <a:latin typeface="Cambria Math" panose="02040503050406030204" pitchFamily="18" charset="0"/>
                        </a:rPr>
                        <m:t>Ks</m:t>
                      </m:r>
                      <m:r>
                        <a:rPr lang="fr-FR" sz="2800" i="0" dirty="0" smtClean="0">
                          <a:latin typeface="Cambria Math" panose="02040503050406030204" pitchFamily="18" charset="0"/>
                        </a:rPr>
                        <m:t>=2⋅</m:t>
                      </m:r>
                      <m:sSup>
                        <m:sSupPr>
                          <m:ctrlPr>
                            <a:rPr lang="fr-FR" sz="280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sup>
                      </m:sSup>
                      <m:r>
                        <a:rPr lang="fr-FR" sz="28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8ABDB4F3-4775-4932-933E-AB7A411FA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886200"/>
                <a:ext cx="38100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E4D416A1-3D77-4F35-8D29-62B5B5E91183}"/>
                  </a:ext>
                </a:extLst>
              </p:cNvPr>
              <p:cNvSpPr/>
              <p:nvPr/>
            </p:nvSpPr>
            <p:spPr>
              <a:xfrm>
                <a:off x="7344770" y="3822700"/>
                <a:ext cx="292464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800" i="0" dirty="0" smtClean="0">
                          <a:latin typeface="Cambria Math" panose="02040503050406030204" pitchFamily="18" charset="0"/>
                        </a:rPr>
                        <m:t>Ks</m:t>
                      </m:r>
                      <m:r>
                        <a:rPr lang="fr-FR" sz="2800" b="0" i="0" dirty="0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fr-FR" sz="280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800" b="0" i="0" dirty="0" smtClean="0">
                          <a:latin typeface="Cambria Math" panose="02040503050406030204" pitchFamily="18" charset="0"/>
                        </a:rPr>
                        <m:t>1,0</m:t>
                      </m:r>
                      <m:r>
                        <a:rPr lang="fr-FR" sz="2800" i="0" dirty="0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fr-FR" sz="280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8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4D416A1-3D77-4F35-8D29-62B5B5E911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4770" y="3822700"/>
                <a:ext cx="292464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 8" descr="Une image contenant pièce&#10;&#10;Description générée automatiquement">
            <a:extLst>
              <a:ext uri="{FF2B5EF4-FFF2-40B4-BE49-F238E27FC236}">
                <a16:creationId xmlns:a16="http://schemas.microsoft.com/office/drawing/2014/main" xmlns="" id="{4A8D1A94-4E06-4707-A145-659E28FE4D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039" y="94461"/>
            <a:ext cx="4421774" cy="3527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xmlns="" id="{230DD7B7-7003-4E23-8B44-005A071FE63F}"/>
                  </a:ext>
                </a:extLst>
              </p:cNvPr>
              <p:cNvSpPr txBox="1"/>
              <p:nvPr/>
            </p:nvSpPr>
            <p:spPr>
              <a:xfrm>
                <a:off x="5408066" y="3861448"/>
                <a:ext cx="13758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fr-FR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230DD7B7-7003-4E23-8B44-005A071FE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066" y="3861448"/>
                <a:ext cx="137586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xmlns="" id="{99A7F7E4-F2E9-4CA3-AE77-7F5CF4EB5299}"/>
                  </a:ext>
                </a:extLst>
              </p:cNvPr>
              <p:cNvSpPr txBox="1"/>
              <p:nvPr/>
            </p:nvSpPr>
            <p:spPr>
              <a:xfrm>
                <a:off x="5362405" y="5065765"/>
                <a:ext cx="13758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fr-FR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99A7F7E4-F2E9-4CA3-AE77-7F5CF4EB5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405" y="5065765"/>
                <a:ext cx="137586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1BF8A878-83D5-4172-A09D-33F2DFFA78E2}"/>
              </a:ext>
            </a:extLst>
          </p:cNvPr>
          <p:cNvSpPr txBox="1"/>
          <p:nvPr/>
        </p:nvSpPr>
        <p:spPr>
          <a:xfrm>
            <a:off x="10013950" y="6324600"/>
            <a:ext cx="435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</a:t>
            </a:r>
            <a:r>
              <a:rPr lang="fr-FR" dirty="0" err="1"/>
              <a:t>Hprépa</a:t>
            </a:r>
            <a:r>
              <a:rPr lang="fr-FR" dirty="0"/>
              <a:t> PCSI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xmlns="" id="{B40D55AB-7E0C-4C02-A560-D028EF55C155}"/>
                  </a:ext>
                </a:extLst>
              </p:cNvPr>
              <p:cNvSpPr txBox="1"/>
              <p:nvPr/>
            </p:nvSpPr>
            <p:spPr>
              <a:xfrm>
                <a:off x="291585" y="4999593"/>
                <a:ext cx="5947507" cy="629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fr-FR" sz="32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fr-FR" sz="3200" i="1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3200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fr-FR" sz="3200" b="0" i="1" dirty="0" smtClean="0">
                            <a:latin typeface="Cambria Math" panose="02040503050406030204" pitchFamily="18" charset="0"/>
                          </a:rPr>
                          <m:t>𝐾𝑠</m:t>
                        </m:r>
                      </m:e>
                    </m:rad>
                    <m:sSup>
                      <m:sSupPr>
                        <m:ctrlPr>
                          <a:rPr lang="fr-FR" sz="32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fr-FR" sz="3200" b="0" i="1" dirty="0" smtClean="0">
                            <a:latin typeface="Cambria Math"/>
                          </a:rPr>
                          <m:t> </m:t>
                        </m:r>
                        <m:r>
                          <a:rPr lang="fr-FR" sz="3200" i="1" dirty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fr-FR" sz="3200" i="1" dirty="0">
                            <a:latin typeface="Cambria Math"/>
                          </a:rPr>
                          <m:t>∘</m:t>
                        </m:r>
                      </m:sup>
                    </m:sSup>
                    <m:r>
                      <a:rPr lang="fr-FR" sz="3200" b="0" i="1" dirty="0" smtClean="0">
                        <a:latin typeface="Cambria Math" panose="02040503050406030204" pitchFamily="18" charset="0"/>
                      </a:rPr>
                      <m:t>=1.4⋅</m:t>
                    </m:r>
                    <m:sSup>
                      <m:sSupPr>
                        <m:ctrlPr>
                          <a:rPr lang="fr-FR" sz="32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sz="32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3200" b="0" i="1" dirty="0" smtClean="0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fr-FR" sz="3200" dirty="0" smtClean="0">
                    <a:latin typeface="Cambria Math" panose="02040503050406030204" pitchFamily="18" charset="0"/>
                  </a:rPr>
                  <a:t>mol/L</a:t>
                </a:r>
                <a:endParaRPr lang="fr-FR" sz="3200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40D55AB-7E0C-4C02-A560-D028EF55C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5" y="4999593"/>
                <a:ext cx="5947507" cy="629531"/>
              </a:xfrm>
              <a:prstGeom prst="rect">
                <a:avLst/>
              </a:prstGeom>
              <a:blipFill rotWithShape="1">
                <a:blip r:embed="rId10"/>
                <a:stretch>
                  <a:fillRect t="-5825" b="-310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D3099FCC-5CFA-4CEF-919F-8666064085D2}"/>
                  </a:ext>
                </a:extLst>
              </p:cNvPr>
              <p:cNvSpPr/>
              <p:nvPr/>
            </p:nvSpPr>
            <p:spPr>
              <a:xfrm>
                <a:off x="6326553" y="4639632"/>
                <a:ext cx="6096000" cy="110325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fr-FR" sz="32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fr-FR" sz="3200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fr-FR" sz="320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3200" b="0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3200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3200" b="0" i="1" dirty="0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fr-FR" sz="3200" b="0" i="1" dirty="0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sSup>
                                  <m:sSupPr>
                                    <m:ctrlPr>
                                      <a:rPr lang="fr-FR" sz="3200" b="0" i="1" dirty="0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3200" b="0" i="1" dirty="0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fr-FR" sz="3200" b="0" i="1" dirty="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fr-FR" sz="3200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fr-FR" sz="3200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sz="32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32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fr-FR" sz="32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fr-FR" sz="3200" i="1" dirty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fr-FR" sz="3200" i="1" dirty="0">
                            <a:latin typeface="Cambria Math"/>
                          </a:rPr>
                          <m:t>∘</m:t>
                        </m:r>
                      </m:sup>
                    </m:sSup>
                    <m:r>
                      <a:rPr lang="fr-FR" sz="3200" b="0" i="1" dirty="0" smtClean="0">
                        <a:latin typeface="Cambria Math" panose="02040503050406030204" pitchFamily="18" charset="0"/>
                      </a:rPr>
                      <m:t>=6.3⋅</m:t>
                    </m:r>
                    <m:sSup>
                      <m:sSupPr>
                        <m:ctrlPr>
                          <a:rPr lang="fr-FR" sz="32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sz="32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3200" b="0" i="1" dirty="0" smtClean="0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fr-FR" sz="3200" dirty="0" smtClean="0">
                    <a:latin typeface="Cambria Math" panose="02040503050406030204" pitchFamily="18" charset="0"/>
                  </a:rPr>
                  <a:t>mol/L</a:t>
                </a:r>
                <a:endParaRPr lang="fr-FR" sz="3200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3099FCC-5CFA-4CEF-919F-8666064085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553" y="4639632"/>
                <a:ext cx="6096000" cy="1103251"/>
              </a:xfrm>
              <a:prstGeom prst="rect">
                <a:avLst/>
              </a:prstGeom>
              <a:blipFill rotWithShape="1">
                <a:blip r:embed="rId8"/>
                <a:stretch>
                  <a:fillRect b="-55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8062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0AAC1C2E-A0AE-4AE9-9A33-BDA2F46913BC}"/>
              </a:ext>
            </a:extLst>
          </p:cNvPr>
          <p:cNvSpPr txBox="1"/>
          <p:nvPr/>
        </p:nvSpPr>
        <p:spPr>
          <a:xfrm>
            <a:off x="1447800" y="419100"/>
            <a:ext cx="9486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Dosage des ions chlorure d’un sérum physiologique par la méthode de Mohr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780969E2-6B48-45FE-BB34-1D7387C000DC}"/>
              </a:ext>
            </a:extLst>
          </p:cNvPr>
          <p:cNvSpPr txBox="1"/>
          <p:nvPr/>
        </p:nvSpPr>
        <p:spPr>
          <a:xfrm>
            <a:off x="114300" y="2416373"/>
            <a:ext cx="24765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2400" dirty="0"/>
              <a:t>Burette 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E52FAB04-EA3F-4C97-A100-2EC2B8E010BA}"/>
              </a:ext>
            </a:extLst>
          </p:cNvPr>
          <p:cNvGrpSpPr/>
          <p:nvPr/>
        </p:nvGrpSpPr>
        <p:grpSpPr>
          <a:xfrm>
            <a:off x="2590800" y="1471711"/>
            <a:ext cx="7899400" cy="5127148"/>
            <a:chOff x="2590800" y="1471711"/>
            <a:chExt cx="7899400" cy="5127148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xmlns="" id="{A983F4BC-60B2-4D1D-AC6C-FB5D08919E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999" r="1595"/>
            <a:stretch/>
          </p:blipFill>
          <p:spPr>
            <a:xfrm>
              <a:off x="3073401" y="1471711"/>
              <a:ext cx="6667500" cy="4829192"/>
            </a:xfrm>
            <a:prstGeom prst="rect">
              <a:avLst/>
            </a:prstGeom>
          </p:spPr>
        </p:pic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xmlns="" id="{BE32E8E7-81EC-4922-91DE-330B5A60C1FD}"/>
                </a:ext>
              </a:extLst>
            </p:cNvPr>
            <p:cNvSpPr txBox="1"/>
            <p:nvPr/>
          </p:nvSpPr>
          <p:spPr>
            <a:xfrm>
              <a:off x="7175500" y="5029199"/>
              <a:ext cx="3314700" cy="15696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Agitateur magnétique</a:t>
              </a:r>
            </a:p>
            <a:p>
              <a:endParaRPr lang="fr-FR" sz="2400" dirty="0"/>
            </a:p>
            <a:p>
              <a:endParaRPr lang="fr-FR" sz="2400" dirty="0"/>
            </a:p>
            <a:p>
              <a:r>
                <a:rPr lang="fr-FR" sz="2400" dirty="0"/>
                <a:t> </a:t>
              </a:r>
            </a:p>
          </p:txBody>
        </p:sp>
        <p:cxnSp>
          <p:nvCxnSpPr>
            <p:cNvPr id="7" name="Connecteur droit avec flèche 6">
              <a:extLst>
                <a:ext uri="{FF2B5EF4-FFF2-40B4-BE49-F238E27FC236}">
                  <a16:creationId xmlns:a16="http://schemas.microsoft.com/office/drawing/2014/main" xmlns="" id="{233B6CF8-CBCA-43A1-B86C-D5A6AC3D3EE0}"/>
                </a:ext>
              </a:extLst>
            </p:cNvPr>
            <p:cNvCxnSpPr>
              <a:stCxn id="5" idx="3"/>
            </p:cNvCxnSpPr>
            <p:nvPr/>
          </p:nvCxnSpPr>
          <p:spPr>
            <a:xfrm flipV="1">
              <a:off x="2590800" y="2641600"/>
              <a:ext cx="2070100" cy="56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xmlns="" id="{897C2F97-EFE5-48F7-8292-F32FB40B7E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5106" t="43283" r="1783" b="36810"/>
            <a:stretch/>
          </p:blipFill>
          <p:spPr>
            <a:xfrm>
              <a:off x="6629399" y="3949700"/>
              <a:ext cx="2921001" cy="98099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9A98FD1A-0A42-4144-A9A2-91DEE7BA2B4A}"/>
                </a:ext>
              </a:extLst>
            </p:cNvPr>
            <p:cNvSpPr/>
            <p:nvPr/>
          </p:nvSpPr>
          <p:spPr>
            <a:xfrm>
              <a:off x="7918450" y="4872567"/>
              <a:ext cx="304800" cy="1566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3050D07-189F-4143-A88D-B43671985BF6}"/>
                </a:ext>
              </a:extLst>
            </p:cNvPr>
            <p:cNvSpPr/>
            <p:nvPr/>
          </p:nvSpPr>
          <p:spPr>
            <a:xfrm>
              <a:off x="7061200" y="4923041"/>
              <a:ext cx="304800" cy="1566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22258D09-8B77-4D19-90BD-76B827204668}"/>
                </a:ext>
              </a:extLst>
            </p:cNvPr>
            <p:cNvSpPr/>
            <p:nvPr/>
          </p:nvSpPr>
          <p:spPr>
            <a:xfrm>
              <a:off x="6594475" y="4934990"/>
              <a:ext cx="304800" cy="1566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934732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CAB7F8C9-7295-402D-8DBB-3F62512A4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20" y="867273"/>
            <a:ext cx="9126359" cy="450962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4E6EC048-82CD-4C6D-89D1-F7EF2821F949}"/>
              </a:ext>
            </a:extLst>
          </p:cNvPr>
          <p:cNvSpPr txBox="1"/>
          <p:nvPr/>
        </p:nvSpPr>
        <p:spPr>
          <a:xfrm>
            <a:off x="3037840" y="6119235"/>
            <a:ext cx="727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pAg</a:t>
            </a:r>
            <a:r>
              <a:rPr lang="fr-FR" dirty="0"/>
              <a:t> en fonction du volume versé, obtenu avec le logiciel </a:t>
            </a:r>
            <a:r>
              <a:rPr lang="fr-FR" dirty="0" err="1"/>
              <a:t>dozzzaqueux</a:t>
            </a:r>
            <a:r>
              <a:rPr lang="fr-FR" dirty="0"/>
              <a:t>. 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xmlns="" id="{60FA037D-1F76-4BB7-A3EC-AADF94EFAD6E}"/>
              </a:ext>
            </a:extLst>
          </p:cNvPr>
          <p:cNvCxnSpPr/>
          <p:nvPr/>
        </p:nvCxnSpPr>
        <p:spPr>
          <a:xfrm>
            <a:off x="1869440" y="3239478"/>
            <a:ext cx="431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6BCD8D9C-9A55-48E2-ADF4-E855FC57EEBC}"/>
              </a:ext>
            </a:extLst>
          </p:cNvPr>
          <p:cNvCxnSpPr>
            <a:cxnSpLocks/>
          </p:cNvCxnSpPr>
          <p:nvPr/>
        </p:nvCxnSpPr>
        <p:spPr>
          <a:xfrm>
            <a:off x="6187440" y="3200400"/>
            <a:ext cx="0" cy="179580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3CF2263D-E618-4DFA-9333-38D8D4602B5E}"/>
              </a:ext>
            </a:extLst>
          </p:cNvPr>
          <p:cNvSpPr txBox="1"/>
          <p:nvPr/>
        </p:nvSpPr>
        <p:spPr>
          <a:xfrm>
            <a:off x="2960016" y="2752751"/>
            <a:ext cx="2479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équivalence</a:t>
            </a:r>
          </a:p>
        </p:txBody>
      </p:sp>
    </p:spTree>
    <p:extLst>
      <p:ext uri="{BB962C8B-B14F-4D97-AF65-F5344CB8AC3E}">
        <p14:creationId xmlns:p14="http://schemas.microsoft.com/office/powerpoint/2010/main" val="28126414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</TotalTime>
  <Words>612</Words>
  <Application>Microsoft Office PowerPoint</Application>
  <PresentationFormat>Personnalisé</PresentationFormat>
  <Paragraphs>72</Paragraphs>
  <Slides>23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Laura Guislain</dc:creator>
  <cp:lastModifiedBy>pascal</cp:lastModifiedBy>
  <cp:revision>34</cp:revision>
  <dcterms:created xsi:type="dcterms:W3CDTF">2020-05-05T12:24:05Z</dcterms:created>
  <dcterms:modified xsi:type="dcterms:W3CDTF">2020-06-24T23:06:49Z</dcterms:modified>
</cp:coreProperties>
</file>