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82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6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8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1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3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1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45D0-2198-4F4D-A10F-F41A06242F4F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712E-E9AF-4B4F-B671-1AFA75654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4655992" cy="38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00808"/>
            <a:ext cx="4607077" cy="35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68144" y="59261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Fosset, MPSI Chimie</a:t>
            </a:r>
          </a:p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692696"/>
            <a:ext cx="295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 = 0.01 mol/L, égalité des concentrations aux frontières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90675"/>
            <a:ext cx="6515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5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231802" cy="4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6186" cy="45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68144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Nathan MP/PT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0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300"/>
            <a:ext cx="8324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0232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Fosset MPSI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8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FerEtZinc.pdf" descr="FerE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42" y="1217849"/>
            <a:ext cx="6063258" cy="454744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Em : Potentiel mixte"/>
          <p:cNvSpPr txBox="1"/>
          <p:nvPr/>
        </p:nvSpPr>
        <p:spPr>
          <a:xfrm>
            <a:off x="3880596" y="1211213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297" name="icor : Courant de corrosion"/>
          <p:cNvSpPr txBox="1"/>
          <p:nvPr/>
        </p:nvSpPr>
        <p:spPr>
          <a:xfrm>
            <a:off x="3909542" y="1438138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Equation"/>
              <p:cNvSpPr txBox="1"/>
              <p:nvPr/>
            </p:nvSpPr>
            <p:spPr>
              <a:xfrm>
                <a:off x="6538103" y="3644897"/>
                <a:ext cx="302455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29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03" y="3644897"/>
                <a:ext cx="302455" cy="200055"/>
              </a:xfrm>
              <a:prstGeom prst="rect">
                <a:avLst/>
              </a:prstGeom>
              <a:blipFill rotWithShape="1">
                <a:blip r:embed="rId3"/>
                <a:stretch>
                  <a:fillRect l="-14286" t="-3030" r="-6122" b="-121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5472791" y="3866480"/>
                <a:ext cx="315920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91" y="3866480"/>
                <a:ext cx="315920" cy="200055"/>
              </a:xfrm>
              <a:prstGeom prst="rect">
                <a:avLst/>
              </a:prstGeom>
              <a:blipFill rotWithShape="1">
                <a:blip r:embed="rId4"/>
                <a:stretch>
                  <a:fillRect l="-13462" r="-3846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Equation"/>
              <p:cNvSpPr txBox="1"/>
              <p:nvPr/>
            </p:nvSpPr>
            <p:spPr>
              <a:xfrm>
                <a:off x="8154377" y="3305569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377" y="3305569"/>
                <a:ext cx="299313" cy="200055"/>
              </a:xfrm>
              <a:prstGeom prst="rect">
                <a:avLst/>
              </a:prstGeom>
              <a:blipFill rotWithShape="1">
                <a:blip r:embed="rId5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Equation"/>
              <p:cNvSpPr txBox="1"/>
              <p:nvPr/>
            </p:nvSpPr>
            <p:spPr>
              <a:xfrm>
                <a:off x="8014216" y="3537741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216" y="3537741"/>
                <a:ext cx="424347" cy="200055"/>
              </a:xfrm>
              <a:prstGeom prst="rect">
                <a:avLst/>
              </a:prstGeom>
              <a:blipFill rotWithShape="1">
                <a:blip r:embed="rId6"/>
                <a:stretch>
                  <a:fillRect l="-2899" r="-1449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quation"/>
              <p:cNvSpPr txBox="1"/>
              <p:nvPr/>
            </p:nvSpPr>
            <p:spPr>
              <a:xfrm>
                <a:off x="8154377" y="3073397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377" y="3073397"/>
                <a:ext cx="299313" cy="200055"/>
              </a:xfrm>
              <a:prstGeom prst="rect">
                <a:avLst/>
              </a:prstGeom>
              <a:blipFill rotWithShape="1">
                <a:blip r:embed="rId7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Equation"/>
              <p:cNvSpPr txBox="1"/>
              <p:nvPr/>
            </p:nvSpPr>
            <p:spPr>
              <a:xfrm>
                <a:off x="8014216" y="3769913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216" y="3769913"/>
                <a:ext cx="424347" cy="200055"/>
              </a:xfrm>
              <a:prstGeom prst="rect">
                <a:avLst/>
              </a:prstGeom>
              <a:blipFill rotWithShape="1">
                <a:blip r:embed="rId8"/>
                <a:stretch>
                  <a:fillRect l="-2899" r="-1449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Equation"/>
              <p:cNvSpPr txBox="1"/>
              <p:nvPr/>
            </p:nvSpPr>
            <p:spPr>
              <a:xfrm>
                <a:off x="5109358" y="5243692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58" y="5243692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3333" r="-15556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Equation"/>
              <p:cNvSpPr txBox="1"/>
              <p:nvPr/>
            </p:nvSpPr>
            <p:spPr>
              <a:xfrm>
                <a:off x="4812391" y="4516324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91" y="4516324"/>
                <a:ext cx="1249125" cy="287002"/>
              </a:xfrm>
              <a:prstGeom prst="rect">
                <a:avLst/>
              </a:prstGeom>
              <a:blipFill rotWithShape="1">
                <a:blip r:embed="rId10"/>
                <a:stretch>
                  <a:fillRect l="-2927" r="-2439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Equation"/>
              <p:cNvSpPr txBox="1"/>
              <p:nvPr/>
            </p:nvSpPr>
            <p:spPr>
              <a:xfrm>
                <a:off x="5673300" y="1964984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300" y="1964984"/>
                <a:ext cx="1349344" cy="294824"/>
              </a:xfrm>
              <a:prstGeom prst="rect">
                <a:avLst/>
              </a:prstGeom>
              <a:blipFill rotWithShape="1">
                <a:blip r:embed="rId11"/>
                <a:stretch>
                  <a:fillRect l="-3167" r="-2262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Equation"/>
              <p:cNvSpPr txBox="1"/>
              <p:nvPr/>
            </p:nvSpPr>
            <p:spPr>
              <a:xfrm>
                <a:off x="6851419" y="1964984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19" y="1964984"/>
                <a:ext cx="1320874" cy="294824"/>
              </a:xfrm>
              <a:prstGeom prst="rect">
                <a:avLst/>
              </a:prstGeom>
              <a:blipFill rotWithShape="1">
                <a:blip r:embed="rId12"/>
                <a:stretch>
                  <a:fillRect l="-3226" r="-1843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Equation"/>
              <p:cNvSpPr txBox="1"/>
              <p:nvPr/>
            </p:nvSpPr>
            <p:spPr>
              <a:xfrm>
                <a:off x="5519005" y="4779166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05" y="4779166"/>
                <a:ext cx="1249125" cy="287002"/>
              </a:xfrm>
              <a:prstGeom prst="rect">
                <a:avLst/>
              </a:prstGeom>
              <a:blipFill rotWithShape="1">
                <a:blip r:embed="rId13"/>
                <a:stretch>
                  <a:fillRect l="-2927" r="-2439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5843821" y="5243531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821" y="5243531"/>
                <a:ext cx="260712" cy="230832"/>
              </a:xfrm>
              <a:prstGeom prst="rect">
                <a:avLst/>
              </a:prstGeom>
              <a:blipFill rotWithShape="1">
                <a:blip r:embed="rId14"/>
                <a:stretch>
                  <a:fillRect l="-16667" r="-16667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85379" y="875194"/>
            <a:ext cx="498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Les métaux sont séparés</a:t>
            </a:r>
            <a:endParaRPr lang="fr-FR" sz="2400"/>
          </a:p>
        </p:txBody>
      </p:sp>
      <p:grpSp>
        <p:nvGrpSpPr>
          <p:cNvPr id="27" name="Group"/>
          <p:cNvGrpSpPr/>
          <p:nvPr/>
        </p:nvGrpSpPr>
        <p:grpSpPr>
          <a:xfrm>
            <a:off x="380152" y="2112397"/>
            <a:ext cx="2635748" cy="3165477"/>
            <a:chOff x="52778" y="441683"/>
            <a:chExt cx="3748619" cy="4502011"/>
          </a:xfrm>
        </p:grpSpPr>
        <p:sp>
          <p:nvSpPr>
            <p:cNvPr id="28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2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4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44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358163" y="2270367"/>
            <a:ext cx="2649389" cy="3476012"/>
            <a:chOff x="49917" y="34"/>
            <a:chExt cx="3768018" cy="4943660"/>
          </a:xfrm>
        </p:grpSpPr>
        <p:sp>
          <p:nvSpPr>
            <p:cNvPr id="312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5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16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17" name="Line"/>
            <p:cNvSpPr/>
            <p:nvPr/>
          </p:nvSpPr>
          <p:spPr>
            <a:xfrm>
              <a:off x="49917" y="34"/>
              <a:ext cx="376801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55" extrusionOk="0">
                  <a:moveTo>
                    <a:pt x="0" y="21355"/>
                  </a:moveTo>
                  <a:cubicBezTo>
                    <a:pt x="1075" y="7847"/>
                    <a:pt x="3153" y="763"/>
                    <a:pt x="5215" y="3575"/>
                  </a:cubicBezTo>
                  <a:cubicBezTo>
                    <a:pt x="6991" y="5998"/>
                    <a:pt x="8639" y="15733"/>
                    <a:pt x="10388" y="11640"/>
                  </a:cubicBezTo>
                  <a:cubicBezTo>
                    <a:pt x="11550" y="8919"/>
                    <a:pt x="12394" y="267"/>
                    <a:pt x="13631" y="6"/>
                  </a:cubicBezTo>
                  <a:cubicBezTo>
                    <a:pt x="14816" y="-245"/>
                    <a:pt x="15766" y="7277"/>
                    <a:pt x="16877" y="7552"/>
                  </a:cubicBezTo>
                  <a:cubicBezTo>
                    <a:pt x="18016" y="7834"/>
                    <a:pt x="19051" y="1103"/>
                    <a:pt x="20181" y="3819"/>
                  </a:cubicBezTo>
                  <a:cubicBezTo>
                    <a:pt x="21118" y="6072"/>
                    <a:pt x="21600" y="13872"/>
                    <a:pt x="21224" y="2071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21" name="Line"/>
          <p:cNvSpPr/>
          <p:nvPr/>
        </p:nvSpPr>
        <p:spPr>
          <a:xfrm>
            <a:off x="1126313" y="2292532"/>
            <a:ext cx="44649" cy="8631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 flipV="1">
            <a:off x="1099524" y="2378843"/>
            <a:ext cx="71438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H="1">
            <a:off x="2459543" y="2317538"/>
            <a:ext cx="53579" cy="7738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H="1" flipV="1">
            <a:off x="2450614" y="2394919"/>
            <a:ext cx="71438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i"/>
          <p:cNvSpPr txBox="1"/>
          <p:nvPr/>
        </p:nvSpPr>
        <p:spPr>
          <a:xfrm>
            <a:off x="1079842" y="2045292"/>
            <a:ext cx="146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r>
              <a:t>i</a:t>
            </a:r>
          </a:p>
        </p:txBody>
      </p:sp>
      <p:sp>
        <p:nvSpPr>
          <p:cNvPr id="326" name="e-"/>
          <p:cNvSpPr txBox="1"/>
          <p:nvPr/>
        </p:nvSpPr>
        <p:spPr>
          <a:xfrm>
            <a:off x="2371639" y="2045292"/>
            <a:ext cx="246171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31999"/>
              <a:t>-</a:t>
            </a:r>
          </a:p>
        </p:txBody>
      </p:sp>
      <p:pic>
        <p:nvPicPr>
          <p:cNvPr id="327" name="FerConnectZinc.pdf" descr="FerConnec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06" y="1965559"/>
            <a:ext cx="6059695" cy="454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Em : Potentiel mixte"/>
          <p:cNvSpPr txBox="1"/>
          <p:nvPr/>
        </p:nvSpPr>
        <p:spPr>
          <a:xfrm>
            <a:off x="3886557" y="1963168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329" name="icor : Courant de corrosion"/>
          <p:cNvSpPr txBox="1"/>
          <p:nvPr/>
        </p:nvSpPr>
        <p:spPr>
          <a:xfrm>
            <a:off x="3915503" y="2190093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Equation"/>
              <p:cNvSpPr txBox="1"/>
              <p:nvPr/>
            </p:nvSpPr>
            <p:spPr>
              <a:xfrm>
                <a:off x="8097558" y="2934653"/>
                <a:ext cx="46063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558" y="2934653"/>
                <a:ext cx="460639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1842" r="-1316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Equation"/>
              <p:cNvSpPr txBox="1"/>
              <p:nvPr/>
            </p:nvSpPr>
            <p:spPr>
              <a:xfrm>
                <a:off x="8007868" y="5401405"/>
                <a:ext cx="65299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868" y="5401405"/>
                <a:ext cx="652999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804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Equation"/>
              <p:cNvSpPr txBox="1"/>
              <p:nvPr/>
            </p:nvSpPr>
            <p:spPr>
              <a:xfrm>
                <a:off x="6064502" y="4008374"/>
                <a:ext cx="392800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02" y="4008374"/>
                <a:ext cx="392800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5625" r="-3125" b="-1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Equation"/>
              <p:cNvSpPr txBox="1"/>
              <p:nvPr/>
            </p:nvSpPr>
            <p:spPr>
              <a:xfrm>
                <a:off x="4809422" y="5268279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422" y="5268279"/>
                <a:ext cx="1249125" cy="287002"/>
              </a:xfrm>
              <a:prstGeom prst="rect">
                <a:avLst/>
              </a:prstGeom>
              <a:blipFill rotWithShape="1">
                <a:blip r:embed="rId6"/>
                <a:stretch>
                  <a:fillRect l="-3415" r="-1951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Equation"/>
              <p:cNvSpPr txBox="1"/>
              <p:nvPr/>
            </p:nvSpPr>
            <p:spPr>
              <a:xfrm>
                <a:off x="5679261" y="2716939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261" y="2716939"/>
                <a:ext cx="1349344" cy="294824"/>
              </a:xfrm>
              <a:prstGeom prst="rect">
                <a:avLst/>
              </a:prstGeom>
              <a:blipFill rotWithShape="1">
                <a:blip r:embed="rId7"/>
                <a:stretch>
                  <a:fillRect l="-3167" r="-2262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Equation"/>
              <p:cNvSpPr txBox="1"/>
              <p:nvPr/>
            </p:nvSpPr>
            <p:spPr>
              <a:xfrm>
                <a:off x="6857380" y="2716939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80" y="2716939"/>
                <a:ext cx="1320874" cy="294824"/>
              </a:xfrm>
              <a:prstGeom prst="rect">
                <a:avLst/>
              </a:prstGeom>
              <a:blipFill rotWithShape="1">
                <a:blip r:embed="rId8"/>
                <a:stretch>
                  <a:fillRect l="-3226" r="-1843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Equation"/>
              <p:cNvSpPr txBox="1"/>
              <p:nvPr/>
            </p:nvSpPr>
            <p:spPr>
              <a:xfrm>
                <a:off x="5115319" y="5995647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19" y="5995647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3333" r="-15556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Equation"/>
              <p:cNvSpPr txBox="1"/>
              <p:nvPr/>
            </p:nvSpPr>
            <p:spPr>
              <a:xfrm>
                <a:off x="5849782" y="5995486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82" y="5995486"/>
                <a:ext cx="260712" cy="230832"/>
              </a:xfrm>
              <a:prstGeom prst="rect">
                <a:avLst/>
              </a:prstGeom>
              <a:blipFill rotWithShape="1">
                <a:blip r:embed="rId10"/>
                <a:stretch>
                  <a:fillRect l="-16667" r="-16667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Equation"/>
              <p:cNvSpPr txBox="1"/>
              <p:nvPr/>
            </p:nvSpPr>
            <p:spPr>
              <a:xfrm>
                <a:off x="5524966" y="5531121"/>
                <a:ext cx="1249125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966" y="5531121"/>
                <a:ext cx="1249125" cy="287002"/>
              </a:xfrm>
              <a:prstGeom prst="rect">
                <a:avLst/>
              </a:prstGeom>
              <a:blipFill rotWithShape="1">
                <a:blip r:embed="rId11"/>
                <a:stretch>
                  <a:fillRect l="-2927" r="-2439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302514" y="1133020"/>
            <a:ext cx="443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Les métaux sont reliés électriquement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7570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9641D8-7455-4F8B-9A5F-79351CC5EEBF}"/>
              </a:ext>
            </a:extLst>
          </p:cNvPr>
          <p:cNvSpPr txBox="1"/>
          <p:nvPr/>
        </p:nvSpPr>
        <p:spPr>
          <a:xfrm>
            <a:off x="402288" y="316144"/>
            <a:ext cx="522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Anode sacrificielle de zinc sur un bateau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D61A4E5-2CA4-4327-8D72-394D2B25F3CB}"/>
              </a:ext>
            </a:extLst>
          </p:cNvPr>
          <p:cNvSpPr txBox="1"/>
          <p:nvPr/>
        </p:nvSpPr>
        <p:spPr>
          <a:xfrm>
            <a:off x="6430691" y="632968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h2o bateau</a:t>
            </a:r>
          </a:p>
        </p:txBody>
      </p:sp>
      <p:pic>
        <p:nvPicPr>
          <p:cNvPr id="7" name="Picture 5" descr="Anode Sacrificielle Photos &amp; Anode Sacrificielle Images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63" y="1858175"/>
            <a:ext cx="5051856" cy="37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1409404"/>
            <a:ext cx="3450706" cy="46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30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238</Words>
  <Application>Microsoft Office PowerPoint</Application>
  <PresentationFormat>Affichage à l'écran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10</cp:revision>
  <dcterms:created xsi:type="dcterms:W3CDTF">2020-05-13T09:11:45Z</dcterms:created>
  <dcterms:modified xsi:type="dcterms:W3CDTF">2020-06-25T19:29:12Z</dcterms:modified>
</cp:coreProperties>
</file>