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4" r:id="rId3"/>
    <p:sldId id="264" r:id="rId4"/>
    <p:sldId id="265" r:id="rId5"/>
    <p:sldId id="258" r:id="rId6"/>
    <p:sldId id="267" r:id="rId7"/>
    <p:sldId id="266" r:id="rId8"/>
    <p:sldId id="268" r:id="rId9"/>
    <p:sldId id="271" r:id="rId10"/>
    <p:sldId id="270" r:id="rId11"/>
    <p:sldId id="262" r:id="rId12"/>
    <p:sldId id="263" r:id="rId13"/>
    <p:sldId id="261" r:id="rId14"/>
    <p:sldId id="276" r:id="rId15"/>
    <p:sldId id="273" r:id="rId16"/>
    <p:sldId id="257" r:id="rId17"/>
    <p:sldId id="275" r:id="rId18"/>
    <p:sldId id="277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45D0-2198-4F4D-A10F-F41A06242F4F}" type="datetimeFigureOut">
              <a:rPr lang="fr-FR" smtClean="0"/>
              <a:t>25/06/2020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712E-E9AF-4B4F-B671-1AFA75654A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1821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45D0-2198-4F4D-A10F-F41A06242F4F}" type="datetimeFigureOut">
              <a:rPr lang="fr-FR" smtClean="0"/>
              <a:t>25/06/2020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712E-E9AF-4B4F-B671-1AFA75654A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206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45D0-2198-4F4D-A10F-F41A06242F4F}" type="datetimeFigureOut">
              <a:rPr lang="fr-FR" smtClean="0"/>
              <a:t>25/06/2020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712E-E9AF-4B4F-B671-1AFA75654A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46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45D0-2198-4F4D-A10F-F41A06242F4F}" type="datetimeFigureOut">
              <a:rPr lang="fr-FR" smtClean="0"/>
              <a:t>25/06/2020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712E-E9AF-4B4F-B671-1AFA75654A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0788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45D0-2198-4F4D-A10F-F41A06242F4F}" type="datetimeFigureOut">
              <a:rPr lang="fr-FR" smtClean="0"/>
              <a:t>25/06/2020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712E-E9AF-4B4F-B671-1AFA75654A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547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45D0-2198-4F4D-A10F-F41A06242F4F}" type="datetimeFigureOut">
              <a:rPr lang="fr-FR" smtClean="0"/>
              <a:t>25/06/2020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712E-E9AF-4B4F-B671-1AFA75654A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8105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45D0-2198-4F4D-A10F-F41A06242F4F}" type="datetimeFigureOut">
              <a:rPr lang="fr-FR" smtClean="0"/>
              <a:t>25/06/2020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712E-E9AF-4B4F-B671-1AFA75654A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2157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45D0-2198-4F4D-A10F-F41A06242F4F}" type="datetimeFigureOut">
              <a:rPr lang="fr-FR" smtClean="0"/>
              <a:t>25/06/2020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712E-E9AF-4B4F-B671-1AFA75654A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2311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45D0-2198-4F4D-A10F-F41A06242F4F}" type="datetimeFigureOut">
              <a:rPr lang="fr-FR" smtClean="0"/>
              <a:t>25/06/2020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712E-E9AF-4B4F-B671-1AFA75654A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1021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45D0-2198-4F4D-A10F-F41A06242F4F}" type="datetimeFigureOut">
              <a:rPr lang="fr-FR" smtClean="0"/>
              <a:t>25/06/2020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712E-E9AF-4B4F-B671-1AFA75654A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5307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45D0-2198-4F4D-A10F-F41A06242F4F}" type="datetimeFigureOut">
              <a:rPr lang="fr-FR" smtClean="0"/>
              <a:t>25/06/2020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712E-E9AF-4B4F-B671-1AFA75654A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7310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845D0-2198-4F4D-A10F-F41A06242F4F}" type="datetimeFigureOut">
              <a:rPr lang="fr-FR" smtClean="0"/>
              <a:t>25/06/2020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F712E-E9AF-4B4F-B671-1AFA75654A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49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openxmlformats.org/officeDocument/2006/relationships/image" Target="../media/image18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1.png"/><Relationship Id="rId5" Type="http://schemas.openxmlformats.org/officeDocument/2006/relationships/image" Target="../media/image161.png"/><Relationship Id="rId10" Type="http://schemas.openxmlformats.org/officeDocument/2006/relationships/hyperlink" Target="https://www.youtube.com/watch?v=YlDlO7Aasm4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80.png"/><Relationship Id="rId3" Type="http://schemas.openxmlformats.org/officeDocument/2006/relationships/image" Target="../media/image80.png"/><Relationship Id="rId7" Type="http://schemas.openxmlformats.org/officeDocument/2006/relationships/image" Target="../media/image120.png"/><Relationship Id="rId12" Type="http://schemas.openxmlformats.org/officeDocument/2006/relationships/image" Target="../media/image17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11" Type="http://schemas.openxmlformats.org/officeDocument/2006/relationships/image" Target="../media/image160.png"/><Relationship Id="rId5" Type="http://schemas.openxmlformats.org/officeDocument/2006/relationships/image" Target="../media/image100.png"/><Relationship Id="rId10" Type="http://schemas.openxmlformats.org/officeDocument/2006/relationships/image" Target="../media/image150.png"/><Relationship Id="rId4" Type="http://schemas.openxmlformats.org/officeDocument/2006/relationships/image" Target="../media/image90.png"/><Relationship Id="rId9" Type="http://schemas.openxmlformats.org/officeDocument/2006/relationships/image" Target="../media/image140.png"/><Relationship Id="rId14" Type="http://schemas.openxmlformats.org/officeDocument/2006/relationships/image" Target="../media/image19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0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0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YlDlO7Aasm4" TargetMode="External"/><Relationship Id="rId5" Type="http://schemas.openxmlformats.org/officeDocument/2006/relationships/image" Target="../media/image101.png"/><Relationship Id="rId4" Type="http://schemas.openxmlformats.org/officeDocument/2006/relationships/image" Target="../media/image9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6.png"/><Relationship Id="rId7" Type="http://schemas.openxmlformats.org/officeDocument/2006/relationships/hyperlink" Target="https://www.youtube.com/watch?v=YlDlO7Aasm4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91.png"/><Relationship Id="rId10" Type="http://schemas.openxmlformats.org/officeDocument/2006/relationships/image" Target="../media/image141.png"/><Relationship Id="rId4" Type="http://schemas.openxmlformats.org/officeDocument/2006/relationships/image" Target="../media/image81.png"/><Relationship Id="rId9" Type="http://schemas.openxmlformats.org/officeDocument/2006/relationships/image" Target="../media/image1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732549"/>
            <a:ext cx="4743339" cy="343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2C5C044-3130-4085-AF27-53D7D3D2A5D5}"/>
              </a:ext>
            </a:extLst>
          </p:cNvPr>
          <p:cNvSpPr/>
          <p:nvPr/>
        </p:nvSpPr>
        <p:spPr>
          <a:xfrm>
            <a:off x="7213470" y="6248992"/>
            <a:ext cx="1902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Source : C. </a:t>
            </a:r>
            <a:r>
              <a:rPr lang="fr-FR" dirty="0" err="1"/>
              <a:t>Cabart</a:t>
            </a:r>
            <a:r>
              <a:rPr lang="fr-FR" dirty="0"/>
              <a:t>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4653548" cy="381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ZoneTexte 17"/>
              <p:cNvSpPr txBox="1"/>
              <p:nvPr/>
            </p:nvSpPr>
            <p:spPr>
              <a:xfrm>
                <a:off x="6543022" y="4699778"/>
                <a:ext cx="67044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/>
                        </a:rPr>
                        <m:t>𝑀𝑔</m:t>
                      </m:r>
                    </m:oMath>
                  </m:oMathPara>
                </a14:m>
                <a:endParaRPr lang="fr-FR"/>
              </a:p>
            </p:txBody>
          </p:sp>
        </mc:Choice>
        <mc:Fallback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022" y="4699778"/>
                <a:ext cx="670448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ZoneTexte 18"/>
              <p:cNvSpPr txBox="1"/>
              <p:nvPr/>
            </p:nvSpPr>
            <p:spPr>
              <a:xfrm>
                <a:off x="5569112" y="3483267"/>
                <a:ext cx="124382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/>
                        </a:rPr>
                        <m:t>𝑀</m:t>
                      </m:r>
                      <m:sSup>
                        <m:s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i="1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2+</m:t>
                          </m:r>
                        </m:sup>
                      </m:sSup>
                      <m:r>
                        <a:rPr lang="fr-FR" b="0" i="1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fr-FR"/>
              </a:p>
            </p:txBody>
          </p:sp>
        </mc:Choice>
        <mc:Fallback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112" y="3483267"/>
                <a:ext cx="1243824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ZoneTexte 19"/>
              <p:cNvSpPr txBox="1"/>
              <p:nvPr/>
            </p:nvSpPr>
            <p:spPr>
              <a:xfrm>
                <a:off x="7670198" y="3647877"/>
                <a:ext cx="9894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/>
                        </a:rPr>
                        <m:t>𝑀</m:t>
                      </m:r>
                      <m:r>
                        <a:rPr lang="fr-FR" b="0" i="1" smtClean="0">
                          <a:latin typeface="Cambria Math"/>
                        </a:rPr>
                        <m:t>𝑔</m:t>
                      </m:r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𝑂𝐻</m:t>
                              </m:r>
                            </m:e>
                          </m:d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/>
              </a:p>
            </p:txBody>
          </p:sp>
        </mc:Choice>
        <mc:Fallback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198" y="3647877"/>
                <a:ext cx="989436" cy="369332"/>
              </a:xfrm>
              <a:prstGeom prst="rect">
                <a:avLst/>
              </a:prstGeom>
              <a:blipFill rotWithShape="1">
                <a:blip r:embed="rId6"/>
                <a:stretch>
                  <a:fillRect r="-11656" b="-49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cteur droit 16"/>
          <p:cNvCxnSpPr/>
          <p:nvPr/>
        </p:nvCxnSpPr>
        <p:spPr>
          <a:xfrm>
            <a:off x="5148064" y="2025020"/>
            <a:ext cx="3600400" cy="5398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ZoneTexte 25"/>
              <p:cNvSpPr txBox="1"/>
              <p:nvPr/>
            </p:nvSpPr>
            <p:spPr>
              <a:xfrm>
                <a:off x="5371206" y="2708920"/>
                <a:ext cx="42493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fr-FR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fr-FR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206" y="2708920"/>
                <a:ext cx="424930" cy="369332"/>
              </a:xfrm>
              <a:prstGeom prst="rect">
                <a:avLst/>
              </a:prstGeom>
              <a:blipFill rotWithShape="1">
                <a:blip r:embed="rId7"/>
                <a:stretch>
                  <a:fillRect r="-4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ZoneTexte 26"/>
              <p:cNvSpPr txBox="1"/>
              <p:nvPr/>
            </p:nvSpPr>
            <p:spPr>
              <a:xfrm>
                <a:off x="5365595" y="3298601"/>
                <a:ext cx="35853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595" y="3298601"/>
                <a:ext cx="358533" cy="369332"/>
              </a:xfrm>
              <a:prstGeom prst="rect">
                <a:avLst/>
              </a:prstGeom>
              <a:blipFill rotWithShape="1">
                <a:blip r:embed="rId8"/>
                <a:stretch>
                  <a:fillRect r="-135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ZoneTexte 28"/>
              <p:cNvSpPr txBox="1"/>
              <p:nvPr/>
            </p:nvSpPr>
            <p:spPr>
              <a:xfrm>
                <a:off x="5365595" y="2084005"/>
                <a:ext cx="4249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595" y="2084005"/>
                <a:ext cx="42493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eur droit 24"/>
          <p:cNvCxnSpPr/>
          <p:nvPr/>
        </p:nvCxnSpPr>
        <p:spPr>
          <a:xfrm>
            <a:off x="5292080" y="2453337"/>
            <a:ext cx="3456384" cy="47160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5264443" y="3176270"/>
            <a:ext cx="3456384" cy="47160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ZoneTexte 29"/>
              <p:cNvSpPr txBox="1"/>
              <p:nvPr/>
            </p:nvSpPr>
            <p:spPr>
              <a:xfrm>
                <a:off x="6732240" y="1125562"/>
                <a:ext cx="21602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fr-FR" smtClean="0"/>
                  <a:t>mol/L</a:t>
                </a:r>
                <a:endParaRPr lang="fr-FR"/>
              </a:p>
            </p:txBody>
          </p:sp>
        </mc:Choice>
        <mc:Fallback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1125562"/>
                <a:ext cx="2160240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ZoneTexte 34"/>
              <p:cNvSpPr txBox="1"/>
              <p:nvPr/>
            </p:nvSpPr>
            <p:spPr>
              <a:xfrm>
                <a:off x="2508334" y="1277144"/>
                <a:ext cx="21602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fr-FR" smtClean="0"/>
                  <a:t>mol/L</a:t>
                </a:r>
                <a:endParaRPr lang="fr-FR"/>
              </a:p>
            </p:txBody>
          </p:sp>
        </mc:Choice>
        <mc:Fallback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334" y="1277144"/>
                <a:ext cx="2160240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382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7AF0AB3-29F4-40E1-A826-FB7D0C398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1629"/>
            <a:ext cx="9144000" cy="365127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EE4AD61-CCFF-49AC-8DF2-78E74DBBC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255" y="318468"/>
            <a:ext cx="1988072" cy="233128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9A64B6D0-DDBE-4CE2-A447-F463A508E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216153"/>
            <a:ext cx="1546683" cy="2458936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xmlns="" id="{1841B31D-BC1D-4D74-BEDB-929558030B4F}"/>
              </a:ext>
            </a:extLst>
          </p:cNvPr>
          <p:cNvCxnSpPr>
            <a:cxnSpLocks/>
          </p:cNvCxnSpPr>
          <p:nvPr/>
        </p:nvCxnSpPr>
        <p:spPr>
          <a:xfrm flipH="1">
            <a:off x="1681160" y="713437"/>
            <a:ext cx="129614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xmlns="" id="{35C8B5BC-0711-4961-9947-F9E62BB41A63}"/>
              </a:ext>
            </a:extLst>
          </p:cNvPr>
          <p:cNvCxnSpPr>
            <a:cxnSpLocks/>
          </p:cNvCxnSpPr>
          <p:nvPr/>
        </p:nvCxnSpPr>
        <p:spPr>
          <a:xfrm flipH="1">
            <a:off x="1825176" y="1073477"/>
            <a:ext cx="115212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xmlns="" id="{7F724C18-E48B-4576-B20E-1123E4233B5D}"/>
              </a:ext>
            </a:extLst>
          </p:cNvPr>
          <p:cNvCxnSpPr>
            <a:cxnSpLocks/>
          </p:cNvCxnSpPr>
          <p:nvPr/>
        </p:nvCxnSpPr>
        <p:spPr>
          <a:xfrm flipH="1">
            <a:off x="1696716" y="2081589"/>
            <a:ext cx="128058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xmlns="" id="{B505E0B7-2FD5-4823-839A-A104B64AA609}"/>
              </a:ext>
            </a:extLst>
          </p:cNvPr>
          <p:cNvCxnSpPr>
            <a:cxnSpLocks/>
          </p:cNvCxnSpPr>
          <p:nvPr/>
        </p:nvCxnSpPr>
        <p:spPr>
          <a:xfrm flipH="1">
            <a:off x="6572668" y="1124744"/>
            <a:ext cx="115212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xmlns="" id="{CF770476-93CF-40DD-9D80-E9B0AC2EA66C}"/>
              </a:ext>
            </a:extLst>
          </p:cNvPr>
          <p:cNvCxnSpPr>
            <a:cxnSpLocks/>
          </p:cNvCxnSpPr>
          <p:nvPr/>
        </p:nvCxnSpPr>
        <p:spPr>
          <a:xfrm flipH="1">
            <a:off x="6444208" y="2132856"/>
            <a:ext cx="128058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xmlns="" id="{68607C7E-9E59-473A-B839-E827EFB24DC2}"/>
                  </a:ext>
                </a:extLst>
              </p:cNvPr>
              <p:cNvSpPr txBox="1"/>
              <p:nvPr/>
            </p:nvSpPr>
            <p:spPr>
              <a:xfrm>
                <a:off x="3035659" y="497808"/>
                <a:ext cx="720080" cy="396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i="0" dirty="0" smtClean="0">
                              <a:latin typeface="Cambria Math" panose="02040503050406030204" pitchFamily="18" charset="0"/>
                            </a:rPr>
                            <m:t>Mg</m:t>
                          </m:r>
                        </m:e>
                        <m:sub>
                          <m:r>
                            <a:rPr lang="fr-FR" b="0" i="0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b="0" i="0" dirty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fr-FR" b="0" i="0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68607C7E-9E59-473A-B839-E827EFB24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659" y="497808"/>
                <a:ext cx="720080" cy="396006"/>
              </a:xfrm>
              <a:prstGeom prst="rect">
                <a:avLst/>
              </a:prstGeom>
              <a:blipFill>
                <a:blip r:embed="rId5"/>
                <a:stretch>
                  <a:fillRect l="-2542" b="-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xmlns="" id="{44390528-AC5E-4521-84BE-241859EFFAC3}"/>
                  </a:ext>
                </a:extLst>
              </p:cNvPr>
              <p:cNvSpPr txBox="1"/>
              <p:nvPr/>
            </p:nvSpPr>
            <p:spPr>
              <a:xfrm>
                <a:off x="2915816" y="884887"/>
                <a:ext cx="720080" cy="432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dirty="0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b="0" i="0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fr-FR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b>
                          <m:r>
                            <a:rPr lang="fr-FR" b="0" i="0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b="0" i="0" dirty="0" smtClean="0"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fr-FR" b="0" i="0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44390528-AC5E-4521-84BE-241859EFF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884887"/>
                <a:ext cx="720080" cy="432106"/>
              </a:xfrm>
              <a:prstGeom prst="rect">
                <a:avLst/>
              </a:prstGeom>
              <a:blipFill>
                <a:blip r:embed="rId6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xmlns="" id="{A6D89B8E-591E-4BBB-886C-043E9E11118A}"/>
                  </a:ext>
                </a:extLst>
              </p:cNvPr>
              <p:cNvSpPr txBox="1"/>
              <p:nvPr/>
            </p:nvSpPr>
            <p:spPr>
              <a:xfrm>
                <a:off x="2988502" y="1853635"/>
                <a:ext cx="720080" cy="396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b="0" i="0" dirty="0" smtClean="0">
                              <a:latin typeface="Cambria Math" panose="02040503050406030204" pitchFamily="18" charset="0"/>
                            </a:rPr>
                            <m:t>HCl</m:t>
                          </m:r>
                        </m:e>
                        <m:sub>
                          <m:r>
                            <a:rPr lang="fr-FR" b="0" i="0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b="0" i="0" dirty="0" smtClean="0">
                              <a:latin typeface="Cambria Math" panose="02040503050406030204" pitchFamily="18" charset="0"/>
                            </a:rPr>
                            <m:t>aq</m:t>
                          </m:r>
                          <m:r>
                            <a:rPr lang="fr-FR" b="0" i="0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A6D89B8E-591E-4BBB-886C-043E9E111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502" y="1853635"/>
                <a:ext cx="720080" cy="396006"/>
              </a:xfrm>
              <a:prstGeom prst="rect">
                <a:avLst/>
              </a:prstGeom>
              <a:blipFill>
                <a:blip r:embed="rId7"/>
                <a:stretch>
                  <a:fillRect r="-20339" b="-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xmlns="" id="{94EE4088-56C4-4EED-8F65-733E0ABF3B6E}"/>
                  </a:ext>
                </a:extLst>
              </p:cNvPr>
              <p:cNvSpPr txBox="1"/>
              <p:nvPr/>
            </p:nvSpPr>
            <p:spPr>
              <a:xfrm>
                <a:off x="7734971" y="1914292"/>
                <a:ext cx="720080" cy="396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b="0" i="0" dirty="0" smtClean="0">
                              <a:latin typeface="Cambria Math" panose="02040503050406030204" pitchFamily="18" charset="0"/>
                            </a:rPr>
                            <m:t>Pb</m:t>
                          </m:r>
                        </m:e>
                        <m:sub>
                          <m:r>
                            <a:rPr lang="fr-FR" b="0" i="0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b="0" i="0" dirty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fr-FR" b="0" i="0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94EE4088-56C4-4EED-8F65-733E0ABF3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971" y="1914292"/>
                <a:ext cx="720080" cy="396006"/>
              </a:xfrm>
              <a:prstGeom prst="rect">
                <a:avLst/>
              </a:prstGeom>
              <a:blipFill>
                <a:blip r:embed="rId8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xmlns="" id="{2BE427DF-5485-4C79-97D6-DCEE55022591}"/>
                  </a:ext>
                </a:extLst>
              </p:cNvPr>
              <p:cNvSpPr txBox="1"/>
              <p:nvPr/>
            </p:nvSpPr>
            <p:spPr>
              <a:xfrm>
                <a:off x="7724796" y="926741"/>
                <a:ext cx="720080" cy="396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b="0" i="0" dirty="0" smtClean="0">
                              <a:latin typeface="Cambria Math" panose="02040503050406030204" pitchFamily="18" charset="0"/>
                            </a:rPr>
                            <m:t>HCl</m:t>
                          </m:r>
                        </m:e>
                        <m:sub>
                          <m:r>
                            <a:rPr lang="fr-FR" b="0" i="0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b="0" i="0" dirty="0" smtClean="0">
                              <a:latin typeface="Cambria Math" panose="02040503050406030204" pitchFamily="18" charset="0"/>
                            </a:rPr>
                            <m:t>aq</m:t>
                          </m:r>
                          <m:r>
                            <a:rPr lang="fr-FR" b="0" i="0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2BE427DF-5485-4C79-97D6-DCEE55022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796" y="926741"/>
                <a:ext cx="720080" cy="396006"/>
              </a:xfrm>
              <a:prstGeom prst="rect">
                <a:avLst/>
              </a:prstGeom>
              <a:blipFill>
                <a:blip r:embed="rId9"/>
                <a:stretch>
                  <a:fillRect r="-20339" b="-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9ADC8481-4EC8-4C03-A6AF-7DE2A9D5F896}"/>
              </a:ext>
            </a:extLst>
          </p:cNvPr>
          <p:cNvSpPr txBox="1"/>
          <p:nvPr/>
        </p:nvSpPr>
        <p:spPr>
          <a:xfrm>
            <a:off x="5868144" y="5733256"/>
            <a:ext cx="309634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C00000"/>
                </a:solidFill>
              </a:rPr>
              <a:t>Blocage cinétique 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7D93C6C9-41D5-4881-BC57-BE7BB9C894B0}"/>
              </a:ext>
            </a:extLst>
          </p:cNvPr>
          <p:cNvSpPr txBox="1"/>
          <p:nvPr/>
        </p:nvSpPr>
        <p:spPr>
          <a:xfrm>
            <a:off x="2807804" y="6452940"/>
            <a:ext cx="7272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E. </a:t>
            </a:r>
            <a:r>
              <a:rPr lang="fr-FR" sz="1600" dirty="0" err="1"/>
              <a:t>Thibierge</a:t>
            </a:r>
            <a:r>
              <a:rPr lang="fr-FR" sz="1600" dirty="0"/>
              <a:t> et </a:t>
            </a:r>
            <a:r>
              <a:rPr lang="fr-FR" sz="1600" u="sng" dirty="0">
                <a:hlinkClick r:id="rId10"/>
              </a:rPr>
              <a:t>https://www.youtube.com/watch?v=YlDlO7Aasm4</a:t>
            </a:r>
            <a:r>
              <a:rPr lang="fr-FR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9820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FerEtZinc.pdf" descr="FerEtZinc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742" y="1217849"/>
            <a:ext cx="6063258" cy="4547443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Em : Potentiel mixte"/>
          <p:cNvSpPr txBox="1"/>
          <p:nvPr/>
        </p:nvSpPr>
        <p:spPr>
          <a:xfrm>
            <a:off x="3880596" y="1211213"/>
            <a:ext cx="1927785" cy="362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2520" tIns="42520" rIns="42520" bIns="42520" anchor="ctr">
            <a:spAutoFit/>
          </a:bodyPr>
          <a:lstStyle/>
          <a:p>
            <a:pPr algn="l">
              <a:defRPr b="0">
                <a:latin typeface="Adobe Caslon Pro"/>
                <a:ea typeface="Adobe Caslon Pro"/>
                <a:cs typeface="Adobe Caslon Pro"/>
                <a:sym typeface="Adobe Caslon Pro"/>
              </a:defRPr>
            </a:pPr>
            <a:r>
              <a:t>E</a:t>
            </a:r>
            <a:r>
              <a:rPr baseline="-5999"/>
              <a:t>m </a:t>
            </a:r>
            <a:r>
              <a:t>: Potentiel mixte</a:t>
            </a:r>
          </a:p>
        </p:txBody>
      </p:sp>
      <p:sp>
        <p:nvSpPr>
          <p:cNvPr id="297" name="icor : Courant de corrosion"/>
          <p:cNvSpPr txBox="1"/>
          <p:nvPr/>
        </p:nvSpPr>
        <p:spPr>
          <a:xfrm>
            <a:off x="3909542" y="1438138"/>
            <a:ext cx="2465112" cy="362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2520" tIns="42520" rIns="42520" bIns="42520" anchor="ctr">
            <a:spAutoFit/>
          </a:bodyPr>
          <a:lstStyle/>
          <a:p>
            <a:pPr algn="l">
              <a:defRPr b="0">
                <a:latin typeface="Adobe Caslon Pro"/>
                <a:ea typeface="Adobe Caslon Pro"/>
                <a:cs typeface="Adobe Caslon Pro"/>
                <a:sym typeface="Adobe Caslon Pro"/>
              </a:defRPr>
            </a:pPr>
            <a:r>
              <a:t>i</a:t>
            </a:r>
            <a:r>
              <a:rPr baseline="-5999"/>
              <a:t>cor </a:t>
            </a:r>
            <a:r>
              <a:t>: Courant de corrosion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8" name="Equation"/>
              <p:cNvSpPr txBox="1"/>
              <p:nvPr/>
            </p:nvSpPr>
            <p:spPr>
              <a:xfrm>
                <a:off x="6538103" y="3644897"/>
                <a:ext cx="302455" cy="20005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5353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sz="1300" i="1">
                              <a:solidFill>
                                <a:srgbClr val="4169E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sz="13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sz="13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sz="13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</m:sup>
                      </m:sSubSup>
                    </m:oMath>
                  </m:oMathPara>
                </a14:m>
                <a:endParaRPr sz="1300">
                  <a:solidFill>
                    <a:srgbClr val="4169E1"/>
                  </a:solidFill>
                </a:endParaRPr>
              </a:p>
            </p:txBody>
          </p:sp>
        </mc:Choice>
        <mc:Fallback xmlns="">
          <p:sp>
            <p:nvSpPr>
              <p:cNvPr id="298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8103" y="3644897"/>
                <a:ext cx="302455" cy="200055"/>
              </a:xfrm>
              <a:prstGeom prst="rect">
                <a:avLst/>
              </a:prstGeom>
              <a:blipFill rotWithShape="1">
                <a:blip r:embed="rId3"/>
                <a:stretch>
                  <a:fillRect l="-14286" t="-3030" r="-6122" b="-12121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9" name="Equation"/>
              <p:cNvSpPr txBox="1"/>
              <p:nvPr/>
            </p:nvSpPr>
            <p:spPr>
              <a:xfrm>
                <a:off x="5472791" y="3866480"/>
                <a:ext cx="315920" cy="20005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5353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sz="1300" i="1">
                              <a:solidFill>
                                <a:srgbClr val="FE6347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sz="13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sz="13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sz="13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𝑍𝑛</m:t>
                          </m:r>
                        </m:sup>
                      </m:sSubSup>
                    </m:oMath>
                  </m:oMathPara>
                </a14:m>
                <a:endParaRPr sz="1300">
                  <a:solidFill>
                    <a:srgbClr val="FF6348"/>
                  </a:solidFill>
                </a:endParaRPr>
              </a:p>
            </p:txBody>
          </p:sp>
        </mc:Choice>
        <mc:Fallback xmlns="">
          <p:sp>
            <p:nvSpPr>
              <p:cNvPr id="299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791" y="3866480"/>
                <a:ext cx="315920" cy="200055"/>
              </a:xfrm>
              <a:prstGeom prst="rect">
                <a:avLst/>
              </a:prstGeom>
              <a:blipFill rotWithShape="1">
                <a:blip r:embed="rId4"/>
                <a:stretch>
                  <a:fillRect l="-13462" r="-3846" b="-15152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0" name="Equation"/>
              <p:cNvSpPr txBox="1"/>
              <p:nvPr/>
            </p:nvSpPr>
            <p:spPr>
              <a:xfrm>
                <a:off x="8154377" y="3305569"/>
                <a:ext cx="299313" cy="20005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5353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sz="1300" i="1">
                              <a:solidFill>
                                <a:srgbClr val="4169E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sz="13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sz="13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𝑐𝑜𝑟</m:t>
                          </m:r>
                        </m:sub>
                        <m:sup>
                          <m:r>
                            <a:rPr sz="13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</m:sup>
                      </m:sSubSup>
                    </m:oMath>
                  </m:oMathPara>
                </a14:m>
                <a:endParaRPr sz="1300">
                  <a:solidFill>
                    <a:srgbClr val="4169E1"/>
                  </a:solidFill>
                </a:endParaRPr>
              </a:p>
            </p:txBody>
          </p:sp>
        </mc:Choice>
        <mc:Fallback xmlns="">
          <p:sp>
            <p:nvSpPr>
              <p:cNvPr id="300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4377" y="3305569"/>
                <a:ext cx="299313" cy="200055"/>
              </a:xfrm>
              <a:prstGeom prst="rect">
                <a:avLst/>
              </a:prstGeom>
              <a:blipFill rotWithShape="1">
                <a:blip r:embed="rId5"/>
                <a:stretch>
                  <a:fillRect l="-14286" r="-2041" b="-15152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Equation"/>
              <p:cNvSpPr txBox="1"/>
              <p:nvPr/>
            </p:nvSpPr>
            <p:spPr>
              <a:xfrm>
                <a:off x="8014216" y="3537741"/>
                <a:ext cx="424347" cy="20005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5353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1300" i="1">
                          <a:solidFill>
                            <a:srgbClr val="4169E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sz="1300" i="1">
                              <a:solidFill>
                                <a:srgbClr val="4169E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sz="13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sz="13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𝑐𝑜𝑟</m:t>
                          </m:r>
                        </m:sub>
                        <m:sup>
                          <m:r>
                            <a:rPr sz="13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</m:sup>
                      </m:sSubSup>
                    </m:oMath>
                  </m:oMathPara>
                </a14:m>
                <a:endParaRPr sz="1300">
                  <a:solidFill>
                    <a:srgbClr val="4169E1"/>
                  </a:solidFill>
                </a:endParaRPr>
              </a:p>
            </p:txBody>
          </p:sp>
        </mc:Choice>
        <mc:Fallback xmlns="">
          <p:sp>
            <p:nvSpPr>
              <p:cNvPr id="301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216" y="3537741"/>
                <a:ext cx="424347" cy="200055"/>
              </a:xfrm>
              <a:prstGeom prst="rect">
                <a:avLst/>
              </a:prstGeom>
              <a:blipFill rotWithShape="1">
                <a:blip r:embed="rId6"/>
                <a:stretch>
                  <a:fillRect l="-2899" r="-1449" b="-15152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2" name="Equation"/>
              <p:cNvSpPr txBox="1"/>
              <p:nvPr/>
            </p:nvSpPr>
            <p:spPr>
              <a:xfrm>
                <a:off x="8154377" y="3073397"/>
                <a:ext cx="299313" cy="20005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5353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sz="1300" i="1">
                              <a:solidFill>
                                <a:srgbClr val="FE6347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sz="13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sz="13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𝑐𝑜𝑟</m:t>
                          </m:r>
                        </m:sub>
                        <m:sup>
                          <m:r>
                            <a:rPr sz="13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𝑍𝑛</m:t>
                          </m:r>
                        </m:sup>
                      </m:sSubSup>
                    </m:oMath>
                  </m:oMathPara>
                </a14:m>
                <a:endParaRPr sz="1300">
                  <a:solidFill>
                    <a:srgbClr val="FF6348"/>
                  </a:solidFill>
                </a:endParaRPr>
              </a:p>
            </p:txBody>
          </p:sp>
        </mc:Choice>
        <mc:Fallback xmlns="">
          <p:sp>
            <p:nvSpPr>
              <p:cNvPr id="302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4377" y="3073397"/>
                <a:ext cx="299313" cy="200055"/>
              </a:xfrm>
              <a:prstGeom prst="rect">
                <a:avLst/>
              </a:prstGeom>
              <a:blipFill rotWithShape="1">
                <a:blip r:embed="rId7"/>
                <a:stretch>
                  <a:fillRect l="-14286" r="-2041" b="-15152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3" name="Equation"/>
              <p:cNvSpPr txBox="1"/>
              <p:nvPr/>
            </p:nvSpPr>
            <p:spPr>
              <a:xfrm>
                <a:off x="8014216" y="3769913"/>
                <a:ext cx="424347" cy="20005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5353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1300" i="1">
                          <a:solidFill>
                            <a:srgbClr val="FE6347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sz="1300" i="1">
                              <a:solidFill>
                                <a:srgbClr val="FE6347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sz="13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sz="13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𝑐𝑜𝑟</m:t>
                          </m:r>
                        </m:sub>
                        <m:sup>
                          <m:r>
                            <a:rPr sz="13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𝑍𝑛</m:t>
                          </m:r>
                        </m:sup>
                      </m:sSubSup>
                    </m:oMath>
                  </m:oMathPara>
                </a14:m>
                <a:endParaRPr sz="1300">
                  <a:solidFill>
                    <a:srgbClr val="FF6348"/>
                  </a:solidFill>
                </a:endParaRPr>
              </a:p>
            </p:txBody>
          </p:sp>
        </mc:Choice>
        <mc:Fallback xmlns="">
          <p:sp>
            <p:nvSpPr>
              <p:cNvPr id="303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216" y="3769913"/>
                <a:ext cx="424347" cy="200055"/>
              </a:xfrm>
              <a:prstGeom prst="rect">
                <a:avLst/>
              </a:prstGeom>
              <a:blipFill rotWithShape="1">
                <a:blip r:embed="rId8"/>
                <a:stretch>
                  <a:fillRect l="-2899" r="-1449" b="-15152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4" name="Equation"/>
              <p:cNvSpPr txBox="1"/>
              <p:nvPr/>
            </p:nvSpPr>
            <p:spPr>
              <a:xfrm>
                <a:off x="5109358" y="5243692"/>
                <a:ext cx="270972" cy="23083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5353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1500" i="1">
                          <a:solidFill>
                            <a:srgbClr val="FE6347"/>
                          </a:solidFill>
                          <a:latin typeface="Cambria Math" panose="02040503050406030204" pitchFamily="18" charset="0"/>
                        </a:rPr>
                        <m:t>𝑍𝑛</m:t>
                      </m:r>
                    </m:oMath>
                  </m:oMathPara>
                </a14:m>
                <a:endParaRPr>
                  <a:solidFill>
                    <a:srgbClr val="FF6348"/>
                  </a:solidFill>
                </a:endParaRPr>
              </a:p>
            </p:txBody>
          </p:sp>
        </mc:Choice>
        <mc:Fallback xmlns="">
          <p:sp>
            <p:nvSpPr>
              <p:cNvPr id="304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358" y="5243692"/>
                <a:ext cx="270972" cy="230832"/>
              </a:xfrm>
              <a:prstGeom prst="rect">
                <a:avLst/>
              </a:prstGeom>
              <a:blipFill rotWithShape="1">
                <a:blip r:embed="rId9"/>
                <a:stretch>
                  <a:fillRect l="-13333" r="-15556" b="-5263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5" name="Equation"/>
              <p:cNvSpPr txBox="1"/>
              <p:nvPr/>
            </p:nvSpPr>
            <p:spPr>
              <a:xfrm>
                <a:off x="4812391" y="4516324"/>
                <a:ext cx="1249125" cy="28700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5353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1600" i="1">
                              <a:solidFill>
                                <a:srgbClr val="FE6347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sz="1600" i="1">
                          <a:solidFill>
                            <a:srgbClr val="FE6347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sz="1600" i="1">
                              <a:solidFill>
                                <a:srgbClr val="FE6347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sz="1600">
                  <a:solidFill>
                    <a:srgbClr val="FF6348"/>
                  </a:solidFill>
                </a:endParaRPr>
              </a:p>
            </p:txBody>
          </p:sp>
        </mc:Choice>
        <mc:Fallback xmlns="">
          <p:sp>
            <p:nvSpPr>
              <p:cNvPr id="305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391" y="4516324"/>
                <a:ext cx="1249125" cy="287002"/>
              </a:xfrm>
              <a:prstGeom prst="rect">
                <a:avLst/>
              </a:prstGeom>
              <a:blipFill rotWithShape="1">
                <a:blip r:embed="rId10"/>
                <a:stretch>
                  <a:fillRect l="-2927" r="-2439" b="-23404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6" name="Equation"/>
              <p:cNvSpPr txBox="1"/>
              <p:nvPr/>
            </p:nvSpPr>
            <p:spPr>
              <a:xfrm>
                <a:off x="5673300" y="1964984"/>
                <a:ext cx="1349344" cy="29482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5353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1600" i="1">
                          <a:solidFill>
                            <a:srgbClr val="FE6347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sSub>
                        <m:sSubPr>
                          <m:ctrlPr>
                            <a:rPr sz="1600" i="1">
                              <a:solidFill>
                                <a:srgbClr val="FE6347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sz="1600" i="1">
                          <a:solidFill>
                            <a:srgbClr val="FE6347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sz="1600" i="1">
                          <a:solidFill>
                            <a:srgbClr val="FE6347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sSubSup>
                        <m:sSubSupPr>
                          <m:ctrlPr>
                            <a:rPr sz="1600" i="1">
                              <a:solidFill>
                                <a:srgbClr val="FE6347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sz="1600">
                  <a:solidFill>
                    <a:srgbClr val="FF6348"/>
                  </a:solidFill>
                </a:endParaRPr>
              </a:p>
            </p:txBody>
          </p:sp>
        </mc:Choice>
        <mc:Fallback xmlns="">
          <p:sp>
            <p:nvSpPr>
              <p:cNvPr id="306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300" y="1964984"/>
                <a:ext cx="1349344" cy="294824"/>
              </a:xfrm>
              <a:prstGeom prst="rect">
                <a:avLst/>
              </a:prstGeom>
              <a:blipFill rotWithShape="1">
                <a:blip r:embed="rId11"/>
                <a:stretch>
                  <a:fillRect l="-3167" r="-2262" b="-22449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" name="Equation"/>
              <p:cNvSpPr txBox="1"/>
              <p:nvPr/>
            </p:nvSpPr>
            <p:spPr>
              <a:xfrm>
                <a:off x="6851419" y="1964984"/>
                <a:ext cx="1320874" cy="29482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5353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1600" i="1">
                          <a:solidFill>
                            <a:srgbClr val="4169E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b>
                        <m:sSubPr>
                          <m:ctrlPr>
                            <a:rPr sz="1600" i="1">
                              <a:solidFill>
                                <a:srgbClr val="4169E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sz="1600" i="1">
                          <a:solidFill>
                            <a:srgbClr val="4169E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sz="1600" i="1">
                          <a:solidFill>
                            <a:srgbClr val="4169E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bSup>
                        <m:sSubSupPr>
                          <m:ctrlPr>
                            <a:rPr sz="1600" i="1">
                              <a:solidFill>
                                <a:srgbClr val="4169E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sz="1600">
                  <a:solidFill>
                    <a:srgbClr val="4169E1"/>
                  </a:solidFill>
                </a:endParaRPr>
              </a:p>
            </p:txBody>
          </p:sp>
        </mc:Choice>
        <mc:Fallback xmlns="">
          <p:sp>
            <p:nvSpPr>
              <p:cNvPr id="307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419" y="1964984"/>
                <a:ext cx="1320874" cy="294824"/>
              </a:xfrm>
              <a:prstGeom prst="rect">
                <a:avLst/>
              </a:prstGeom>
              <a:blipFill rotWithShape="1">
                <a:blip r:embed="rId12"/>
                <a:stretch>
                  <a:fillRect l="-3226" r="-1843" b="-22449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8" name="Equation"/>
              <p:cNvSpPr txBox="1"/>
              <p:nvPr/>
            </p:nvSpPr>
            <p:spPr>
              <a:xfrm>
                <a:off x="5519005" y="4779166"/>
                <a:ext cx="1249125" cy="28700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5353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1600" i="1">
                              <a:solidFill>
                                <a:srgbClr val="4169E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sz="1600" i="1">
                          <a:solidFill>
                            <a:srgbClr val="4169E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sz="1600" i="1">
                              <a:solidFill>
                                <a:srgbClr val="4169E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sz="1600">
                  <a:solidFill>
                    <a:srgbClr val="4169E1"/>
                  </a:solidFill>
                </a:endParaRPr>
              </a:p>
            </p:txBody>
          </p:sp>
        </mc:Choice>
        <mc:Fallback xmlns="">
          <p:sp>
            <p:nvSpPr>
              <p:cNvPr id="308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005" y="4779166"/>
                <a:ext cx="1249125" cy="287002"/>
              </a:xfrm>
              <a:prstGeom prst="rect">
                <a:avLst/>
              </a:prstGeom>
              <a:blipFill rotWithShape="1">
                <a:blip r:embed="rId13"/>
                <a:stretch>
                  <a:fillRect l="-2927" r="-2439" b="-23404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9" name="Equation"/>
              <p:cNvSpPr txBox="1"/>
              <p:nvPr/>
            </p:nvSpPr>
            <p:spPr>
              <a:xfrm>
                <a:off x="5843821" y="5243531"/>
                <a:ext cx="260712" cy="23083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5353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1500" i="1">
                          <a:solidFill>
                            <a:srgbClr val="4169E1"/>
                          </a:solidFill>
                          <a:latin typeface="Cambria Math" panose="02040503050406030204" pitchFamily="18" charset="0"/>
                        </a:rPr>
                        <m:t>𝐹𝑒</m:t>
                      </m:r>
                    </m:oMath>
                  </m:oMathPara>
                </a14:m>
                <a:endParaRPr>
                  <a:solidFill>
                    <a:srgbClr val="4169E1"/>
                  </a:solidFill>
                </a:endParaRPr>
              </a:p>
            </p:txBody>
          </p:sp>
        </mc:Choice>
        <mc:Fallback xmlns="">
          <p:sp>
            <p:nvSpPr>
              <p:cNvPr id="309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3821" y="5243531"/>
                <a:ext cx="260712" cy="230832"/>
              </a:xfrm>
              <a:prstGeom prst="rect">
                <a:avLst/>
              </a:prstGeom>
              <a:blipFill rotWithShape="1">
                <a:blip r:embed="rId14"/>
                <a:stretch>
                  <a:fillRect l="-16667" r="-16667" b="-5263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oneTexte 1"/>
          <p:cNvSpPr txBox="1"/>
          <p:nvPr/>
        </p:nvSpPr>
        <p:spPr>
          <a:xfrm>
            <a:off x="485379" y="875194"/>
            <a:ext cx="4987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/>
              <a:t>Les métaux sont séparés</a:t>
            </a:r>
          </a:p>
        </p:txBody>
      </p:sp>
      <p:grpSp>
        <p:nvGrpSpPr>
          <p:cNvPr id="27" name="Group"/>
          <p:cNvGrpSpPr/>
          <p:nvPr/>
        </p:nvGrpSpPr>
        <p:grpSpPr>
          <a:xfrm>
            <a:off x="380152" y="2112397"/>
            <a:ext cx="2635748" cy="3165477"/>
            <a:chOff x="52778" y="441683"/>
            <a:chExt cx="3748619" cy="4502011"/>
          </a:xfrm>
        </p:grpSpPr>
        <p:sp>
          <p:nvSpPr>
            <p:cNvPr id="28" name="Line"/>
            <p:cNvSpPr/>
            <p:nvPr/>
          </p:nvSpPr>
          <p:spPr>
            <a:xfrm flipH="1" flipV="1">
              <a:off x="52778" y="474897"/>
              <a:ext cx="1422401" cy="4439337"/>
            </a:xfrm>
            <a:prstGeom prst="line">
              <a:avLst/>
            </a:prstGeom>
            <a:noFill/>
            <a:ln w="25400" cap="flat">
              <a:solidFill>
                <a:schemeClr val="accent1">
                  <a:lumOff val="-13575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9" name="Line"/>
            <p:cNvSpPr/>
            <p:nvPr/>
          </p:nvSpPr>
          <p:spPr>
            <a:xfrm flipV="1">
              <a:off x="2379917" y="474897"/>
              <a:ext cx="1421480" cy="4439337"/>
            </a:xfrm>
            <a:prstGeom prst="line">
              <a:avLst/>
            </a:prstGeom>
            <a:noFill/>
            <a:ln w="25400" cap="flat">
              <a:solidFill>
                <a:schemeClr val="accent2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0" name="Rectangle"/>
            <p:cNvSpPr/>
            <p:nvPr/>
          </p:nvSpPr>
          <p:spPr>
            <a:xfrm>
              <a:off x="183857" y="2411676"/>
              <a:ext cx="3491661" cy="2528389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8069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" name="Zn"/>
            <p:cNvSpPr txBox="1"/>
            <p:nvPr/>
          </p:nvSpPr>
          <p:spPr>
            <a:xfrm>
              <a:off x="3074756" y="441683"/>
              <a:ext cx="634421" cy="4717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  <a:latin typeface="Adobe Caslon Pro"/>
                  <a:ea typeface="Adobe Caslon Pro"/>
                  <a:cs typeface="Adobe Caslon Pro"/>
                  <a:sym typeface="Adobe Caslon Pro"/>
                </a:defRPr>
              </a:lvl1pPr>
            </a:lstStyle>
            <a:p>
              <a:r>
                <a:rPr>
                  <a:solidFill>
                    <a:schemeClr val="accent2"/>
                  </a:solidFill>
                </a:rPr>
                <a:t>Zn</a:t>
              </a:r>
            </a:p>
          </p:txBody>
        </p:sp>
        <p:sp>
          <p:nvSpPr>
            <p:cNvPr id="32" name="Fe"/>
            <p:cNvSpPr txBox="1"/>
            <p:nvPr/>
          </p:nvSpPr>
          <p:spPr>
            <a:xfrm>
              <a:off x="197647" y="441683"/>
              <a:ext cx="634421" cy="4717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>
                  <a:solidFill>
                    <a:schemeClr val="accent1">
                      <a:lumOff val="-13575"/>
                    </a:schemeClr>
                  </a:solidFill>
                  <a:latin typeface="Adobe Caslon Pro"/>
                  <a:ea typeface="Adobe Caslon Pro"/>
                  <a:cs typeface="Adobe Caslon Pro"/>
                  <a:sym typeface="Adobe Caslon Pro"/>
                </a:defRPr>
              </a:lvl1pPr>
            </a:lstStyle>
            <a:p>
              <a:r>
                <a:t>Fe</a:t>
              </a:r>
            </a:p>
          </p:txBody>
        </p:sp>
        <p:sp>
          <p:nvSpPr>
            <p:cNvPr id="34" name="Rectangle"/>
            <p:cNvSpPr/>
            <p:nvPr/>
          </p:nvSpPr>
          <p:spPr>
            <a:xfrm>
              <a:off x="183858" y="942605"/>
              <a:ext cx="3491661" cy="4001089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54495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roup"/>
          <p:cNvGrpSpPr/>
          <p:nvPr/>
        </p:nvGrpSpPr>
        <p:grpSpPr>
          <a:xfrm>
            <a:off x="358163" y="2270367"/>
            <a:ext cx="2649389" cy="3476012"/>
            <a:chOff x="49917" y="34"/>
            <a:chExt cx="3768018" cy="4943660"/>
          </a:xfrm>
        </p:grpSpPr>
        <p:sp>
          <p:nvSpPr>
            <p:cNvPr id="312" name="Line"/>
            <p:cNvSpPr/>
            <p:nvPr/>
          </p:nvSpPr>
          <p:spPr>
            <a:xfrm flipH="1" flipV="1">
              <a:off x="52778" y="474897"/>
              <a:ext cx="1422401" cy="4439337"/>
            </a:xfrm>
            <a:prstGeom prst="line">
              <a:avLst/>
            </a:prstGeom>
            <a:noFill/>
            <a:ln w="25400" cap="flat">
              <a:solidFill>
                <a:schemeClr val="accent1">
                  <a:lumOff val="-13575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3" name="Line"/>
            <p:cNvSpPr/>
            <p:nvPr/>
          </p:nvSpPr>
          <p:spPr>
            <a:xfrm flipV="1">
              <a:off x="2379917" y="474897"/>
              <a:ext cx="1421480" cy="4439337"/>
            </a:xfrm>
            <a:prstGeom prst="line">
              <a:avLst/>
            </a:prstGeom>
            <a:noFill/>
            <a:ln w="25400" cap="flat">
              <a:solidFill>
                <a:schemeClr val="accent2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4" name="Rectangle"/>
            <p:cNvSpPr/>
            <p:nvPr/>
          </p:nvSpPr>
          <p:spPr>
            <a:xfrm>
              <a:off x="183857" y="2411676"/>
              <a:ext cx="3491661" cy="2528389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8069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5" name="Zn"/>
            <p:cNvSpPr txBox="1"/>
            <p:nvPr/>
          </p:nvSpPr>
          <p:spPr>
            <a:xfrm>
              <a:off x="3074756" y="441683"/>
              <a:ext cx="634421" cy="4717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  <a:latin typeface="Adobe Caslon Pro"/>
                  <a:ea typeface="Adobe Caslon Pro"/>
                  <a:cs typeface="Adobe Caslon Pro"/>
                  <a:sym typeface="Adobe Caslon Pro"/>
                </a:defRPr>
              </a:lvl1pPr>
            </a:lstStyle>
            <a:p>
              <a:r>
                <a:rPr>
                  <a:solidFill>
                    <a:schemeClr val="accent2"/>
                  </a:solidFill>
                </a:rPr>
                <a:t>Zn</a:t>
              </a:r>
            </a:p>
          </p:txBody>
        </p:sp>
        <p:sp>
          <p:nvSpPr>
            <p:cNvPr id="316" name="Fe"/>
            <p:cNvSpPr txBox="1"/>
            <p:nvPr/>
          </p:nvSpPr>
          <p:spPr>
            <a:xfrm>
              <a:off x="197647" y="441683"/>
              <a:ext cx="634421" cy="4717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>
                  <a:solidFill>
                    <a:schemeClr val="accent1">
                      <a:lumOff val="-13575"/>
                    </a:schemeClr>
                  </a:solidFill>
                  <a:latin typeface="Adobe Caslon Pro"/>
                  <a:ea typeface="Adobe Caslon Pro"/>
                  <a:cs typeface="Adobe Caslon Pro"/>
                  <a:sym typeface="Adobe Caslon Pro"/>
                </a:defRPr>
              </a:lvl1pPr>
            </a:lstStyle>
            <a:p>
              <a:r>
                <a:t>Fe</a:t>
              </a:r>
            </a:p>
          </p:txBody>
        </p:sp>
        <p:sp>
          <p:nvSpPr>
            <p:cNvPr id="317" name="Line"/>
            <p:cNvSpPr/>
            <p:nvPr/>
          </p:nvSpPr>
          <p:spPr>
            <a:xfrm>
              <a:off x="49917" y="34"/>
              <a:ext cx="3768018" cy="501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355" extrusionOk="0">
                  <a:moveTo>
                    <a:pt x="0" y="21355"/>
                  </a:moveTo>
                  <a:cubicBezTo>
                    <a:pt x="1075" y="7847"/>
                    <a:pt x="3153" y="763"/>
                    <a:pt x="5215" y="3575"/>
                  </a:cubicBezTo>
                  <a:cubicBezTo>
                    <a:pt x="6991" y="5998"/>
                    <a:pt x="8639" y="15733"/>
                    <a:pt x="10388" y="11640"/>
                  </a:cubicBezTo>
                  <a:cubicBezTo>
                    <a:pt x="11550" y="8919"/>
                    <a:pt x="12394" y="267"/>
                    <a:pt x="13631" y="6"/>
                  </a:cubicBezTo>
                  <a:cubicBezTo>
                    <a:pt x="14816" y="-245"/>
                    <a:pt x="15766" y="7277"/>
                    <a:pt x="16877" y="7552"/>
                  </a:cubicBezTo>
                  <a:cubicBezTo>
                    <a:pt x="18016" y="7834"/>
                    <a:pt x="19051" y="1103"/>
                    <a:pt x="20181" y="3819"/>
                  </a:cubicBezTo>
                  <a:cubicBezTo>
                    <a:pt x="21118" y="6072"/>
                    <a:pt x="21600" y="13872"/>
                    <a:pt x="21224" y="20713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9" name="Rectangle"/>
            <p:cNvSpPr/>
            <p:nvPr/>
          </p:nvSpPr>
          <p:spPr>
            <a:xfrm>
              <a:off x="183858" y="942605"/>
              <a:ext cx="3491661" cy="4001089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321" name="Line"/>
          <p:cNvSpPr/>
          <p:nvPr/>
        </p:nvSpPr>
        <p:spPr>
          <a:xfrm>
            <a:off x="1126313" y="2292532"/>
            <a:ext cx="44649" cy="86313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42520" tIns="42520" rIns="42520" bIns="4252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22" name="Line"/>
          <p:cNvSpPr/>
          <p:nvPr/>
        </p:nvSpPr>
        <p:spPr>
          <a:xfrm flipV="1">
            <a:off x="1099524" y="2378843"/>
            <a:ext cx="71438" cy="56564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42520" tIns="42520" rIns="42520" bIns="4252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23" name="Line"/>
          <p:cNvSpPr/>
          <p:nvPr/>
        </p:nvSpPr>
        <p:spPr>
          <a:xfrm flipH="1">
            <a:off x="2459543" y="2317538"/>
            <a:ext cx="53579" cy="77383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42520" tIns="42520" rIns="42520" bIns="4252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24" name="Line"/>
          <p:cNvSpPr/>
          <p:nvPr/>
        </p:nvSpPr>
        <p:spPr>
          <a:xfrm flipH="1" flipV="1">
            <a:off x="2450614" y="2394919"/>
            <a:ext cx="71438" cy="56564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42520" tIns="42520" rIns="42520" bIns="4252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25" name="i"/>
          <p:cNvSpPr txBox="1"/>
          <p:nvPr/>
        </p:nvSpPr>
        <p:spPr>
          <a:xfrm>
            <a:off x="1079842" y="2045292"/>
            <a:ext cx="146785" cy="362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2520" tIns="42520" rIns="42520" bIns="42520" anchor="ctr">
            <a:spAutoFit/>
          </a:bodyPr>
          <a:lstStyle>
            <a:lvl1pPr>
              <a:defRPr b="0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r>
              <a:t>i</a:t>
            </a:r>
          </a:p>
        </p:txBody>
      </p:sp>
      <p:sp>
        <p:nvSpPr>
          <p:cNvPr id="326" name="e-"/>
          <p:cNvSpPr txBox="1"/>
          <p:nvPr/>
        </p:nvSpPr>
        <p:spPr>
          <a:xfrm>
            <a:off x="2371639" y="2045292"/>
            <a:ext cx="246171" cy="362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2520" tIns="42520" rIns="42520" bIns="42520" anchor="ctr">
            <a:spAutoFit/>
          </a:bodyPr>
          <a:lstStyle/>
          <a:p>
            <a:pPr>
              <a:defRPr b="0">
                <a:latin typeface="Adobe Caslon Pro"/>
                <a:ea typeface="Adobe Caslon Pro"/>
                <a:cs typeface="Adobe Caslon Pro"/>
                <a:sym typeface="Adobe Caslon Pro"/>
              </a:defRPr>
            </a:pPr>
            <a:r>
              <a:t>e</a:t>
            </a:r>
            <a:r>
              <a:rPr baseline="31999"/>
              <a:t>-</a:t>
            </a:r>
          </a:p>
        </p:txBody>
      </p:sp>
      <p:pic>
        <p:nvPicPr>
          <p:cNvPr id="327" name="FerConnectZinc.pdf" descr="FerConnectZinc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306" y="1965559"/>
            <a:ext cx="6059695" cy="4544771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Em : Potentiel mixte"/>
          <p:cNvSpPr txBox="1"/>
          <p:nvPr/>
        </p:nvSpPr>
        <p:spPr>
          <a:xfrm>
            <a:off x="3886557" y="1963168"/>
            <a:ext cx="1927785" cy="362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2520" tIns="42520" rIns="42520" bIns="42520" anchor="ctr">
            <a:spAutoFit/>
          </a:bodyPr>
          <a:lstStyle/>
          <a:p>
            <a:pPr algn="l">
              <a:defRPr b="0">
                <a:latin typeface="Adobe Caslon Pro"/>
                <a:ea typeface="Adobe Caslon Pro"/>
                <a:cs typeface="Adobe Caslon Pro"/>
                <a:sym typeface="Adobe Caslon Pro"/>
              </a:defRPr>
            </a:pPr>
            <a:r>
              <a:t>E</a:t>
            </a:r>
            <a:r>
              <a:rPr baseline="-5999"/>
              <a:t>m </a:t>
            </a:r>
            <a:r>
              <a:t>: Potentiel mixte</a:t>
            </a:r>
          </a:p>
        </p:txBody>
      </p:sp>
      <p:sp>
        <p:nvSpPr>
          <p:cNvPr id="329" name="icor : Courant de corrosion"/>
          <p:cNvSpPr txBox="1"/>
          <p:nvPr/>
        </p:nvSpPr>
        <p:spPr>
          <a:xfrm>
            <a:off x="3915503" y="2190093"/>
            <a:ext cx="2465112" cy="362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2520" tIns="42520" rIns="42520" bIns="42520" anchor="ctr">
            <a:spAutoFit/>
          </a:bodyPr>
          <a:lstStyle/>
          <a:p>
            <a:pPr algn="l">
              <a:defRPr b="0">
                <a:latin typeface="Adobe Caslon Pro"/>
                <a:ea typeface="Adobe Caslon Pro"/>
                <a:cs typeface="Adobe Caslon Pro"/>
                <a:sym typeface="Adobe Caslon Pro"/>
              </a:defRPr>
            </a:pPr>
            <a:r>
              <a:t>i</a:t>
            </a:r>
            <a:r>
              <a:rPr baseline="-5999"/>
              <a:t>cor </a:t>
            </a:r>
            <a:r>
              <a:t>: Courant de corrosion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0" name="Equation"/>
              <p:cNvSpPr txBox="1"/>
              <p:nvPr/>
            </p:nvSpPr>
            <p:spPr>
              <a:xfrm>
                <a:off x="8097558" y="2934653"/>
                <a:ext cx="460639" cy="30777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5353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𝑐𝑜𝑟</m:t>
                          </m:r>
                        </m:sub>
                      </m:sSub>
                    </m:oMath>
                  </m:oMathPara>
                </a14:m>
                <a:endParaRPr sz="2000"/>
              </a:p>
            </p:txBody>
          </p:sp>
        </mc:Choice>
        <mc:Fallback xmlns="">
          <p:sp>
            <p:nvSpPr>
              <p:cNvPr id="330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7558" y="2934653"/>
                <a:ext cx="460639" cy="307777"/>
              </a:xfrm>
              <a:prstGeom prst="rect">
                <a:avLst/>
              </a:prstGeom>
              <a:blipFill rotWithShape="1">
                <a:blip r:embed="rId3"/>
                <a:stretch>
                  <a:fillRect l="-11842" r="-1316" b="-9804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1" name="Equation"/>
              <p:cNvSpPr txBox="1"/>
              <p:nvPr/>
            </p:nvSpPr>
            <p:spPr>
              <a:xfrm>
                <a:off x="8007868" y="5401405"/>
                <a:ext cx="652999" cy="30777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5353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𝑐𝑜𝑟</m:t>
                          </m:r>
                        </m:sub>
                      </m:sSub>
                    </m:oMath>
                  </m:oMathPara>
                </a14:m>
                <a:endParaRPr sz="2000"/>
              </a:p>
            </p:txBody>
          </p:sp>
        </mc:Choice>
        <mc:Fallback xmlns="">
          <p:sp>
            <p:nvSpPr>
              <p:cNvPr id="331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868" y="5401405"/>
                <a:ext cx="652999" cy="307777"/>
              </a:xfrm>
              <a:prstGeom prst="rect">
                <a:avLst/>
              </a:prstGeom>
              <a:blipFill rotWithShape="1">
                <a:blip r:embed="rId4"/>
                <a:stretch>
                  <a:fillRect l="-2804" b="-9804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2" name="Equation"/>
              <p:cNvSpPr txBox="1"/>
              <p:nvPr/>
            </p:nvSpPr>
            <p:spPr>
              <a:xfrm>
                <a:off x="6064502" y="4008374"/>
                <a:ext cx="392800" cy="30777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5353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sz="2000"/>
              </a:p>
            </p:txBody>
          </p:sp>
        </mc:Choice>
        <mc:Fallback xmlns="">
          <p:sp>
            <p:nvSpPr>
              <p:cNvPr id="332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502" y="4008374"/>
                <a:ext cx="392800" cy="307777"/>
              </a:xfrm>
              <a:prstGeom prst="rect">
                <a:avLst/>
              </a:prstGeom>
              <a:blipFill rotWithShape="1">
                <a:blip r:embed="rId5"/>
                <a:stretch>
                  <a:fillRect l="-15625" r="-3125" b="-10000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3" name="Equation"/>
              <p:cNvSpPr txBox="1"/>
              <p:nvPr/>
            </p:nvSpPr>
            <p:spPr>
              <a:xfrm>
                <a:off x="4809422" y="5268279"/>
                <a:ext cx="1249125" cy="28700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5353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1600" i="1">
                              <a:solidFill>
                                <a:srgbClr val="FE6347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sz="1600" i="1">
                          <a:solidFill>
                            <a:srgbClr val="FE6347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sz="1600" i="1">
                              <a:solidFill>
                                <a:srgbClr val="FE6347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sz="1600">
                  <a:solidFill>
                    <a:srgbClr val="FF6348"/>
                  </a:solidFill>
                </a:endParaRPr>
              </a:p>
            </p:txBody>
          </p:sp>
        </mc:Choice>
        <mc:Fallback xmlns="">
          <p:sp>
            <p:nvSpPr>
              <p:cNvPr id="333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422" y="5268279"/>
                <a:ext cx="1249125" cy="287002"/>
              </a:xfrm>
              <a:prstGeom prst="rect">
                <a:avLst/>
              </a:prstGeom>
              <a:blipFill rotWithShape="1">
                <a:blip r:embed="rId6"/>
                <a:stretch>
                  <a:fillRect l="-3415" r="-1951" b="-25532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4" name="Equation"/>
              <p:cNvSpPr txBox="1"/>
              <p:nvPr/>
            </p:nvSpPr>
            <p:spPr>
              <a:xfrm>
                <a:off x="5679261" y="2716939"/>
                <a:ext cx="1349344" cy="29482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5353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1600" i="1">
                          <a:solidFill>
                            <a:srgbClr val="FE6347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sSub>
                        <m:sSubPr>
                          <m:ctrlPr>
                            <a:rPr sz="1600" i="1">
                              <a:solidFill>
                                <a:srgbClr val="FE6347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sz="1600" i="1">
                          <a:solidFill>
                            <a:srgbClr val="FE6347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sz="1600" i="1">
                          <a:solidFill>
                            <a:srgbClr val="FE6347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sSubSup>
                        <m:sSubSupPr>
                          <m:ctrlPr>
                            <a:rPr sz="1600" i="1">
                              <a:solidFill>
                                <a:srgbClr val="FE6347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sz="1600">
                  <a:solidFill>
                    <a:srgbClr val="FF6348"/>
                  </a:solidFill>
                </a:endParaRPr>
              </a:p>
            </p:txBody>
          </p:sp>
        </mc:Choice>
        <mc:Fallback xmlns="">
          <p:sp>
            <p:nvSpPr>
              <p:cNvPr id="334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9261" y="2716939"/>
                <a:ext cx="1349344" cy="294824"/>
              </a:xfrm>
              <a:prstGeom prst="rect">
                <a:avLst/>
              </a:prstGeom>
              <a:blipFill rotWithShape="1">
                <a:blip r:embed="rId7"/>
                <a:stretch>
                  <a:fillRect l="-3167" r="-2262" b="-2291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5" name="Equation"/>
              <p:cNvSpPr txBox="1"/>
              <p:nvPr/>
            </p:nvSpPr>
            <p:spPr>
              <a:xfrm>
                <a:off x="6857380" y="2716939"/>
                <a:ext cx="1320874" cy="29482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5353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1600" i="1">
                          <a:solidFill>
                            <a:srgbClr val="4169E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b>
                        <m:sSubPr>
                          <m:ctrlPr>
                            <a:rPr sz="1600" i="1">
                              <a:solidFill>
                                <a:srgbClr val="4169E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sz="1600" i="1">
                          <a:solidFill>
                            <a:srgbClr val="4169E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sz="1600" i="1">
                          <a:solidFill>
                            <a:srgbClr val="4169E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bSup>
                        <m:sSubSupPr>
                          <m:ctrlPr>
                            <a:rPr sz="1600" i="1">
                              <a:solidFill>
                                <a:srgbClr val="4169E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sz="1600">
                  <a:solidFill>
                    <a:srgbClr val="4169E1"/>
                  </a:solidFill>
                </a:endParaRPr>
              </a:p>
            </p:txBody>
          </p:sp>
        </mc:Choice>
        <mc:Fallback xmlns="">
          <p:sp>
            <p:nvSpPr>
              <p:cNvPr id="335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380" y="2716939"/>
                <a:ext cx="1320874" cy="294824"/>
              </a:xfrm>
              <a:prstGeom prst="rect">
                <a:avLst/>
              </a:prstGeom>
              <a:blipFill rotWithShape="1">
                <a:blip r:embed="rId8"/>
                <a:stretch>
                  <a:fillRect l="-3226" r="-1843" b="-2291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6" name="Equation"/>
              <p:cNvSpPr txBox="1"/>
              <p:nvPr/>
            </p:nvSpPr>
            <p:spPr>
              <a:xfrm>
                <a:off x="5115319" y="5995647"/>
                <a:ext cx="270972" cy="23083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5353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1500" i="1">
                          <a:solidFill>
                            <a:srgbClr val="FE6347"/>
                          </a:solidFill>
                          <a:latin typeface="Cambria Math" panose="02040503050406030204" pitchFamily="18" charset="0"/>
                        </a:rPr>
                        <m:t>𝑍𝑛</m:t>
                      </m:r>
                    </m:oMath>
                  </m:oMathPara>
                </a14:m>
                <a:endParaRPr>
                  <a:solidFill>
                    <a:srgbClr val="FF6348"/>
                  </a:solidFill>
                </a:endParaRPr>
              </a:p>
            </p:txBody>
          </p:sp>
        </mc:Choice>
        <mc:Fallback xmlns="">
          <p:sp>
            <p:nvSpPr>
              <p:cNvPr id="336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319" y="5995647"/>
                <a:ext cx="270972" cy="230832"/>
              </a:xfrm>
              <a:prstGeom prst="rect">
                <a:avLst/>
              </a:prstGeom>
              <a:blipFill rotWithShape="1">
                <a:blip r:embed="rId9"/>
                <a:stretch>
                  <a:fillRect l="-13333" r="-15556" b="-5405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7" name="Equation"/>
              <p:cNvSpPr txBox="1"/>
              <p:nvPr/>
            </p:nvSpPr>
            <p:spPr>
              <a:xfrm>
                <a:off x="5849782" y="5995486"/>
                <a:ext cx="260712" cy="23083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5353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1500" i="1">
                          <a:solidFill>
                            <a:srgbClr val="4169E1"/>
                          </a:solidFill>
                          <a:latin typeface="Cambria Math" panose="02040503050406030204" pitchFamily="18" charset="0"/>
                        </a:rPr>
                        <m:t>𝐹𝑒</m:t>
                      </m:r>
                    </m:oMath>
                  </m:oMathPara>
                </a14:m>
                <a:endParaRPr>
                  <a:solidFill>
                    <a:srgbClr val="4169E1"/>
                  </a:solidFill>
                </a:endParaRPr>
              </a:p>
            </p:txBody>
          </p:sp>
        </mc:Choice>
        <mc:Fallback xmlns="">
          <p:sp>
            <p:nvSpPr>
              <p:cNvPr id="337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782" y="5995486"/>
                <a:ext cx="260712" cy="230832"/>
              </a:xfrm>
              <a:prstGeom prst="rect">
                <a:avLst/>
              </a:prstGeom>
              <a:blipFill rotWithShape="1">
                <a:blip r:embed="rId10"/>
                <a:stretch>
                  <a:fillRect l="-16667" r="-16667" b="-5405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8" name="Equation"/>
              <p:cNvSpPr txBox="1"/>
              <p:nvPr/>
            </p:nvSpPr>
            <p:spPr>
              <a:xfrm>
                <a:off x="5524966" y="5531121"/>
                <a:ext cx="1249125" cy="28700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5353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1600" i="1">
                              <a:solidFill>
                                <a:srgbClr val="4169E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sz="1600" i="1">
                          <a:solidFill>
                            <a:srgbClr val="4169E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sz="1600" i="1">
                              <a:solidFill>
                                <a:srgbClr val="4169E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sz="1600">
                  <a:solidFill>
                    <a:srgbClr val="4169E1"/>
                  </a:solidFill>
                </a:endParaRPr>
              </a:p>
            </p:txBody>
          </p:sp>
        </mc:Choice>
        <mc:Fallback xmlns="">
          <p:sp>
            <p:nvSpPr>
              <p:cNvPr id="338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966" y="5531121"/>
                <a:ext cx="1249125" cy="287002"/>
              </a:xfrm>
              <a:prstGeom prst="rect">
                <a:avLst/>
              </a:prstGeom>
              <a:blipFill rotWithShape="1">
                <a:blip r:embed="rId11"/>
                <a:stretch>
                  <a:fillRect l="-2927" r="-2439" b="-25532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oneTexte 1"/>
          <p:cNvSpPr txBox="1"/>
          <p:nvPr/>
        </p:nvSpPr>
        <p:spPr>
          <a:xfrm>
            <a:off x="302514" y="1133020"/>
            <a:ext cx="4439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/>
              <a:t>Les métaux sont reliés électriquement</a:t>
            </a:r>
          </a:p>
        </p:txBody>
      </p:sp>
    </p:spTree>
    <p:extLst>
      <p:ext uri="{BB962C8B-B14F-4D97-AF65-F5344CB8AC3E}">
        <p14:creationId xmlns:p14="http://schemas.microsoft.com/office/powerpoint/2010/main" val="1757026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FD9641D8-7455-4F8B-9A5F-79351CC5EEBF}"/>
              </a:ext>
            </a:extLst>
          </p:cNvPr>
          <p:cNvSpPr txBox="1"/>
          <p:nvPr/>
        </p:nvSpPr>
        <p:spPr>
          <a:xfrm>
            <a:off x="402288" y="316144"/>
            <a:ext cx="5228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Anode sacrificielle de zinc sur un bateau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7D61A4E5-2CA4-4327-8D72-394D2B25F3CB}"/>
              </a:ext>
            </a:extLst>
          </p:cNvPr>
          <p:cNvSpPr txBox="1"/>
          <p:nvPr/>
        </p:nvSpPr>
        <p:spPr>
          <a:xfrm>
            <a:off x="6430691" y="6329680"/>
            <a:ext cx="205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 : h2o bateau</a:t>
            </a:r>
          </a:p>
        </p:txBody>
      </p:sp>
      <p:pic>
        <p:nvPicPr>
          <p:cNvPr id="7" name="Picture 5" descr="Anode Sacrificielle Photos &amp; Anode Sacrificielle Images - Alam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763" y="1858175"/>
            <a:ext cx="5051856" cy="370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4" y="1409404"/>
            <a:ext cx="3450706" cy="460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330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00" y="520557"/>
            <a:ext cx="7904063" cy="538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086475" y="6200775"/>
            <a:ext cx="3057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Le Maréchal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1537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133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590675"/>
            <a:ext cx="65151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156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4D0C1F2E-F93F-4ADA-B423-897015CE0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16696"/>
            <a:ext cx="3870882" cy="396044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F71137D-8BE5-4187-966C-060D54D45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404664"/>
            <a:ext cx="3744416" cy="366301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AB018965-FD33-441B-93C9-B469FF34DBA6}"/>
              </a:ext>
            </a:extLst>
          </p:cNvPr>
          <p:cNvSpPr txBox="1"/>
          <p:nvPr/>
        </p:nvSpPr>
        <p:spPr>
          <a:xfrm>
            <a:off x="899592" y="458112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Fer seul : oxydation du fer (couleur bleue)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B8AFC122-6B93-4636-94D2-5E5EFA8654AD}"/>
              </a:ext>
            </a:extLst>
          </p:cNvPr>
          <p:cNvSpPr txBox="1"/>
          <p:nvPr/>
        </p:nvSpPr>
        <p:spPr>
          <a:xfrm>
            <a:off x="5796136" y="458112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Protection du fer avec du zinc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85860BE-C53E-4C8F-A60A-8D9B5C51FE8E}"/>
              </a:ext>
            </a:extLst>
          </p:cNvPr>
          <p:cNvSpPr/>
          <p:nvPr/>
        </p:nvSpPr>
        <p:spPr>
          <a:xfrm>
            <a:off x="2987824" y="6079523"/>
            <a:ext cx="60210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Source : http://gwenaelm.free.fr/Physique/Physchim/capes/Doc/Julien_Durero/C25%20-%20Courbes%20intensite%20potentiel.pdf</a:t>
            </a:r>
          </a:p>
        </p:txBody>
      </p:sp>
    </p:spTree>
    <p:extLst>
      <p:ext uri="{BB962C8B-B14F-4D97-AF65-F5344CB8AC3E}">
        <p14:creationId xmlns:p14="http://schemas.microsoft.com/office/powerpoint/2010/main" val="3097495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412776"/>
            <a:ext cx="4655992" cy="388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700808"/>
            <a:ext cx="4607077" cy="359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868144" y="5926128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Fosset, MPSI Chimie</a:t>
            </a:r>
          </a:p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156176" y="692696"/>
            <a:ext cx="2950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c = 0.01 mol/L, égalité des concentrations aux frontières</a:t>
            </a:r>
          </a:p>
        </p:txBody>
      </p:sp>
    </p:spTree>
    <p:extLst>
      <p:ext uri="{BB962C8B-B14F-4D97-AF65-F5344CB8AC3E}">
        <p14:creationId xmlns:p14="http://schemas.microsoft.com/office/powerpoint/2010/main" val="3794381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590675"/>
            <a:ext cx="65151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312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503474F0-27E1-42AC-9E6D-57DAD1CC8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256" y="101046"/>
            <a:ext cx="6624736" cy="601645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050F19CE-AF55-4FDF-91E3-936620E167A5}"/>
              </a:ext>
            </a:extLst>
          </p:cNvPr>
          <p:cNvSpPr txBox="1"/>
          <p:nvPr/>
        </p:nvSpPr>
        <p:spPr>
          <a:xfrm>
            <a:off x="6981529" y="646432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E. </a:t>
            </a:r>
            <a:r>
              <a:rPr lang="fr-FR" dirty="0" err="1"/>
              <a:t>Thibierge</a:t>
            </a: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DFE6AC0-FA47-41F4-90E6-E1B1041D5279}"/>
              </a:ext>
            </a:extLst>
          </p:cNvPr>
          <p:cNvSpPr/>
          <p:nvPr/>
        </p:nvSpPr>
        <p:spPr>
          <a:xfrm>
            <a:off x="4211960" y="191747"/>
            <a:ext cx="3312368" cy="14038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EED4545-45D7-44AB-A8E7-0FF4EA406687}"/>
              </a:ext>
            </a:extLst>
          </p:cNvPr>
          <p:cNvSpPr/>
          <p:nvPr/>
        </p:nvSpPr>
        <p:spPr>
          <a:xfrm>
            <a:off x="6228184" y="1205372"/>
            <a:ext cx="753345" cy="38078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9BFE49A-B70C-41A2-8A89-F1EE053A3AD4}"/>
              </a:ext>
            </a:extLst>
          </p:cNvPr>
          <p:cNvSpPr/>
          <p:nvPr/>
        </p:nvSpPr>
        <p:spPr>
          <a:xfrm>
            <a:off x="1153446" y="1660657"/>
            <a:ext cx="1654967" cy="6096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DE513885-3BC3-48DD-BC39-B405A0A60D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004" t="2996" r="24012" b="91549"/>
          <a:stretch/>
        </p:blipFill>
        <p:spPr>
          <a:xfrm>
            <a:off x="3462365" y="952313"/>
            <a:ext cx="793914" cy="32818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8292BDA0-EA23-4238-83FE-94FD854B18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917" t="47280" r="20778" b="16815"/>
          <a:stretch/>
        </p:blipFill>
        <p:spPr>
          <a:xfrm>
            <a:off x="5940152" y="2852936"/>
            <a:ext cx="1080120" cy="216024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2F916B27-D5E0-4D72-9DE7-65C5F4FA93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004" t="8312" r="21992" b="79051"/>
          <a:stretch/>
        </p:blipFill>
        <p:spPr>
          <a:xfrm flipH="1">
            <a:off x="3388904" y="1280496"/>
            <a:ext cx="927720" cy="76032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0E2E21F-4F31-48E9-85D7-1CA7D555B565}"/>
              </a:ext>
            </a:extLst>
          </p:cNvPr>
          <p:cNvSpPr/>
          <p:nvPr/>
        </p:nvSpPr>
        <p:spPr>
          <a:xfrm>
            <a:off x="3217962" y="426691"/>
            <a:ext cx="1699963" cy="542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807DD24-535A-44D6-92E6-FB114F0F9801}"/>
              </a:ext>
            </a:extLst>
          </p:cNvPr>
          <p:cNvSpPr/>
          <p:nvPr/>
        </p:nvSpPr>
        <p:spPr>
          <a:xfrm>
            <a:off x="1824575" y="5394721"/>
            <a:ext cx="5483729" cy="5109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437521" y="238627"/>
            <a:ext cx="6191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smtClean="0">
                <a:solidFill>
                  <a:schemeClr val="accent2"/>
                </a:solidFill>
              </a:rPr>
              <a:t>Montage à deux électrodes</a:t>
            </a:r>
            <a:endParaRPr lang="fr-FR" sz="24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338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503474F0-27E1-42AC-9E6D-57DAD1CC8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03" y="548680"/>
            <a:ext cx="6624736" cy="601645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050F19CE-AF55-4FDF-91E3-936620E167A5}"/>
              </a:ext>
            </a:extLst>
          </p:cNvPr>
          <p:cNvSpPr txBox="1"/>
          <p:nvPr/>
        </p:nvSpPr>
        <p:spPr>
          <a:xfrm>
            <a:off x="6981529" y="646432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E. </a:t>
            </a:r>
            <a:r>
              <a:rPr lang="fr-FR" dirty="0" err="1"/>
              <a:t>Thibierge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437521" y="238627"/>
            <a:ext cx="6191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smtClean="0">
                <a:solidFill>
                  <a:schemeClr val="accent2"/>
                </a:solidFill>
              </a:rPr>
              <a:t>Montage à trois électrodes</a:t>
            </a:r>
            <a:endParaRPr lang="fr-FR" sz="24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955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7662"/>
            <a:ext cx="8286186" cy="458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868144" y="580526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Nathan MP/PT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344894" y="116632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smtClean="0">
                <a:solidFill>
                  <a:schemeClr val="accent2"/>
                </a:solidFill>
              </a:rPr>
              <a:t>Surtensions</a:t>
            </a:r>
            <a:endParaRPr lang="fr-FR" sz="32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012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8EF23665-CBCF-4380-8414-446EB6EBE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6912768" cy="427360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BF724E06-B10E-4332-BDA7-513A4F735E60}"/>
              </a:ext>
            </a:extLst>
          </p:cNvPr>
          <p:cNvSpPr txBox="1"/>
          <p:nvPr/>
        </p:nvSpPr>
        <p:spPr>
          <a:xfrm>
            <a:off x="5868144" y="580526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Nathan MP/PT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344894" y="116632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smtClean="0">
                <a:solidFill>
                  <a:schemeClr val="accent2"/>
                </a:solidFill>
              </a:rPr>
              <a:t>Mur du solvant</a:t>
            </a:r>
            <a:endParaRPr lang="fr-FR" sz="32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171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21924F26-80A6-4424-8A4C-2DC22FA0D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52685"/>
            <a:ext cx="6696744" cy="514853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634378F9-51ED-4367-8411-171BA7C98E7D}"/>
              </a:ext>
            </a:extLst>
          </p:cNvPr>
          <p:cNvSpPr txBox="1"/>
          <p:nvPr/>
        </p:nvSpPr>
        <p:spPr>
          <a:xfrm>
            <a:off x="5868144" y="580526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Nathan MP/PT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339752" y="116632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smtClean="0">
                <a:solidFill>
                  <a:schemeClr val="accent2"/>
                </a:solidFill>
              </a:rPr>
              <a:t>Additivité des courants</a:t>
            </a:r>
            <a:endParaRPr lang="fr-FR" sz="32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821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9A64B6D0-DDBE-4CE2-A447-F463A508E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818" y="1444960"/>
            <a:ext cx="1546683" cy="2458936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xmlns="" id="{1841B31D-BC1D-4D74-BEDB-929558030B4F}"/>
              </a:ext>
            </a:extLst>
          </p:cNvPr>
          <p:cNvCxnSpPr>
            <a:cxnSpLocks/>
          </p:cNvCxnSpPr>
          <p:nvPr/>
        </p:nvCxnSpPr>
        <p:spPr>
          <a:xfrm flipH="1">
            <a:off x="1289429" y="1942905"/>
            <a:ext cx="129614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xmlns="" id="{35C8B5BC-0711-4961-9947-F9E62BB41A63}"/>
              </a:ext>
            </a:extLst>
          </p:cNvPr>
          <p:cNvCxnSpPr>
            <a:cxnSpLocks/>
          </p:cNvCxnSpPr>
          <p:nvPr/>
        </p:nvCxnSpPr>
        <p:spPr>
          <a:xfrm flipH="1">
            <a:off x="1433445" y="2302945"/>
            <a:ext cx="115212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xmlns="" id="{7F724C18-E48B-4576-B20E-1123E4233B5D}"/>
              </a:ext>
            </a:extLst>
          </p:cNvPr>
          <p:cNvCxnSpPr>
            <a:cxnSpLocks/>
          </p:cNvCxnSpPr>
          <p:nvPr/>
        </p:nvCxnSpPr>
        <p:spPr>
          <a:xfrm flipH="1">
            <a:off x="1304985" y="3311057"/>
            <a:ext cx="128058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xmlns="" id="{68607C7E-9E59-473A-B839-E827EFB24DC2}"/>
                  </a:ext>
                </a:extLst>
              </p:cNvPr>
              <p:cNvSpPr txBox="1"/>
              <p:nvPr/>
            </p:nvSpPr>
            <p:spPr>
              <a:xfrm>
                <a:off x="2643928" y="1727276"/>
                <a:ext cx="720080" cy="396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i="0" dirty="0" smtClean="0">
                              <a:latin typeface="Cambria Math" panose="02040503050406030204" pitchFamily="18" charset="0"/>
                            </a:rPr>
                            <m:t>Mg</m:t>
                          </m:r>
                        </m:e>
                        <m:sub>
                          <m:r>
                            <a:rPr lang="fr-FR" b="0" i="0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b="0" i="0" dirty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fr-FR" b="0" i="0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68607C7E-9E59-473A-B839-E827EFB24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928" y="1727276"/>
                <a:ext cx="720080" cy="396006"/>
              </a:xfrm>
              <a:prstGeom prst="rect">
                <a:avLst/>
              </a:prstGeom>
              <a:blipFill>
                <a:blip r:embed="rId3"/>
                <a:stretch>
                  <a:fillRect l="-2542" b="-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xmlns="" id="{44390528-AC5E-4521-84BE-241859EFFAC3}"/>
                  </a:ext>
                </a:extLst>
              </p:cNvPr>
              <p:cNvSpPr txBox="1"/>
              <p:nvPr/>
            </p:nvSpPr>
            <p:spPr>
              <a:xfrm>
                <a:off x="2524085" y="2114355"/>
                <a:ext cx="720080" cy="432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dirty="0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b="0" i="0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fr-FR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b>
                          <m:r>
                            <a:rPr lang="fr-FR" b="0" i="0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b="0" i="0" dirty="0" smtClean="0"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fr-FR" b="0" i="0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44390528-AC5E-4521-84BE-241859EFF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085" y="2114355"/>
                <a:ext cx="720080" cy="432106"/>
              </a:xfrm>
              <a:prstGeom prst="rect">
                <a:avLst/>
              </a:prstGeom>
              <a:blipFill>
                <a:blip r:embed="rId4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xmlns="" id="{A6D89B8E-591E-4BBB-886C-043E9E11118A}"/>
                  </a:ext>
                </a:extLst>
              </p:cNvPr>
              <p:cNvSpPr txBox="1"/>
              <p:nvPr/>
            </p:nvSpPr>
            <p:spPr>
              <a:xfrm>
                <a:off x="2596771" y="3083103"/>
                <a:ext cx="720080" cy="396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b="0" i="0" dirty="0" smtClean="0">
                              <a:latin typeface="Cambria Math" panose="02040503050406030204" pitchFamily="18" charset="0"/>
                            </a:rPr>
                            <m:t>HCl</m:t>
                          </m:r>
                        </m:e>
                        <m:sub>
                          <m:r>
                            <a:rPr lang="fr-FR" b="0" i="0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b="0" i="0" dirty="0" smtClean="0">
                              <a:latin typeface="Cambria Math" panose="02040503050406030204" pitchFamily="18" charset="0"/>
                            </a:rPr>
                            <m:t>aq</m:t>
                          </m:r>
                          <m:r>
                            <a:rPr lang="fr-FR" b="0" i="0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A6D89B8E-591E-4BBB-886C-043E9E111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771" y="3083103"/>
                <a:ext cx="720080" cy="396006"/>
              </a:xfrm>
              <a:prstGeom prst="rect">
                <a:avLst/>
              </a:prstGeom>
              <a:blipFill>
                <a:blip r:embed="rId5"/>
                <a:stretch>
                  <a:fillRect r="-19492" b="-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7D93C6C9-41D5-4881-BC57-BE7BB9C894B0}"/>
              </a:ext>
            </a:extLst>
          </p:cNvPr>
          <p:cNvSpPr txBox="1"/>
          <p:nvPr/>
        </p:nvSpPr>
        <p:spPr>
          <a:xfrm>
            <a:off x="2807804" y="6452940"/>
            <a:ext cx="7272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E. </a:t>
            </a:r>
            <a:r>
              <a:rPr lang="fr-FR" sz="1600" dirty="0" err="1"/>
              <a:t>Thibierge</a:t>
            </a:r>
            <a:r>
              <a:rPr lang="fr-FR" sz="1600" dirty="0"/>
              <a:t> et </a:t>
            </a:r>
            <a:r>
              <a:rPr lang="fr-FR" sz="1600" u="sng" dirty="0">
                <a:hlinkClick r:id="rId6"/>
              </a:rPr>
              <a:t>https://www.youtube.com/watch?v=YlDlO7Aasm4</a:t>
            </a:r>
            <a:r>
              <a:rPr lang="fr-FR" sz="1600" dirty="0"/>
              <a:t> </a:t>
            </a:r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xmlns="" id="{19C3B5DF-82DE-4C7B-BAB6-28B4AFB95A2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5512"/>
          <a:stretch/>
        </p:blipFill>
        <p:spPr>
          <a:xfrm>
            <a:off x="3316851" y="67250"/>
            <a:ext cx="5768994" cy="517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06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7AF0AB3-29F4-40E1-A826-FB7D0C3983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512"/>
          <a:stretch/>
        </p:blipFill>
        <p:spPr>
          <a:xfrm>
            <a:off x="3316851" y="67250"/>
            <a:ext cx="5768994" cy="517808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9A64B6D0-DDBE-4CE2-A447-F463A508E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818" y="1444960"/>
            <a:ext cx="1546683" cy="2458936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xmlns="" id="{1841B31D-BC1D-4D74-BEDB-929558030B4F}"/>
              </a:ext>
            </a:extLst>
          </p:cNvPr>
          <p:cNvCxnSpPr>
            <a:cxnSpLocks/>
          </p:cNvCxnSpPr>
          <p:nvPr/>
        </p:nvCxnSpPr>
        <p:spPr>
          <a:xfrm flipH="1">
            <a:off x="1289429" y="1942905"/>
            <a:ext cx="129614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xmlns="" id="{35C8B5BC-0711-4961-9947-F9E62BB41A63}"/>
              </a:ext>
            </a:extLst>
          </p:cNvPr>
          <p:cNvCxnSpPr>
            <a:cxnSpLocks/>
          </p:cNvCxnSpPr>
          <p:nvPr/>
        </p:nvCxnSpPr>
        <p:spPr>
          <a:xfrm flipH="1">
            <a:off x="1433445" y="2302945"/>
            <a:ext cx="115212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xmlns="" id="{7F724C18-E48B-4576-B20E-1123E4233B5D}"/>
              </a:ext>
            </a:extLst>
          </p:cNvPr>
          <p:cNvCxnSpPr>
            <a:cxnSpLocks/>
          </p:cNvCxnSpPr>
          <p:nvPr/>
        </p:nvCxnSpPr>
        <p:spPr>
          <a:xfrm flipH="1">
            <a:off x="1304985" y="3311057"/>
            <a:ext cx="128058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xmlns="" id="{68607C7E-9E59-473A-B839-E827EFB24DC2}"/>
                  </a:ext>
                </a:extLst>
              </p:cNvPr>
              <p:cNvSpPr txBox="1"/>
              <p:nvPr/>
            </p:nvSpPr>
            <p:spPr>
              <a:xfrm>
                <a:off x="2643928" y="1727276"/>
                <a:ext cx="720080" cy="396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i="0" dirty="0" smtClean="0">
                              <a:latin typeface="Cambria Math" panose="02040503050406030204" pitchFamily="18" charset="0"/>
                            </a:rPr>
                            <m:t>Mg</m:t>
                          </m:r>
                        </m:e>
                        <m:sub>
                          <m:r>
                            <a:rPr lang="fr-FR" b="0" i="0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b="0" i="0" dirty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fr-FR" b="0" i="0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68607C7E-9E59-473A-B839-E827EFB24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928" y="1727276"/>
                <a:ext cx="720080" cy="396006"/>
              </a:xfrm>
              <a:prstGeom prst="rect">
                <a:avLst/>
              </a:prstGeom>
              <a:blipFill>
                <a:blip r:embed="rId4"/>
                <a:stretch>
                  <a:fillRect l="-2542" b="-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xmlns="" id="{44390528-AC5E-4521-84BE-241859EFFAC3}"/>
                  </a:ext>
                </a:extLst>
              </p:cNvPr>
              <p:cNvSpPr txBox="1"/>
              <p:nvPr/>
            </p:nvSpPr>
            <p:spPr>
              <a:xfrm>
                <a:off x="2524085" y="2114355"/>
                <a:ext cx="720080" cy="432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dirty="0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b="0" i="0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fr-FR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b>
                          <m:r>
                            <a:rPr lang="fr-FR" b="0" i="0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b="0" i="0" dirty="0" smtClean="0"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fr-FR" b="0" i="0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44390528-AC5E-4521-84BE-241859EFF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085" y="2114355"/>
                <a:ext cx="720080" cy="432106"/>
              </a:xfrm>
              <a:prstGeom prst="rect">
                <a:avLst/>
              </a:prstGeom>
              <a:blipFill>
                <a:blip r:embed="rId5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xmlns="" id="{A6D89B8E-591E-4BBB-886C-043E9E11118A}"/>
                  </a:ext>
                </a:extLst>
              </p:cNvPr>
              <p:cNvSpPr txBox="1"/>
              <p:nvPr/>
            </p:nvSpPr>
            <p:spPr>
              <a:xfrm>
                <a:off x="2596771" y="3083103"/>
                <a:ext cx="720080" cy="396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b="0" i="0" dirty="0" smtClean="0">
                              <a:latin typeface="Cambria Math" panose="02040503050406030204" pitchFamily="18" charset="0"/>
                            </a:rPr>
                            <m:t>HCl</m:t>
                          </m:r>
                        </m:e>
                        <m:sub>
                          <m:r>
                            <a:rPr lang="fr-FR" b="0" i="0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b="0" i="0" dirty="0" smtClean="0">
                              <a:latin typeface="Cambria Math" panose="02040503050406030204" pitchFamily="18" charset="0"/>
                            </a:rPr>
                            <m:t>aq</m:t>
                          </m:r>
                          <m:r>
                            <a:rPr lang="fr-FR" b="0" i="0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A6D89B8E-591E-4BBB-886C-043E9E111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771" y="3083103"/>
                <a:ext cx="720080" cy="396006"/>
              </a:xfrm>
              <a:prstGeom prst="rect">
                <a:avLst/>
              </a:prstGeom>
              <a:blipFill>
                <a:blip r:embed="rId6"/>
                <a:stretch>
                  <a:fillRect r="-19492" b="-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7D93C6C9-41D5-4881-BC57-BE7BB9C894B0}"/>
              </a:ext>
            </a:extLst>
          </p:cNvPr>
          <p:cNvSpPr txBox="1"/>
          <p:nvPr/>
        </p:nvSpPr>
        <p:spPr>
          <a:xfrm>
            <a:off x="2807804" y="6452940"/>
            <a:ext cx="7272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E. </a:t>
            </a:r>
            <a:r>
              <a:rPr lang="fr-FR" sz="1600" dirty="0" err="1"/>
              <a:t>Thibierge</a:t>
            </a:r>
            <a:r>
              <a:rPr lang="fr-FR" sz="1600" dirty="0"/>
              <a:t> et </a:t>
            </a:r>
            <a:r>
              <a:rPr lang="fr-FR" sz="1600" u="sng" dirty="0">
                <a:hlinkClick r:id="rId7"/>
              </a:rPr>
              <a:t>https://www.youtube.com/watch?v=YlDlO7Aasm4</a:t>
            </a:r>
            <a:r>
              <a:rPr lang="fr-FR" sz="1600" dirty="0"/>
              <a:t> 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xmlns="" id="{3A22B5E5-6C62-45E9-A74F-3BCF89497EF0}"/>
              </a:ext>
            </a:extLst>
          </p:cNvPr>
          <p:cNvCxnSpPr/>
          <p:nvPr/>
        </p:nvCxnSpPr>
        <p:spPr>
          <a:xfrm flipV="1">
            <a:off x="5652120" y="2088027"/>
            <a:ext cx="0" cy="199015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xmlns="" id="{CF202309-E00B-447D-9C6F-78663C814794}"/>
              </a:ext>
            </a:extLst>
          </p:cNvPr>
          <p:cNvCxnSpPr>
            <a:cxnSpLocks/>
          </p:cNvCxnSpPr>
          <p:nvPr/>
        </p:nvCxnSpPr>
        <p:spPr>
          <a:xfrm flipH="1">
            <a:off x="5652120" y="2103109"/>
            <a:ext cx="165618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xmlns="" id="{9014A666-289C-41AB-BE9E-3335E6B6B624}"/>
              </a:ext>
            </a:extLst>
          </p:cNvPr>
          <p:cNvCxnSpPr>
            <a:cxnSpLocks/>
          </p:cNvCxnSpPr>
          <p:nvPr/>
        </p:nvCxnSpPr>
        <p:spPr>
          <a:xfrm flipH="1">
            <a:off x="5652120" y="4098487"/>
            <a:ext cx="165618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xmlns="" id="{D56081F3-D348-4261-8B70-952FC52E0B66}"/>
              </a:ext>
            </a:extLst>
          </p:cNvPr>
          <p:cNvCxnSpPr>
            <a:cxnSpLocks/>
          </p:cNvCxnSpPr>
          <p:nvPr/>
        </p:nvCxnSpPr>
        <p:spPr>
          <a:xfrm flipH="1">
            <a:off x="5472100" y="2492896"/>
            <a:ext cx="360040" cy="16339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xmlns="" id="{94C55104-EE2B-4900-8E25-762A7F2F4479}"/>
              </a:ext>
            </a:extLst>
          </p:cNvPr>
          <p:cNvCxnSpPr>
            <a:cxnSpLocks/>
          </p:cNvCxnSpPr>
          <p:nvPr/>
        </p:nvCxnSpPr>
        <p:spPr>
          <a:xfrm flipH="1">
            <a:off x="5502436" y="2568957"/>
            <a:ext cx="360040" cy="16339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xmlns="" id="{B8D9AFD8-61CD-450F-AF93-3CE67A3188BD}"/>
              </a:ext>
            </a:extLst>
          </p:cNvPr>
          <p:cNvCxnSpPr>
            <a:cxnSpLocks/>
          </p:cNvCxnSpPr>
          <p:nvPr/>
        </p:nvCxnSpPr>
        <p:spPr>
          <a:xfrm flipH="1">
            <a:off x="5441764" y="3321349"/>
            <a:ext cx="360040" cy="16339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xmlns="" id="{34FCC764-A675-42FF-B2A8-569F89FE648A}"/>
              </a:ext>
            </a:extLst>
          </p:cNvPr>
          <p:cNvCxnSpPr>
            <a:cxnSpLocks/>
          </p:cNvCxnSpPr>
          <p:nvPr/>
        </p:nvCxnSpPr>
        <p:spPr>
          <a:xfrm flipH="1">
            <a:off x="5472100" y="3397410"/>
            <a:ext cx="360040" cy="16339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xmlns="" id="{78FEAB97-7A5E-4952-8C25-FB9DE5F1A7F1}"/>
                  </a:ext>
                </a:extLst>
              </p:cNvPr>
              <p:cNvSpPr txBox="1"/>
              <p:nvPr/>
            </p:nvSpPr>
            <p:spPr>
              <a:xfrm>
                <a:off x="7350516" y="1809488"/>
                <a:ext cx="10081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4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fr-FR" sz="24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𝑐𝑜𝑟𝑟</m:t>
                        </m:r>
                      </m:sub>
                    </m:sSub>
                  </m:oMath>
                </a14:m>
                <a:r>
                  <a:rPr lang="fr-FR" sz="2400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78FEAB97-7A5E-4952-8C25-FB9DE5F1A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0516" y="1809488"/>
                <a:ext cx="1008110" cy="461665"/>
              </a:xfrm>
              <a:prstGeom prst="rect">
                <a:avLst/>
              </a:prstGeom>
              <a:blipFill>
                <a:blip r:embed="rId8"/>
                <a:stretch>
                  <a:fillRect l="-18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xmlns="" id="{F5926DEB-16CF-46B3-A795-F20F52883622}"/>
                  </a:ext>
                </a:extLst>
              </p:cNvPr>
              <p:cNvSpPr txBox="1"/>
              <p:nvPr/>
            </p:nvSpPr>
            <p:spPr>
              <a:xfrm>
                <a:off x="7308304" y="3782558"/>
                <a:ext cx="10081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fr-FR" sz="24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𝑐𝑜𝑟𝑟</m:t>
                          </m:r>
                        </m:sub>
                      </m:sSub>
                    </m:oMath>
                  </m:oMathPara>
                </a14:m>
                <a:endParaRPr lang="fr-FR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F5926DEB-16CF-46B3-A795-F20F52883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3782558"/>
                <a:ext cx="100811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xmlns="" id="{BAC7C1ED-ABB9-4FB0-9596-0A85F8E0C222}"/>
                  </a:ext>
                </a:extLst>
              </p:cNvPr>
              <p:cNvSpPr txBox="1"/>
              <p:nvPr/>
            </p:nvSpPr>
            <p:spPr>
              <a:xfrm>
                <a:off x="5724807" y="2584414"/>
                <a:ext cx="10081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4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4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𝑐𝑜𝑟𝑟</m:t>
                        </m:r>
                      </m:sub>
                    </m:sSub>
                  </m:oMath>
                </a14:m>
                <a:r>
                  <a:rPr lang="fr-FR" sz="2400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BAC7C1ED-ABB9-4FB0-9596-0A85F8E0C2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807" y="2584414"/>
                <a:ext cx="1008110" cy="461665"/>
              </a:xfrm>
              <a:prstGeom prst="rect">
                <a:avLst/>
              </a:prstGeom>
              <a:blipFill>
                <a:blip r:embed="rId10"/>
                <a:stretch>
                  <a:fillRect l="-121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49596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1819</TotalTime>
  <Words>454</Words>
  <Application>Microsoft Office PowerPoint</Application>
  <PresentationFormat>Affichage à l'écran (4:3)</PresentationFormat>
  <Paragraphs>78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</dc:creator>
  <cp:lastModifiedBy>pascal</cp:lastModifiedBy>
  <cp:revision>21</cp:revision>
  <dcterms:created xsi:type="dcterms:W3CDTF">2020-05-13T09:11:45Z</dcterms:created>
  <dcterms:modified xsi:type="dcterms:W3CDTF">2020-06-25T15:28:16Z</dcterms:modified>
</cp:coreProperties>
</file>