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263" r:id="rId3"/>
    <p:sldId id="259" r:id="rId4"/>
    <p:sldId id="268" r:id="rId5"/>
    <p:sldId id="304" r:id="rId6"/>
    <p:sldId id="282" r:id="rId7"/>
    <p:sldId id="284" r:id="rId8"/>
    <p:sldId id="286" r:id="rId9"/>
    <p:sldId id="289" r:id="rId10"/>
    <p:sldId id="290" r:id="rId11"/>
    <p:sldId id="292" r:id="rId12"/>
    <p:sldId id="291" r:id="rId13"/>
    <p:sldId id="293" r:id="rId14"/>
    <p:sldId id="283" r:id="rId15"/>
    <p:sldId id="295" r:id="rId16"/>
    <p:sldId id="296" r:id="rId17"/>
    <p:sldId id="301" r:id="rId18"/>
    <p:sldId id="302" r:id="rId19"/>
    <p:sldId id="298" r:id="rId20"/>
    <p:sldId id="297" r:id="rId21"/>
    <p:sldId id="294" r:id="rId22"/>
    <p:sldId id="256" r:id="rId23"/>
    <p:sldId id="269" r:id="rId24"/>
    <p:sldId id="257" r:id="rId25"/>
    <p:sldId id="262" r:id="rId26"/>
    <p:sldId id="300" r:id="rId27"/>
    <p:sldId id="303" r:id="rId2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1A958-C165-43B0-B43E-C333749DC340}" type="datetimeFigureOut">
              <a:rPr lang="fr-FR" smtClean="0"/>
              <a:t>14/06/2020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2070-7231-4BE6-B508-578677BE0D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3483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1A958-C165-43B0-B43E-C333749DC340}" type="datetimeFigureOut">
              <a:rPr lang="fr-FR" smtClean="0"/>
              <a:t>14/06/2020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2070-7231-4BE6-B508-578677BE0D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9668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1A958-C165-43B0-B43E-C333749DC340}" type="datetimeFigureOut">
              <a:rPr lang="fr-FR" smtClean="0"/>
              <a:t>14/06/2020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2070-7231-4BE6-B508-578677BE0D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3241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1A958-C165-43B0-B43E-C333749DC340}" type="datetimeFigureOut">
              <a:rPr lang="fr-FR" smtClean="0"/>
              <a:t>14/06/2020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2070-7231-4BE6-B508-578677BE0D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5616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1A958-C165-43B0-B43E-C333749DC340}" type="datetimeFigureOut">
              <a:rPr lang="fr-FR" smtClean="0"/>
              <a:t>14/06/2020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2070-7231-4BE6-B508-578677BE0D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763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1A958-C165-43B0-B43E-C333749DC340}" type="datetimeFigureOut">
              <a:rPr lang="fr-FR" smtClean="0"/>
              <a:t>14/06/2020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2070-7231-4BE6-B508-578677BE0D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6094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1A958-C165-43B0-B43E-C333749DC340}" type="datetimeFigureOut">
              <a:rPr lang="fr-FR" smtClean="0"/>
              <a:t>14/06/2020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2070-7231-4BE6-B508-578677BE0D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722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1A958-C165-43B0-B43E-C333749DC340}" type="datetimeFigureOut">
              <a:rPr lang="fr-FR" smtClean="0"/>
              <a:t>14/06/2020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2070-7231-4BE6-B508-578677BE0D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0482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1A958-C165-43B0-B43E-C333749DC340}" type="datetimeFigureOut">
              <a:rPr lang="fr-FR" smtClean="0"/>
              <a:t>14/06/2020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2070-7231-4BE6-B508-578677BE0D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8943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1A958-C165-43B0-B43E-C333749DC340}" type="datetimeFigureOut">
              <a:rPr lang="fr-FR" smtClean="0"/>
              <a:t>14/06/2020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2070-7231-4BE6-B508-578677BE0D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1973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1A958-C165-43B0-B43E-C333749DC340}" type="datetimeFigureOut">
              <a:rPr lang="fr-FR" smtClean="0"/>
              <a:t>14/06/2020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2070-7231-4BE6-B508-578677BE0D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9611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1A958-C165-43B0-B43E-C333749DC340}" type="datetimeFigureOut">
              <a:rPr lang="fr-FR" smtClean="0"/>
              <a:t>14/06/2020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02070-7231-4BE6-B508-578677BE0D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6716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sp.upmc.fr/Microscopie-Kerr-polaire-et.htm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.wikipedia.org/wiki/Aimant_au_n%C3%A9odyme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8154630" cy="507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6739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perso.ens-lyon.fr/vincent.martos/Agr%C3%A9gation/LP/Electromagn%C3%A9tisme/46%20Proprie%cc%81te%cc%81s%20macroscopiques%20des%20corps%20ferromagne%cc%81tiques/hysteresis_cycl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56792"/>
            <a:ext cx="4707040" cy="451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39552" y="476672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Désaimantation</a:t>
            </a:r>
            <a:endParaRPr lang="fr-FR" sz="2800">
              <a:solidFill>
                <a:schemeClr val="accent2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140662" y="6381328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 Bertin, Faroux, Renault, Electromagnétisme 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531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 - next 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44824"/>
            <a:ext cx="8717235" cy="334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860032" y="6093296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>
                <a:hlinkClick r:id="rId3"/>
              </a:rPr>
              <a:t>http://www.insp.upmc.fr/Microscopie-Kerr-polaire-et.html</a:t>
            </a:r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467544" y="188640"/>
            <a:ext cx="4608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Domaine de Weiss</a:t>
            </a:r>
          </a:p>
          <a:p>
            <a:endParaRPr lang="fr-FR" sz="2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136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upload.wikimedia.org/wikipedia/commons/b/b4/NdFeB-Domai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26" y="779483"/>
            <a:ext cx="4304033" cy="351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s://upload.wikimedia.org/wikipedia/commons/0/06/Moving_magnetic_domains_by_Zurek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42594"/>
            <a:ext cx="2592288" cy="389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34272" y="458112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/>
              <a:t>Déplacement des domaines magnétiques dans un grain d'acier au silicium causé par l'application d'un champ magnétique externe croissant " vers le bas ", observé par un microscope Kerr</a:t>
            </a:r>
            <a:r>
              <a:rPr lang="fr-FR"/>
              <a:t>. </a:t>
            </a: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95536" y="4437112"/>
            <a:ext cx="39604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Grains microcristallins dans un morceau de </a:t>
            </a:r>
            <a:r>
              <a:rPr lang="fr-FR">
                <a:hlinkClick r:id="rId4" tooltip="Aimant au néodyme"/>
              </a:rPr>
              <a:t>NdFeB</a:t>
            </a:r>
            <a:r>
              <a:rPr lang="fr-FR"/>
              <a:t> (alliage utilisé dans les </a:t>
            </a:r>
            <a:r>
              <a:rPr lang="fr-FR">
                <a:hlinkClick r:id="rId4" tooltip="Aimant au néodyme"/>
              </a:rPr>
              <a:t>aimants au néodyme</a:t>
            </a:r>
            <a:r>
              <a:rPr lang="fr-FR"/>
              <a:t>) avec des domaines magnétiques rendus visibles grâce à un microscope Kerr. Les domaines sont les rayures claires et foncées visibles dans chaque grain.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67544" y="188640"/>
            <a:ext cx="4608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Domaine de Weiss</a:t>
            </a:r>
          </a:p>
          <a:p>
            <a:endParaRPr lang="fr-FR" sz="2800">
              <a:solidFill>
                <a:schemeClr val="accent2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660232" y="6353618"/>
            <a:ext cx="2079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 wikipedia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247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upload.wikimedia.org/wikipedia/commons/d/db/Subdivision_de_domaine_magn%C3%A9tique_dans_un_mat%C3%A9riaux_ferr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978" y="836712"/>
            <a:ext cx="5905500" cy="450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95736" y="534203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/>
              <a:t>Mise en évidence de la réduction du champ magnétique lors de l'existence de plusieurs domaines.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660232" y="6353618"/>
            <a:ext cx="2079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 wikipedia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3080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perso.ens-lyon.fr/vincent.martos/Agr%C3%A9gation/LP/Electromagn%C3%A9tisme/46%20Proprie%cc%81te%cc%81s%20macroscopiques%20des%20corps%20ferromagne%cc%81tiques/domaines_weiss_aimant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52736"/>
            <a:ext cx="5351086" cy="461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140662" y="6381328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 Bertin, Faroux, Renault, Electromagnétisme 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946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perso.ens-lyon.fr/vincent.martos/Agr%C3%A9gation/LP/Electromagn%C3%A9tisme/46%20Proprie%cc%81te%cc%81s%20macroscopiques%20des%20corps%20ferromagne%cc%81tiques/canalisation_lignes_champ_magnetiqu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24744"/>
            <a:ext cx="6192688" cy="437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660232" y="6353618"/>
            <a:ext cx="2079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 wikipedia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31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8880"/>
            <a:ext cx="7843728" cy="2351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94354" y="635475"/>
            <a:ext cx="8949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Analogie</a:t>
            </a:r>
            <a:endParaRPr lang="fr-FR" sz="2800">
              <a:solidFill>
                <a:schemeClr val="accent2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95536" y="1844824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En approximation des régimes quasi-stationnaires: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04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1147763"/>
            <a:ext cx="6753225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39552" y="476672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Electroaimant</a:t>
            </a:r>
            <a:endParaRPr lang="fr-FR" sz="2800">
              <a:solidFill>
                <a:schemeClr val="accent2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831632" y="614399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Sanz, PSI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7554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75" y="1495425"/>
            <a:ext cx="398145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39552" y="476672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Electroaimant de levage</a:t>
            </a:r>
            <a:endParaRPr lang="fr-FR" sz="2800">
              <a:solidFill>
                <a:schemeClr val="accent2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831632" y="614399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Sanz, PSI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67213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Bobine S à 2400 spires - 1001003 - U8498090 - Transformateu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870" y="1844824"/>
            <a:ext cx="3193901" cy="319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39552" y="476672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Transformateur</a:t>
            </a:r>
            <a:endParaRPr lang="fr-FR" sz="2800">
              <a:solidFill>
                <a:schemeClr val="accent2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444208" y="530120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</a:t>
            </a:r>
            <a:r>
              <a:rPr lang="fr-FR"/>
              <a:t>3B </a:t>
            </a:r>
            <a:r>
              <a:rPr lang="fr-FR" smtClean="0"/>
              <a:t>Scientific</a:t>
            </a:r>
            <a:endParaRPr lang="fr-FR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564903"/>
            <a:ext cx="2647181" cy="2647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Transformateur de puissance — Wikipé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08920"/>
            <a:ext cx="3029714" cy="198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1115616" y="502741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wikipedia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7020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D:\Documents\agreg\1 LP\LP_46_ferro_macro\odg_champ_coercitif_reman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310" y="1700808"/>
            <a:ext cx="5328592" cy="132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D:\Documents\agreg\1 LP\LP_46_ferro_macro\odg_msa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592" y="3140968"/>
            <a:ext cx="5660027" cy="174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74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96752"/>
            <a:ext cx="3505200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39552" y="476672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Tore ferromagnétique</a:t>
            </a:r>
            <a:endParaRPr lang="fr-FR" sz="2800">
              <a:solidFill>
                <a:schemeClr val="accent2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716016" y="616530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Sanz, PSI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58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perso.ens-lyon.fr/vincent.martos/Agr%c3%a9gation/LP/Induction/21%20Induction%20e%cc%81lectromagne%cc%81tique/transformateur_schema_equival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81128"/>
            <a:ext cx="8280920" cy="127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51520" y="476672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Transformateur idéal</a:t>
            </a:r>
            <a:endParaRPr lang="fr-FR" sz="2800">
              <a:solidFill>
                <a:schemeClr val="accent2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6444208" y="4869160"/>
            <a:ext cx="72008" cy="720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7308304" y="4869160"/>
            <a:ext cx="72008" cy="720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434" name="Picture 2" descr="http://perso.ens-lyon.fr/vincent.martos/Agr%C3%A9gation/LP/Electromagn%C3%A9tisme/46%20Proprie%cc%81te%cc%81s%20macroscopiques%20des%20corps%20ferromagne%cc%81tiques/transformateur_schema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30" r="-5599"/>
          <a:stretch/>
        </p:blipFill>
        <p:spPr bwMode="auto">
          <a:xfrm>
            <a:off x="1331640" y="1212191"/>
            <a:ext cx="7056784" cy="317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6660232" y="6353618"/>
            <a:ext cx="2079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 J. Ferrand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13441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67544" y="188640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Principe du disque dur</a:t>
            </a:r>
            <a:endParaRPr lang="fr-FR" sz="2800">
              <a:solidFill>
                <a:schemeClr val="accent2"/>
              </a:solidFill>
            </a:endParaRPr>
          </a:p>
        </p:txBody>
      </p:sp>
      <p:pic>
        <p:nvPicPr>
          <p:cNvPr id="1033" name="Picture 9" descr="http://perso.ens-lyon.fr/vincent.martos/Agr%C3%A9gation/LP/Electromagn%C3%A9tisme/46%20Proprie%cc%81te%cc%81s%20macroscopiques%20des%20corps%20ferromagne%cc%81tiques/disque_du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05482"/>
            <a:ext cx="7632848" cy="494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3707904" y="6353618"/>
            <a:ext cx="5031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 Ray, La physique par les objets quotidiens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850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67544" y="188640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Principe du disque dur</a:t>
            </a:r>
            <a:endParaRPr lang="fr-FR" sz="2800">
              <a:solidFill>
                <a:schemeClr val="accent2"/>
              </a:solidFill>
            </a:endParaRPr>
          </a:p>
        </p:txBody>
      </p:sp>
      <p:pic>
        <p:nvPicPr>
          <p:cNvPr id="1027" name="Picture 3" descr="D:\Documents\agreg\1 LP\LP_46_ferro_macro\disque_dur_principe_wikipedi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293096"/>
            <a:ext cx="3791073" cy="214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perso.ens-lyon.fr/vincent.martos/Agr%C3%A9gation/LP/Electromagn%C3%A9tisme/46%20Proprie%cc%81te%cc%81s%20macroscopiques%20des%20corps%20ferromagne%cc%81tiques/disque_dur_tete_ecriture_lec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742606"/>
            <a:ext cx="5143238" cy="336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4802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uments\agreg\1 LP\LP_46_ferro_macro\champ_magnetique_terrest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83" y="1988840"/>
            <a:ext cx="7736117" cy="349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67544" y="188640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Paléomagnétisme</a:t>
            </a:r>
            <a:endParaRPr lang="fr-FR" sz="2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9603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67544" y="188640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Paléomagnétisme</a:t>
            </a:r>
            <a:endParaRPr lang="fr-FR" sz="2800">
              <a:solidFill>
                <a:schemeClr val="accent2"/>
              </a:solidFill>
            </a:endParaRPr>
          </a:p>
        </p:txBody>
      </p:sp>
      <p:pic>
        <p:nvPicPr>
          <p:cNvPr id="3074" name="Picture 2" descr="D:\Documents\agreg\1 LP\LP_46_ferro_macro\champ_magnetique_terrestr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79513"/>
            <a:ext cx="3930650" cy="469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4125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upload.wikimedia.org/wikipedia/commons/thumb/e/ea/Laminated_core_eddy_currents_2.svg/1920px-Laminated_core_eddy_currents_2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36" y="1628800"/>
            <a:ext cx="6943195" cy="33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39552" y="492025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Feuilletage</a:t>
            </a:r>
            <a:endParaRPr lang="fr-FR" sz="2800">
              <a:solidFill>
                <a:schemeClr val="accent2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940152" y="539675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wikipedia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52203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7968945" cy="545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76056" y="4509120"/>
            <a:ext cx="352839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9471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1052736"/>
            <a:ext cx="6871041" cy="5183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755576" y="332656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>
                <a:solidFill>
                  <a:schemeClr val="accent2"/>
                </a:solidFill>
              </a:rPr>
              <a:t>Courant lié</a:t>
            </a:r>
            <a:endParaRPr lang="fr-FR" sz="3200">
              <a:solidFill>
                <a:schemeClr val="accent2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140662" y="6381328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 Bertin, Faroux, Renault, Electromagnétisme 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042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94354" y="635475"/>
            <a:ext cx="8949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Température de Curie</a:t>
            </a:r>
            <a:endParaRPr lang="fr-FR" sz="2800">
              <a:solidFill>
                <a:schemeClr val="accent2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652120" y="566124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Données: wikipedia</a:t>
            </a:r>
            <a:endParaRPr lang="fr-F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7854268" cy="3307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791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549654" cy="4190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94354" y="635475"/>
            <a:ext cx="8949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Etude d’un tore ferromagnétique</a:t>
            </a:r>
            <a:endParaRPr lang="fr-FR" sz="2800">
              <a:solidFill>
                <a:schemeClr val="accent2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828011" y="2494637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mtClean="0">
                <a:solidFill>
                  <a:schemeClr val="accent2"/>
                </a:solidFill>
              </a:rPr>
              <a:t>matériau ferromagnétque</a:t>
            </a:r>
            <a:endParaRPr lang="fr-FR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147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perso.ens-lyon.fr/vincent.martos/Agr%C3%A9gation/LP/Electromagn%C3%A9tisme/46%20Proprie%cc%81te%cc%81s%20macroscopiques%20des%20corps%20ferromagne%cc%81tiques/hysteresis_coube_premiere_aimant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7977305" cy="375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39552" y="476672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Première aimantation</a:t>
            </a:r>
            <a:endParaRPr lang="fr-FR" sz="2800">
              <a:solidFill>
                <a:schemeClr val="accent2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932495"/>
            <a:ext cx="4464496" cy="134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140662" y="6381328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 Bertin, Faroux, Renault, Electromagnétisme 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074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perso.ens-lyon.fr/vincent.martos/Agr%C3%A9gation/LP/Electromagn%C3%A9tisme/46%20Proprie%cc%81te%cc%81s%20macroscopiques%20des%20corps%20ferromagne%cc%81tiques/hysteresis_coube_desaimant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565344" cy="2921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39552" y="476672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Hystérésis</a:t>
            </a:r>
            <a:endParaRPr lang="fr-FR" sz="2800">
              <a:solidFill>
                <a:schemeClr val="accent2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140662" y="6381328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 Bertin, Faroux, Renault, Electromagnétisme 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341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perso.ens-lyon.fr/vincent.martos/Agr%C3%A9gation/LP/Electromagn%C3%A9tisme/46%20Proprie%cc%81te%cc%81s%20macroscopiques%20des%20corps%20ferromagne%cc%81tiques/hysteresis_caracteristiqu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143239"/>
            <a:ext cx="8424937" cy="238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39552" y="476672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Hystérésis</a:t>
            </a:r>
            <a:endParaRPr lang="fr-FR" sz="2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58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perso.ens-lyon.fr/vincent.martos/Agr%C3%A9gation/LP/Electromagn%C3%A9tisme/46%20Proprie%cc%81te%cc%81s%20macroscopiques%20des%20corps%20ferromagne%cc%81tiques/hysteresis_ferro_doux_du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070321" cy="436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236296" y="4797152"/>
            <a:ext cx="93610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2915816" y="4805842"/>
            <a:ext cx="93610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467544" y="649369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tx2"/>
                </a:solidFill>
              </a:rPr>
              <a:t>Ferromagnétique doux</a:t>
            </a:r>
            <a:endParaRPr lang="fr-FR" sz="2800">
              <a:solidFill>
                <a:schemeClr val="tx2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860032" y="649369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tx2"/>
                </a:solidFill>
              </a:rPr>
              <a:t>Ferromagnétique dur</a:t>
            </a:r>
            <a:endParaRPr lang="fr-FR" sz="2800">
              <a:solidFill>
                <a:schemeClr val="tx2"/>
              </a:solidFill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4139952" y="649369"/>
            <a:ext cx="0" cy="5158154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3140662" y="6381328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 Bertin, Faroux, Renault, Electromagnétisme 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008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219</Words>
  <Application>Microsoft Office PowerPoint</Application>
  <PresentationFormat>Affichage à l'écran (4:3)</PresentationFormat>
  <Paragraphs>46</Paragraphs>
  <Slides>27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</dc:creator>
  <cp:lastModifiedBy>pascal</cp:lastModifiedBy>
  <cp:revision>12</cp:revision>
  <dcterms:created xsi:type="dcterms:W3CDTF">2020-06-14T13:07:49Z</dcterms:created>
  <dcterms:modified xsi:type="dcterms:W3CDTF">2020-06-14T19:37:02Z</dcterms:modified>
</cp:coreProperties>
</file>