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68" r:id="rId3"/>
    <p:sldId id="275" r:id="rId4"/>
    <p:sldId id="276" r:id="rId5"/>
    <p:sldId id="258" r:id="rId6"/>
    <p:sldId id="269" r:id="rId7"/>
    <p:sldId id="259" r:id="rId8"/>
    <p:sldId id="260" r:id="rId9"/>
    <p:sldId id="262" r:id="rId10"/>
    <p:sldId id="264" r:id="rId11"/>
    <p:sldId id="270" r:id="rId12"/>
    <p:sldId id="272" r:id="rId13"/>
    <p:sldId id="271" r:id="rId14"/>
    <p:sldId id="263" r:id="rId15"/>
    <p:sldId id="267" r:id="rId16"/>
    <p:sldId id="274" r:id="rId17"/>
    <p:sldId id="273" r:id="rId18"/>
    <p:sldId id="261" r:id="rId1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E291F4-D756-4898-91FD-D2194D37BA52}" type="datetimeFigureOut">
              <a:rPr lang="fr-FR" smtClean="0"/>
              <a:t>30/05/2020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025F1E-CD7F-4761-A1CA-F815A078F5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2067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25F1E-CD7F-4761-A1CA-F815A078F58E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33050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25F1E-CD7F-4761-A1CA-F815A078F58E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3305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35152-AECB-42AA-AF71-9321A84162C5}" type="datetimeFigureOut">
              <a:rPr lang="fr-FR" smtClean="0"/>
              <a:t>30/05/2020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4F416-7241-4A1E-8C72-AD5F2CD3AF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1754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35152-AECB-42AA-AF71-9321A84162C5}" type="datetimeFigureOut">
              <a:rPr lang="fr-FR" smtClean="0"/>
              <a:t>30/05/2020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4F416-7241-4A1E-8C72-AD5F2CD3AF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859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35152-AECB-42AA-AF71-9321A84162C5}" type="datetimeFigureOut">
              <a:rPr lang="fr-FR" smtClean="0"/>
              <a:t>30/05/2020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4F416-7241-4A1E-8C72-AD5F2CD3AF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6902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35152-AECB-42AA-AF71-9321A84162C5}" type="datetimeFigureOut">
              <a:rPr lang="fr-FR" smtClean="0"/>
              <a:t>30/05/2020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4F416-7241-4A1E-8C72-AD5F2CD3AF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4197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35152-AECB-42AA-AF71-9321A84162C5}" type="datetimeFigureOut">
              <a:rPr lang="fr-FR" smtClean="0"/>
              <a:t>30/05/2020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4F416-7241-4A1E-8C72-AD5F2CD3AF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3949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35152-AECB-42AA-AF71-9321A84162C5}" type="datetimeFigureOut">
              <a:rPr lang="fr-FR" smtClean="0"/>
              <a:t>30/05/2020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4F416-7241-4A1E-8C72-AD5F2CD3AF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0959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35152-AECB-42AA-AF71-9321A84162C5}" type="datetimeFigureOut">
              <a:rPr lang="fr-FR" smtClean="0"/>
              <a:t>30/05/2020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4F416-7241-4A1E-8C72-AD5F2CD3AF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6746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35152-AECB-42AA-AF71-9321A84162C5}" type="datetimeFigureOut">
              <a:rPr lang="fr-FR" smtClean="0"/>
              <a:t>30/05/2020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4F416-7241-4A1E-8C72-AD5F2CD3AF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4402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35152-AECB-42AA-AF71-9321A84162C5}" type="datetimeFigureOut">
              <a:rPr lang="fr-FR" smtClean="0"/>
              <a:t>30/05/2020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4F416-7241-4A1E-8C72-AD5F2CD3AF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8531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35152-AECB-42AA-AF71-9321A84162C5}" type="datetimeFigureOut">
              <a:rPr lang="fr-FR" smtClean="0"/>
              <a:t>30/05/2020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4F416-7241-4A1E-8C72-AD5F2CD3AF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6428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35152-AECB-42AA-AF71-9321A84162C5}" type="datetimeFigureOut">
              <a:rPr lang="fr-FR" smtClean="0"/>
              <a:t>30/05/2020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4F416-7241-4A1E-8C72-AD5F2CD3AF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40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35152-AECB-42AA-AF71-9321A84162C5}" type="datetimeFigureOut">
              <a:rPr lang="fr-FR" smtClean="0"/>
              <a:t>30/05/2020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34F416-7241-4A1E-8C72-AD5F2CD3AF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6004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79512" y="908720"/>
            <a:ext cx="828092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u="sng" smtClean="0"/>
              <a:t>Observations et lois historiques</a:t>
            </a:r>
          </a:p>
          <a:p>
            <a:endParaRPr lang="fr-FR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mtClean="0">
                <a:solidFill>
                  <a:schemeClr val="accent2"/>
                </a:solidFill>
              </a:rPr>
              <a:t>Brumaghupta</a:t>
            </a:r>
            <a:r>
              <a:rPr lang="fr-FR" smtClean="0"/>
              <a:t> (VIIe siècle): « La terre est ronde et tous les corps chutent vers le centre de la Terre. »</a:t>
            </a:r>
          </a:p>
          <a:p>
            <a:endParaRPr lang="fr-FR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mtClean="0"/>
              <a:t> </a:t>
            </a:r>
            <a:r>
              <a:rPr lang="fr-FR" smtClean="0">
                <a:solidFill>
                  <a:schemeClr val="accent2"/>
                </a:solidFill>
              </a:rPr>
              <a:t>Kepler</a:t>
            </a:r>
            <a:r>
              <a:rPr lang="fr-FR" smtClean="0"/>
              <a:t> (XVIe siècle)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mtClean="0"/>
              <a:t>Loi des orbites « Les planètes du système solaire décrivent des trajectoires elliptiques, dont le Soleil occupe l'un des foyers  »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mtClean="0"/>
              <a:t>Loi </a:t>
            </a:r>
            <a:r>
              <a:rPr lang="fr-FR"/>
              <a:t>des périodes </a:t>
            </a:r>
            <a:r>
              <a:rPr lang="fr-FR" smtClean="0"/>
              <a:t> « Le </a:t>
            </a:r>
            <a:r>
              <a:rPr lang="fr-FR"/>
              <a:t>rapport entre le demi grand axe de la trajectoire au cube avec le carré de la </a:t>
            </a:r>
            <a:r>
              <a:rPr lang="fr-FR" smtClean="0"/>
              <a:t>période est </a:t>
            </a:r>
            <a:r>
              <a:rPr lang="fr-FR"/>
              <a:t>une constante du système </a:t>
            </a:r>
            <a:r>
              <a:rPr lang="fr-FR" smtClean="0"/>
              <a:t>solaire 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mtClean="0">
                <a:solidFill>
                  <a:schemeClr val="accent2"/>
                </a:solidFill>
              </a:rPr>
              <a:t>Galilée</a:t>
            </a:r>
            <a:r>
              <a:rPr lang="fr-FR" smtClean="0"/>
              <a:t> (XVIIe siècle) Tout corps en chute libre a la même vitesse, donc indépendante de la masse.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mtClean="0">
                <a:solidFill>
                  <a:schemeClr val="accent2"/>
                </a:solidFill>
              </a:rPr>
              <a:t>Newton</a:t>
            </a:r>
            <a:r>
              <a:rPr lang="fr-FR" smtClean="0"/>
              <a:t> (fin XVIIe siècle)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mtClean="0"/>
              <a:t>Principe fondamental de la dynamique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mtClean="0"/>
              <a:t>Principe des actions réciproques.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20647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Documents\agreg\1 LP\LP_2\profi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08720"/>
            <a:ext cx="7026136" cy="5257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ZoneTexte 1"/>
              <p:cNvSpPr txBox="1"/>
              <p:nvPr/>
            </p:nvSpPr>
            <p:spPr>
              <a:xfrm>
                <a:off x="6948264" y="2240676"/>
                <a:ext cx="2088232" cy="23028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600" b="0" smtClean="0"/>
                  <a:t>Ordres de grandeur</a:t>
                </a:r>
              </a:p>
              <a:p>
                <a:pPr algn="ctr"/>
                <a:endParaRPr lang="fr-FR" sz="1600" i="1">
                  <a:latin typeface="Cambria Math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/>
                            </a:rPr>
                            <m:t>𝜌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fr-FR" b="0" i="1" smtClean="0">
                          <a:latin typeface="Cambria Math"/>
                        </a:rPr>
                        <m:t>∼1.15</m:t>
                      </m:r>
                      <m:sSub>
                        <m:sSubPr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fr-FR"/>
                            <m:t>⊙</m:t>
                          </m:r>
                        </m:sub>
                      </m:sSub>
                      <m:r>
                        <a:rPr lang="fr-FR" b="0" i="1" smtClean="0">
                          <a:latin typeface="Cambria Math"/>
                        </a:rPr>
                        <m:t>/</m:t>
                      </m:r>
                      <m:r>
                        <a:rPr lang="fr-FR" b="0" i="1" smtClean="0">
                          <a:latin typeface="Cambria Math"/>
                        </a:rPr>
                        <m:t>𝑝</m:t>
                      </m:r>
                      <m:sSup>
                        <m:sSupPr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fr-FR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fr-FR" sz="1600" b="0" smtClean="0"/>
              </a:p>
              <a:p>
                <a:pPr algn="ctr"/>
                <a:endParaRPr lang="fr-FR" smtClean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fr-FR" b="0" i="1" smtClean="0">
                          <a:latin typeface="Cambria Math"/>
                        </a:rPr>
                        <m:t>∼300 </m:t>
                      </m:r>
                      <m:r>
                        <a:rPr lang="fr-FR" b="0" i="1" smtClean="0">
                          <a:latin typeface="Cambria Math"/>
                        </a:rPr>
                        <m:t>𝑝𝑐</m:t>
                      </m:r>
                    </m:oMath>
                  </m:oMathPara>
                </a14:m>
                <a:endParaRPr lang="fr-FR" smtClean="0"/>
              </a:p>
              <a:p>
                <a:pPr algn="ctr"/>
                <a:endParaRPr lang="fr-FR"/>
              </a:p>
              <a:p>
                <a:pPr algn="ctr"/>
                <a14:m>
                  <m:oMath xmlns:m="http://schemas.openxmlformats.org/officeDocument/2006/math">
                    <m:r>
                      <a:rPr lang="fr-FR" b="0" i="1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fr-FR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𝑧</m:t>
                        </m:r>
                      </m:sub>
                    </m:sSub>
                    <m:r>
                      <a:rPr lang="fr-FR" b="0" i="1" smtClean="0">
                        <a:latin typeface="Cambria Math"/>
                      </a:rPr>
                      <m:t>∼18</m:t>
                    </m:r>
                  </m:oMath>
                </a14:m>
                <a:r>
                  <a:rPr lang="fr-FR" smtClean="0"/>
                  <a:t> km/s</a:t>
                </a:r>
                <a:endParaRPr lang="fr-FR"/>
              </a:p>
              <a:p>
                <a:pPr algn="ctr"/>
                <a:endParaRPr lang="fr-FR"/>
              </a:p>
            </p:txBody>
          </p:sp>
        </mc:Choice>
        <mc:Fallback xmlns="">
          <p:sp>
            <p:nvSpPr>
              <p:cNvPr id="2" name="ZoneText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8264" y="2240676"/>
                <a:ext cx="2088232" cy="2302810"/>
              </a:xfrm>
              <a:prstGeom prst="rect">
                <a:avLst/>
              </a:prstGeom>
              <a:blipFill rotWithShape="1">
                <a:blip r:embed="rId3"/>
                <a:stretch>
                  <a:fillRect t="-79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55413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Documents\agreg\1 LP\LP_2\courbe_ro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823" y="692696"/>
            <a:ext cx="6757332" cy="5056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5220072" y="5743334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Données: </a:t>
            </a:r>
            <a:r>
              <a:rPr lang="en-US" smtClean="0"/>
              <a:t>K. G. Begeman, “HI rotation curves of spiral galaxies”</a:t>
            </a:r>
            <a:r>
              <a:rPr lang="fr-FR" smtClean="0"/>
              <a:t> 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1041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Documents\agreg\1 LP\LP_2\courbe_disqu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20688"/>
            <a:ext cx="7344816" cy="5495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649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D:\Documents\agreg\1 LP\LP_2\courbe_fi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079" y="764704"/>
            <a:ext cx="7056785" cy="528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/>
              <p:cNvSpPr txBox="1"/>
              <p:nvPr/>
            </p:nvSpPr>
            <p:spPr>
              <a:xfrm>
                <a:off x="6804248" y="1988840"/>
                <a:ext cx="2376264" cy="28897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mtClean="0">
                    <a:latin typeface="Cambria Math"/>
                  </a:rPr>
                  <a:t>Halo sphérique de matière noire:</a:t>
                </a:r>
                <a:endParaRPr lang="fr-FR" b="0" smtClean="0">
                  <a:latin typeface="Cambria Math"/>
                </a:endParaRPr>
              </a:p>
              <a:p>
                <a:endParaRPr lang="fr-FR" b="0" i="1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/>
                        </a:rPr>
                        <m:t>𝜌</m:t>
                      </m:r>
                      <m:d>
                        <m:dPr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/>
                            </a:rPr>
                            <m:t>𝑟</m:t>
                          </m:r>
                        </m:e>
                      </m:d>
                      <m:r>
                        <a:rPr lang="fr-FR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fr-FR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fr-FR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fr-FR" b="0" i="1" smtClean="0">
                                      <a:latin typeface="Cambria Math"/>
                                    </a:rPr>
                                    <m:t>1+</m:t>
                                  </m:r>
                                  <m:f>
                                    <m:fPr>
                                      <m:ctrlPr>
                                        <a:rPr lang="fr-FR" b="0" i="1" smtClean="0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fr-FR" b="0" i="1" smtClean="0">
                                          <a:latin typeface="Cambria Math"/>
                                        </a:rPr>
                                        <m:t>𝑟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fr-FR" b="0" i="1" smtClean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b="0" i="1" smtClean="0">
                                              <a:latin typeface="Cambria Math"/>
                                            </a:rPr>
                                            <m:t>𝑅</m:t>
                                          </m:r>
                                        </m:e>
                                        <m:sub>
                                          <m:r>
                                            <a:rPr lang="fr-FR" b="0" i="1" smtClean="0">
                                              <a:latin typeface="Cambria Math"/>
                                            </a:rPr>
                                            <m:t>𝑐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fr-FR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fr-FR" smtClean="0"/>
              </a:p>
              <a:p>
                <a:endParaRPr lang="fr-FR"/>
              </a:p>
              <a:p>
                <a:endParaRPr lang="fr-FR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/>
                            </a:rPr>
                            <m:t>𝜌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fr-FR" b="0" i="1" smtClean="0">
                          <a:latin typeface="Cambria Math"/>
                        </a:rPr>
                        <m:t>∼</m:t>
                      </m:r>
                      <m:r>
                        <a:rPr lang="da-DK" b="0" i="1" smtClean="0">
                          <a:latin typeface="Cambria Math"/>
                        </a:rPr>
                        <m:t>2</m:t>
                      </m:r>
                      <m:r>
                        <a:rPr lang="fr-FR" b="0" i="1" smtClean="0">
                          <a:latin typeface="Cambria Math"/>
                        </a:rPr>
                        <m:t>4</m:t>
                      </m:r>
                      <m:sSub>
                        <m:sSubPr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/>
                            </a:rPr>
                            <m:t> </m:t>
                          </m:r>
                          <m:r>
                            <a:rPr lang="fr-FR" b="0" i="1" smtClean="0"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fr-FR"/>
                            <m:t>⊙</m:t>
                          </m:r>
                        </m:sub>
                      </m:sSub>
                      <m:r>
                        <a:rPr lang="da-DK" b="0" i="1" smtClean="0">
                          <a:latin typeface="Cambria Math"/>
                        </a:rPr>
                        <m:t>/</m:t>
                      </m:r>
                      <m:r>
                        <a:rPr lang="da-DK" b="0" i="1" smtClean="0">
                          <a:latin typeface="Cambria Math"/>
                        </a:rPr>
                        <m:t>𝑘𝑝</m:t>
                      </m:r>
                      <m:sSup>
                        <m:sSupPr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da-DK" b="0" i="1" smtClean="0"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fr-FR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fr-FR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/>
                          </a:rPr>
                          <m:t> </m:t>
                        </m:r>
                        <m:r>
                          <a:rPr lang="fr-FR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fr-FR" b="0" i="1" smtClean="0">
                        <a:latin typeface="Cambria Math"/>
                      </a:rPr>
                      <m:t>=6.4</m:t>
                    </m:r>
                  </m:oMath>
                </a14:m>
                <a:r>
                  <a:rPr lang="fr-FR" smtClean="0"/>
                  <a:t> kpc</a:t>
                </a:r>
                <a:endParaRPr lang="fr-FR"/>
              </a:p>
            </p:txBody>
          </p:sp>
        </mc:Choice>
        <mc:Fallback xmlns="">
          <p:sp>
            <p:nvSpPr>
              <p:cNvPr id="3" name="ZoneText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1988840"/>
                <a:ext cx="2376264" cy="2889702"/>
              </a:xfrm>
              <a:prstGeom prst="rect">
                <a:avLst/>
              </a:prstGeom>
              <a:blipFill rotWithShape="1">
                <a:blip r:embed="rId3"/>
                <a:stretch>
                  <a:fillRect l="-2051" t="-1266" b="-253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ZoneTexte 1"/>
          <p:cNvSpPr txBox="1"/>
          <p:nvPr/>
        </p:nvSpPr>
        <p:spPr>
          <a:xfrm>
            <a:off x="5508104" y="5877272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Fit effectué avec scipy.curve_fit</a:t>
            </a:r>
          </a:p>
          <a:p>
            <a:r>
              <a:rPr lang="fr-FR" smtClean="0"/>
              <a:t>inspiré de Albada et al. (1985)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998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illustrative de l’article NGC 319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5518602" cy="4560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2843808" y="404664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Galaxie spirale NGC 3198</a:t>
            </a:r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/>
              <p:cNvSpPr txBox="1"/>
              <p:nvPr/>
            </p:nvSpPr>
            <p:spPr>
              <a:xfrm>
                <a:off x="5868144" y="1952341"/>
                <a:ext cx="3096344" cy="32076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mtClean="0">
                    <a:solidFill>
                      <a:schemeClr val="accent2"/>
                    </a:solidFill>
                  </a:rPr>
                  <a:t>Localisation</a:t>
                </a:r>
                <a:r>
                  <a:rPr lang="fr-FR" smtClean="0"/>
                  <a:t> : constallation de la Grande </a:t>
                </a:r>
                <a:r>
                  <a:rPr lang="fr-FR"/>
                  <a:t>Ourse à environ 9.4 </a:t>
                </a:r>
                <a:r>
                  <a:rPr lang="fr-FR" smtClean="0"/>
                  <a:t>Mpc de la Terre</a:t>
                </a:r>
              </a:p>
              <a:p>
                <a:endParaRPr lang="fr-FR"/>
              </a:p>
              <a:p>
                <a:r>
                  <a:rPr lang="fr-FR" smtClean="0">
                    <a:solidFill>
                      <a:schemeClr val="accent2"/>
                    </a:solidFill>
                  </a:rPr>
                  <a:t>Rayon</a:t>
                </a:r>
                <a:r>
                  <a:rPr lang="fr-FR" smtClean="0"/>
                  <a:t>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fr-FR" b="0" i="1" smtClean="0">
                        <a:latin typeface="Cambria Math"/>
                      </a:rPr>
                      <m:t>∼</m:t>
                    </m:r>
                  </m:oMath>
                </a14:m>
                <a:r>
                  <a:rPr lang="fr-FR" smtClean="0"/>
                  <a:t>12 kpc</a:t>
                </a:r>
              </a:p>
              <a:p>
                <a:endParaRPr lang="fr-FR"/>
              </a:p>
              <a:p>
                <a:r>
                  <a:rPr lang="fr-FR" smtClean="0">
                    <a:solidFill>
                      <a:schemeClr val="accent2"/>
                    </a:solidFill>
                  </a:rPr>
                  <a:t>Luminosité</a:t>
                </a:r>
                <a:r>
                  <a:rPr lang="fr-FR" smtClean="0"/>
                  <a:t> par unité de surface </a:t>
                </a:r>
                <a14:m>
                  <m:oMath xmlns:m="http://schemas.openxmlformats.org/officeDocument/2006/math">
                    <m:r>
                      <a:rPr lang="fr-FR" b="0" i="0" smtClean="0">
                        <a:latin typeface="Cambria Math"/>
                      </a:rPr>
                      <m:t>:</m:t>
                    </m:r>
                    <m:sSub>
                      <m:sSubPr>
                        <m:ctrlPr>
                          <a:rPr lang="fr-FR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/>
                          </a:rPr>
                          <m:t>𝑙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fr-FR" b="0" i="1" smtClean="0">
                        <a:latin typeface="Cambria Math"/>
                      </a:rPr>
                      <m:t>∼</m:t>
                    </m:r>
                    <m:sSup>
                      <m:sSupPr>
                        <m:ctrlPr>
                          <a:rPr lang="fr-FR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fr-FR" b="0" i="1" smtClean="0">
                            <a:latin typeface="Cambria Math"/>
                          </a:rPr>
                          <m:t>−4</m:t>
                        </m:r>
                      </m:sup>
                    </m:sSup>
                    <m:r>
                      <a:rPr lang="fr-FR" b="0" i="1" smtClean="0">
                        <a:latin typeface="Cambria Math"/>
                      </a:rPr>
                      <m:t>𝑊</m:t>
                    </m:r>
                    <m:r>
                      <a:rPr lang="fr-FR" b="0" i="1" smtClean="0">
                        <a:latin typeface="Cambria Math"/>
                      </a:rPr>
                      <m:t>/</m:t>
                    </m:r>
                    <m:sSup>
                      <m:sSupPr>
                        <m:ctrlPr>
                          <a:rPr lang="fr-FR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fr-FR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fr-FR" smtClean="0"/>
              </a:p>
              <a:p>
                <a:endParaRPr lang="fr-FR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/>
                        </a:rPr>
                        <m:t>𝑙</m:t>
                      </m:r>
                      <m:r>
                        <a:rPr lang="fr-FR" b="0" i="1" smtClean="0">
                          <a:latin typeface="Cambria Math"/>
                        </a:rPr>
                        <m:t>(</m:t>
                      </m:r>
                      <m:r>
                        <a:rPr lang="fr-FR" b="0" i="1" smtClean="0">
                          <a:latin typeface="Cambria Math"/>
                        </a:rPr>
                        <m:t>𝑟</m:t>
                      </m:r>
                      <m:r>
                        <a:rPr lang="fr-FR" b="0" i="1" smtClean="0">
                          <a:latin typeface="Cambria Math"/>
                        </a:rPr>
                        <m:t>)=</m:t>
                      </m:r>
                      <m:sSub>
                        <m:sSubPr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/>
                            </a:rPr>
                            <m:t>𝑙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func>
                        <m:funcPr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fr-FR" b="0" i="0" smtClean="0">
                              <a:latin typeface="Cambria Math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fr-FR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fr-FR" b="0" i="1" smtClean="0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fr-FR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fr-FR" b="0" i="1" smtClean="0">
                                      <a:latin typeface="Cambria Math"/>
                                    </a:rPr>
                                    <m:t>𝑟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fr-FR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b="0" i="1" smtClean="0">
                                          <a:latin typeface="Cambria Math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fr-FR" b="0" i="1" smtClean="0"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fr-FR"/>
              </a:p>
            </p:txBody>
          </p:sp>
        </mc:Choice>
        <mc:Fallback xmlns="">
          <p:sp>
            <p:nvSpPr>
              <p:cNvPr id="3" name="ZoneText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144" y="1952341"/>
                <a:ext cx="3096344" cy="3207673"/>
              </a:xfrm>
              <a:prstGeom prst="rect">
                <a:avLst/>
              </a:prstGeom>
              <a:blipFill rotWithShape="1">
                <a:blip r:embed="rId3"/>
                <a:stretch>
                  <a:fillRect l="-1772" t="-95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118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72816"/>
            <a:ext cx="7603003" cy="3625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06802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19442"/>
          <a:stretch/>
        </p:blipFill>
        <p:spPr bwMode="auto">
          <a:xfrm>
            <a:off x="138036" y="980728"/>
            <a:ext cx="4273649" cy="4270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au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67735042"/>
                  </p:ext>
                </p:extLst>
              </p:nvPr>
            </p:nvGraphicFramePr>
            <p:xfrm>
              <a:off x="4777740" y="764704"/>
              <a:ext cx="3898716" cy="2216704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299572"/>
                    <a:gridCol w="1299572"/>
                    <a:gridCol w="1299572"/>
                  </a:tblGrid>
                  <a:tr h="43204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mtClean="0"/>
                            <a:t>Numéro de l’étoile</a:t>
                          </a:r>
                          <a:endParaRPr lang="fr-F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mtClean="0"/>
                            <a:t>Période T</a:t>
                          </a:r>
                          <a:r>
                            <a:rPr lang="fr-FR" baseline="0" smtClean="0"/>
                            <a:t> </a:t>
                          </a:r>
                          <a:r>
                            <a:rPr lang="fr-FR" smtClean="0"/>
                            <a:t>(an)</a:t>
                          </a:r>
                          <a:endParaRPr lang="fr-F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mtClean="0"/>
                            <a:t>Demi-grand axe a  (</a:t>
                          </a:r>
                          <a14:m>
                            <m:oMath xmlns:m="http://schemas.openxmlformats.org/officeDocument/2006/math">
                              <m:r>
                                <a:rPr lang="fr-FR" smtClean="0">
                                  <a:latin typeface="Cambria Math"/>
                                </a:rPr>
                                <m:t>𝟏</m:t>
                              </m:r>
                              <m:sSup>
                                <m:sSupPr>
                                  <m:ctrlPr>
                                    <a:rPr lang="fr-FR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fr-FR" smtClean="0">
                                      <a:latin typeface="Cambria Math"/>
                                    </a:rPr>
                                    <m:t>𝟎</m:t>
                                  </m:r>
                                </m:e>
                                <m:sup>
                                  <m:r>
                                    <a:rPr lang="fr-FR" smtClean="0">
                                      <a:latin typeface="Cambria Math"/>
                                    </a:rPr>
                                    <m:t>𝟏𝟒</m:t>
                                  </m:r>
                                </m:sup>
                              </m:sSup>
                            </m:oMath>
                          </a14:m>
                          <a:r>
                            <a:rPr lang="fr-FR" smtClean="0"/>
                            <a:t>m)</a:t>
                          </a:r>
                          <a:endParaRPr lang="fr-FR" b="1"/>
                        </a:p>
                      </a:txBody>
                      <a:tcPr/>
                    </a:tc>
                  </a:tr>
                  <a:tr h="43204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mtClean="0"/>
                            <a:t>2</a:t>
                          </a:r>
                          <a:endParaRPr lang="fr-F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mtClean="0"/>
                            <a:t>14.53</a:t>
                          </a:r>
                          <a:endParaRPr lang="fr-F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mtClean="0"/>
                            <a:t>1.37</a:t>
                          </a:r>
                          <a:endParaRPr lang="fr-FR"/>
                        </a:p>
                      </a:txBody>
                      <a:tcPr/>
                    </a:tc>
                  </a:tr>
                  <a:tr h="43204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mtClean="0"/>
                            <a:t>16</a:t>
                          </a:r>
                          <a:endParaRPr lang="fr-F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mtClean="0"/>
                            <a:t>36</a:t>
                          </a:r>
                          <a:endParaRPr lang="fr-F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mtClean="0"/>
                            <a:t>2.51</a:t>
                          </a:r>
                          <a:endParaRPr lang="fr-FR"/>
                        </a:p>
                      </a:txBody>
                      <a:tcPr/>
                    </a:tc>
                  </a:tr>
                  <a:tr h="43204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mtClean="0"/>
                            <a:t>19</a:t>
                          </a:r>
                          <a:endParaRPr lang="fr-F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mtClean="0"/>
                            <a:t>37.3</a:t>
                          </a:r>
                          <a:endParaRPr lang="fr-F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mtClean="0"/>
                            <a:t>2.57</a:t>
                          </a:r>
                          <a:endParaRPr lang="fr-FR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au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67735042"/>
                  </p:ext>
                </p:extLst>
              </p:nvPr>
            </p:nvGraphicFramePr>
            <p:xfrm>
              <a:off x="4777740" y="764704"/>
              <a:ext cx="3898716" cy="2235817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299572"/>
                    <a:gridCol w="1299572"/>
                    <a:gridCol w="1299572"/>
                  </a:tblGrid>
                  <a:tr h="93967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mtClean="0"/>
                            <a:t>Numéro de l’étoile</a:t>
                          </a:r>
                          <a:endParaRPr lang="fr-F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mtClean="0"/>
                            <a:t>Période T</a:t>
                          </a:r>
                          <a:r>
                            <a:rPr lang="fr-FR" baseline="0" smtClean="0"/>
                            <a:t> </a:t>
                          </a:r>
                          <a:r>
                            <a:rPr lang="fr-FR" smtClean="0"/>
                            <a:t>(an)</a:t>
                          </a:r>
                          <a:endParaRPr lang="fr-F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200469" t="-3247" r="-469" b="-141558"/>
                          </a:stretch>
                        </a:blipFill>
                      </a:tcPr>
                    </a:tc>
                  </a:tr>
                  <a:tr h="43204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mtClean="0"/>
                            <a:t>2</a:t>
                          </a:r>
                          <a:endParaRPr lang="fr-F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mtClean="0"/>
                            <a:t>14.53</a:t>
                          </a:r>
                          <a:endParaRPr lang="fr-F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mtClean="0"/>
                            <a:t>1.37</a:t>
                          </a:r>
                          <a:endParaRPr lang="fr-FR"/>
                        </a:p>
                      </a:txBody>
                      <a:tcPr/>
                    </a:tc>
                  </a:tr>
                  <a:tr h="43204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mtClean="0"/>
                            <a:t>16</a:t>
                          </a:r>
                          <a:endParaRPr lang="fr-F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mtClean="0"/>
                            <a:t>36</a:t>
                          </a:r>
                          <a:endParaRPr lang="fr-F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mtClean="0"/>
                            <a:t>2.51</a:t>
                          </a:r>
                          <a:endParaRPr lang="fr-FR"/>
                        </a:p>
                      </a:txBody>
                      <a:tcPr/>
                    </a:tc>
                  </a:tr>
                  <a:tr h="43204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mtClean="0"/>
                            <a:t>19</a:t>
                          </a:r>
                          <a:endParaRPr lang="fr-F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mtClean="0"/>
                            <a:t>37.3</a:t>
                          </a:r>
                          <a:endParaRPr lang="fr-F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mtClean="0"/>
                            <a:t>2.57</a:t>
                          </a:r>
                          <a:endParaRPr lang="fr-FR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/>
              <p:cNvSpPr txBox="1"/>
              <p:nvPr/>
            </p:nvSpPr>
            <p:spPr>
              <a:xfrm>
                <a:off x="5076056" y="3501008"/>
                <a:ext cx="3384376" cy="6687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b="0" smtClean="0"/>
                  <a:t>Loi de Kepler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400" b="0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fr-FR" sz="24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fr-FR" sz="2400" b="0" i="1" smtClean="0">
                                <a:latin typeface="Cambria Math"/>
                              </a:rPr>
                              <m:t>𝑇</m:t>
                            </m:r>
                          </m:e>
                          <m:sup>
                            <m:r>
                              <a:rPr lang="fr-FR" sz="24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fr-FR" sz="24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fr-FR" sz="2400" b="0" i="1" smtClean="0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fr-FR" sz="2400" b="0" i="1" smtClean="0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den>
                    </m:f>
                    <m:r>
                      <a:rPr lang="fr-FR" sz="2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fr-FR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fr-FR" sz="2400" b="0" i="1" smtClean="0">
                            <a:latin typeface="Cambria Math"/>
                          </a:rPr>
                          <m:t>4</m:t>
                        </m:r>
                        <m:sSup>
                          <m:sSupPr>
                            <m:ctrlPr>
                              <a:rPr lang="fr-FR" sz="24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fr-FR" sz="2400" b="0" i="1" smtClean="0">
                                <a:latin typeface="Cambria Math"/>
                              </a:rPr>
                              <m:t>𝜋</m:t>
                            </m:r>
                          </m:e>
                          <m:sup>
                            <m:r>
                              <a:rPr lang="fr-FR" sz="24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fr-FR" sz="2400" b="0" i="1" smtClean="0">
                            <a:latin typeface="Cambria Math"/>
                          </a:rPr>
                          <m:t>𝐺𝑀</m:t>
                        </m:r>
                      </m:den>
                    </m:f>
                  </m:oMath>
                </a14:m>
                <a:endParaRPr lang="fr-FR"/>
              </a:p>
            </p:txBody>
          </p:sp>
        </mc:Choice>
        <mc:Fallback xmlns="">
          <p:sp>
            <p:nvSpPr>
              <p:cNvPr id="4" name="ZoneText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3501008"/>
                <a:ext cx="3384376" cy="668773"/>
              </a:xfrm>
              <a:prstGeom prst="rect">
                <a:avLst/>
              </a:prstGeom>
              <a:blipFill rotWithShape="1">
                <a:blip r:embed="rId5"/>
                <a:stretch>
                  <a:fillRect l="-162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/>
              <p:cNvSpPr txBox="1"/>
              <p:nvPr/>
            </p:nvSpPr>
            <p:spPr>
              <a:xfrm>
                <a:off x="5220072" y="4681243"/>
                <a:ext cx="2448272" cy="386965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>
                          <a:latin typeface="Cambria Math"/>
                        </a:rPr>
                        <m:t>→</m:t>
                      </m:r>
                      <m:r>
                        <a:rPr lang="fr-FR" i="1">
                          <a:latin typeface="Cambria Math"/>
                        </a:rPr>
                        <m:t>𝑀</m:t>
                      </m:r>
                      <m:r>
                        <a:rPr lang="fr-FR" i="1">
                          <a:latin typeface="Cambria Math"/>
                        </a:rPr>
                        <m:t>=3.7× </m:t>
                      </m:r>
                      <m:sSup>
                        <m:sSupPr>
                          <m:ctrlPr>
                            <a:rPr lang="fr-FR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FR" i="1"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fr-FR" i="1">
                              <a:latin typeface="Cambria Math"/>
                            </a:rPr>
                            <m:t>6</m:t>
                          </m:r>
                        </m:sup>
                      </m:sSup>
                      <m:sSub>
                        <m:sSubPr>
                          <m:ctrlPr>
                            <a:rPr lang="fr-FR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fr-FR" i="1">
                              <a:latin typeface="Cambria Math"/>
                            </a:rPr>
                            <m:t>⊙</m:t>
                          </m:r>
                        </m:sub>
                      </m:sSub>
                    </m:oMath>
                  </m:oMathPara>
                </a14:m>
                <a:endParaRPr lang="fr-FR"/>
              </a:p>
            </p:txBody>
          </p:sp>
        </mc:Choice>
        <mc:Fallback xmlns="">
          <p:sp>
            <p:nvSpPr>
              <p:cNvPr id="5" name="ZoneText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2" y="4681243"/>
                <a:ext cx="2448272" cy="386965"/>
              </a:xfrm>
              <a:prstGeom prst="rect">
                <a:avLst/>
              </a:prstGeom>
              <a:blipFill rotWithShape="1">
                <a:blip r:embed="rId6"/>
                <a:stretch>
                  <a:fillRect b="-4412"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ZoneTexte 5"/>
          <p:cNvSpPr txBox="1"/>
          <p:nvPr/>
        </p:nvSpPr>
        <p:spPr>
          <a:xfrm>
            <a:off x="4355976" y="5589240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C’est le trou noir supermassif Sagittarius A*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9224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89219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340768"/>
            <a:ext cx="8572847" cy="382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3267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6" y="2276872"/>
            <a:ext cx="7170989" cy="356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611560" y="1280638"/>
            <a:ext cx="4032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smtClean="0">
                <a:solidFill>
                  <a:schemeClr val="accent2"/>
                </a:solidFill>
              </a:rPr>
              <a:t>Ordres de grandeur</a:t>
            </a:r>
            <a:endParaRPr lang="fr-FR" sz="24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476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36712"/>
            <a:ext cx="8547298" cy="5301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684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19442"/>
          <a:stretch/>
        </p:blipFill>
        <p:spPr bwMode="auto">
          <a:xfrm>
            <a:off x="138036" y="980728"/>
            <a:ext cx="4273649" cy="4270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4087302"/>
              </p:ext>
            </p:extLst>
          </p:nvPr>
        </p:nvGraphicFramePr>
        <p:xfrm>
          <a:off x="4777740" y="764704"/>
          <a:ext cx="3898716" cy="193622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99572"/>
                <a:gridCol w="1299572"/>
                <a:gridCol w="1299572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fr-FR" smtClean="0"/>
                        <a:t>Numéro de l’étoile</a:t>
                      </a: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mtClean="0"/>
                        <a:t>Période T</a:t>
                      </a:r>
                      <a:r>
                        <a:rPr lang="fr-FR" baseline="0" smtClean="0"/>
                        <a:t> </a:t>
                      </a:r>
                      <a:r>
                        <a:rPr lang="fr-FR" smtClean="0"/>
                        <a:t>(an)</a:t>
                      </a: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mtClean="0"/>
                        <a:t>Demi-grand axe a  (u.a.)</a:t>
                      </a:r>
                      <a:endParaRPr lang="fr-FR" b="1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fr-FR" smtClean="0"/>
                        <a:t>2</a:t>
                      </a: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mtClean="0"/>
                        <a:t>14.53</a:t>
                      </a: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mtClean="0"/>
                        <a:t>919</a:t>
                      </a:r>
                      <a:endParaRPr lang="fr-FR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fr-FR" smtClean="0"/>
                        <a:t>16</a:t>
                      </a: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mtClean="0"/>
                        <a:t>36</a:t>
                      </a: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mtClean="0"/>
                        <a:t>1680</a:t>
                      </a:r>
                      <a:endParaRPr lang="fr-FR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fr-FR" smtClean="0"/>
                        <a:t>19</a:t>
                      </a: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mtClean="0"/>
                        <a:t>37.3</a:t>
                      </a: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mtClean="0"/>
                        <a:t>1720</a:t>
                      </a:r>
                      <a:endParaRPr lang="fr-FR"/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/>
              <p:cNvSpPr txBox="1"/>
              <p:nvPr/>
            </p:nvSpPr>
            <p:spPr>
              <a:xfrm>
                <a:off x="5076056" y="3501008"/>
                <a:ext cx="3384376" cy="6687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b="0" smtClean="0"/>
                  <a:t>Loi de Kepler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400" b="0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fr-FR" sz="24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fr-FR" sz="2400" b="0" i="1" smtClean="0">
                                <a:latin typeface="Cambria Math"/>
                              </a:rPr>
                              <m:t>𝑇</m:t>
                            </m:r>
                          </m:e>
                          <m:sup>
                            <m:r>
                              <a:rPr lang="fr-FR" sz="24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fr-FR" sz="24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fr-FR" sz="2400" b="0" i="1" smtClean="0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fr-FR" sz="2400" b="0" i="1" smtClean="0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den>
                    </m:f>
                    <m:r>
                      <a:rPr lang="fr-FR" sz="2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fr-FR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fr-FR" sz="2400" b="0" i="1" smtClean="0">
                            <a:latin typeface="Cambria Math"/>
                          </a:rPr>
                          <m:t>4</m:t>
                        </m:r>
                        <m:sSup>
                          <m:sSupPr>
                            <m:ctrlPr>
                              <a:rPr lang="fr-FR" sz="24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fr-FR" sz="2400" b="0" i="1" smtClean="0">
                                <a:latin typeface="Cambria Math"/>
                              </a:rPr>
                              <m:t>𝜋</m:t>
                            </m:r>
                          </m:e>
                          <m:sup>
                            <m:r>
                              <a:rPr lang="fr-FR" sz="24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fr-FR" sz="2400" b="0" i="1" smtClean="0">
                            <a:latin typeface="Cambria Math"/>
                          </a:rPr>
                          <m:t>𝐺𝑀</m:t>
                        </m:r>
                      </m:den>
                    </m:f>
                  </m:oMath>
                </a14:m>
                <a:endParaRPr lang="fr-FR"/>
              </a:p>
            </p:txBody>
          </p:sp>
        </mc:Choice>
        <mc:Fallback xmlns="">
          <p:sp>
            <p:nvSpPr>
              <p:cNvPr id="4" name="ZoneText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3501008"/>
                <a:ext cx="3384376" cy="668773"/>
              </a:xfrm>
              <a:prstGeom prst="rect">
                <a:avLst/>
              </a:prstGeom>
              <a:blipFill rotWithShape="1">
                <a:blip r:embed="rId4"/>
                <a:stretch>
                  <a:fillRect l="-162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/>
              <p:cNvSpPr txBox="1"/>
              <p:nvPr/>
            </p:nvSpPr>
            <p:spPr>
              <a:xfrm>
                <a:off x="5220072" y="4681243"/>
                <a:ext cx="2448272" cy="386965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>
                          <a:latin typeface="Cambria Math"/>
                        </a:rPr>
                        <m:t>→</m:t>
                      </m:r>
                      <m:r>
                        <a:rPr lang="fr-FR" i="1">
                          <a:latin typeface="Cambria Math"/>
                        </a:rPr>
                        <m:t>𝑀</m:t>
                      </m:r>
                      <m:r>
                        <a:rPr lang="fr-FR" i="1">
                          <a:latin typeface="Cambria Math"/>
                        </a:rPr>
                        <m:t>=3.7× </m:t>
                      </m:r>
                      <m:sSup>
                        <m:sSupPr>
                          <m:ctrlPr>
                            <a:rPr lang="fr-FR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FR" i="1"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fr-FR" i="1">
                              <a:latin typeface="Cambria Math"/>
                            </a:rPr>
                            <m:t>6</m:t>
                          </m:r>
                        </m:sup>
                      </m:sSup>
                      <m:sSub>
                        <m:sSubPr>
                          <m:ctrlPr>
                            <a:rPr lang="fr-FR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fr-FR" i="1">
                              <a:latin typeface="Cambria Math"/>
                            </a:rPr>
                            <m:t>⊙</m:t>
                          </m:r>
                        </m:sub>
                      </m:sSub>
                    </m:oMath>
                  </m:oMathPara>
                </a14:m>
                <a:endParaRPr lang="fr-FR"/>
              </a:p>
            </p:txBody>
          </p:sp>
        </mc:Choice>
        <mc:Fallback xmlns="">
          <p:sp>
            <p:nvSpPr>
              <p:cNvPr id="5" name="ZoneText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2" y="4681243"/>
                <a:ext cx="2448272" cy="386965"/>
              </a:xfrm>
              <a:prstGeom prst="rect">
                <a:avLst/>
              </a:prstGeom>
              <a:blipFill rotWithShape="1">
                <a:blip r:embed="rId5"/>
                <a:stretch>
                  <a:fillRect b="-4412"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ZoneTexte 5"/>
          <p:cNvSpPr txBox="1"/>
          <p:nvPr/>
        </p:nvSpPr>
        <p:spPr>
          <a:xfrm>
            <a:off x="4355976" y="5589240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C’est le trou noir supermassif Sagittarius A*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560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https://upload.wikimedia.org/wikipedia/commons/thumb/1/12/Artist%27s_impression_of_the_Milky_Way_%28updated_-_annotated%29.jpg/1024px-Artist%27s_impression_of_the_Milky_Way_%28updated_-_annotated%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836712"/>
            <a:ext cx="5399999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2771800" y="188640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Vue d’artiste de la voie Lactée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55687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8351193" cy="4861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6156176" y="5229200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orbite de la Terre</a:t>
            </a:r>
          </a:p>
          <a:p>
            <a:r>
              <a:rPr lang="fr-FR" smtClean="0"/>
              <a:t>autour du Soleil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94206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Spacepedia | Solar System Scop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077" name="Picture 5" descr="Spacepedia | Solar System Scop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12776"/>
            <a:ext cx="6096000" cy="3905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51884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88840"/>
            <a:ext cx="8351787" cy="263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3341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https://upload.wikimedia.org/wikipedia/commons/thumb/1/12/Artist%27s_impression_of_the_Milky_Way_%28updated_-_annotated%29.jpg/1024px-Artist%27s_impression_of_the_Milky_Way_%28updated_-_annotated%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32374"/>
            <a:ext cx="5399999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2771800" y="188640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Vue d’artiste de la voie Lactée</a:t>
            </a:r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/>
              <p:cNvSpPr txBox="1"/>
              <p:nvPr/>
            </p:nvSpPr>
            <p:spPr>
              <a:xfrm>
                <a:off x="5868813" y="826986"/>
                <a:ext cx="3383705" cy="54797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mtClean="0"/>
                  <a:t>Ordres de grandeur:</a:t>
                </a:r>
              </a:p>
              <a:p>
                <a:endParaRPr lang="fr-FR"/>
              </a:p>
              <a:p>
                <a:r>
                  <a:rPr lang="fr-FR" smtClean="0">
                    <a:solidFill>
                      <a:schemeClr val="accent2"/>
                    </a:solidFill>
                  </a:rPr>
                  <a:t>bulbe</a:t>
                </a:r>
                <a:r>
                  <a:rPr lang="fr-FR" smtClean="0"/>
                  <a:t> ~ 1 kpc</a:t>
                </a:r>
              </a:p>
              <a:p>
                <a:endParaRPr lang="fr-FR" smtClean="0"/>
              </a:p>
              <a:p>
                <a:r>
                  <a:rPr lang="fr-FR" smtClean="0">
                    <a:solidFill>
                      <a:schemeClr val="accent2"/>
                    </a:solidFill>
                  </a:rPr>
                  <a:t>taille totale </a:t>
                </a:r>
                <a:r>
                  <a:rPr lang="fr-FR" smtClean="0"/>
                  <a:t>~ 200000 a.l.</a:t>
                </a:r>
              </a:p>
              <a:p>
                <a:r>
                  <a:rPr lang="fr-FR"/>
                  <a:t>	 </a:t>
                </a:r>
                <a:r>
                  <a:rPr lang="fr-FR" smtClean="0"/>
                  <a:t>   ~ 60 kpc</a:t>
                </a:r>
              </a:p>
              <a:p>
                <a:endParaRPr lang="fr-FR" smtClean="0"/>
              </a:p>
              <a:p>
                <a:r>
                  <a:rPr lang="fr-FR" smtClean="0">
                    <a:solidFill>
                      <a:schemeClr val="accent2"/>
                    </a:solidFill>
                  </a:rPr>
                  <a:t>masse</a:t>
                </a:r>
                <a:r>
                  <a:rPr lang="fr-FR" smtClean="0"/>
                  <a:t> ~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fr-FR" b="0" i="1" smtClean="0">
                            <a:latin typeface="Cambria Math"/>
                          </a:rPr>
                          <m:t>10</m:t>
                        </m:r>
                      </m:sup>
                    </m:sSup>
                  </m:oMath>
                </a14:m>
                <a:r>
                  <a:rPr lang="fr-FR" smtClean="0"/>
                  <a:t> masses solaires</a:t>
                </a:r>
              </a:p>
              <a:p>
                <a:endParaRPr lang="fr-FR" smtClean="0"/>
              </a:p>
              <a:p>
                <a:r>
                  <a:rPr lang="fr-FR" smtClean="0">
                    <a:solidFill>
                      <a:schemeClr val="accent2"/>
                    </a:solidFill>
                  </a:rPr>
                  <a:t>epaisseur</a:t>
                </a:r>
                <a:r>
                  <a:rPr lang="fr-FR" smtClean="0"/>
                  <a:t> ~ 0.3 kpc</a:t>
                </a:r>
              </a:p>
              <a:p>
                <a:endParaRPr lang="fr-FR"/>
              </a:p>
              <a:p>
                <a:r>
                  <a:rPr lang="fr-FR" b="0" smtClean="0">
                    <a:solidFill>
                      <a:schemeClr val="accent2"/>
                    </a:solidFill>
                  </a:rPr>
                  <a:t>masse volumique </a:t>
                </a:r>
                <a:endParaRPr lang="fr-FR" b="0" i="1" smtClean="0">
                  <a:solidFill>
                    <a:schemeClr val="accent2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/>
                            </a:rPr>
                            <m:t>𝜌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fr-FR" b="0" i="1" smtClean="0">
                          <a:latin typeface="Cambria Math"/>
                        </a:rPr>
                        <m:t>∼1.15</m:t>
                      </m:r>
                      <m:sSub>
                        <m:sSubPr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fr-FR"/>
                            <m:t>⊙</m:t>
                          </m:r>
                        </m:sub>
                      </m:sSub>
                      <m:r>
                        <a:rPr lang="fr-FR" b="0" i="1" smtClean="0">
                          <a:latin typeface="Cambria Math"/>
                        </a:rPr>
                        <m:t>/</m:t>
                      </m:r>
                      <m:r>
                        <a:rPr lang="fr-FR" b="0" i="1" smtClean="0">
                          <a:latin typeface="Cambria Math"/>
                        </a:rPr>
                        <m:t>𝑝</m:t>
                      </m:r>
                      <m:sSup>
                        <m:sSupPr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fr-FR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fr-FR" smtClean="0"/>
              </a:p>
              <a:p>
                <a:endParaRPr lang="fr-FR" smtClean="0"/>
              </a:p>
              <a:p>
                <a:r>
                  <a:rPr lang="fr-FR" smtClean="0">
                    <a:solidFill>
                      <a:schemeClr val="accent2"/>
                    </a:solidFill>
                  </a:rPr>
                  <a:t>Luminosité</a:t>
                </a:r>
                <a:r>
                  <a:rPr lang="fr-FR" smtClean="0"/>
                  <a:t> par unité de surface </a:t>
                </a:r>
                <a14:m>
                  <m:oMath xmlns:m="http://schemas.openxmlformats.org/officeDocument/2006/math">
                    <m:r>
                      <a:rPr lang="fr-FR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fr-FR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/>
                          </a:rPr>
                          <m:t>𝑙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fr-FR" b="0" i="1" smtClean="0">
                        <a:latin typeface="Cambria Math"/>
                      </a:rPr>
                      <m:t>∼</m:t>
                    </m:r>
                    <m:sSup>
                      <m:sSupPr>
                        <m:ctrlPr>
                          <a:rPr lang="fr-FR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fr-FR" b="0" i="1" smtClean="0">
                            <a:latin typeface="Cambria Math"/>
                          </a:rPr>
                          <m:t>−6</m:t>
                        </m:r>
                      </m:sup>
                    </m:sSup>
                    <m:r>
                      <a:rPr lang="fr-FR" b="0" i="1" smtClean="0">
                        <a:latin typeface="Cambria Math"/>
                      </a:rPr>
                      <m:t>𝑊</m:t>
                    </m:r>
                    <m:r>
                      <a:rPr lang="fr-FR" b="0" i="1" smtClean="0">
                        <a:latin typeface="Cambria Math"/>
                      </a:rPr>
                      <m:t>/</m:t>
                    </m:r>
                    <m:sSup>
                      <m:sSupPr>
                        <m:ctrlPr>
                          <a:rPr lang="fr-FR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fr-FR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fr-FR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/>
                        </a:rPr>
                        <m:t>𝑙</m:t>
                      </m:r>
                      <m:r>
                        <a:rPr lang="fr-FR" b="0" i="1" smtClean="0">
                          <a:latin typeface="Cambria Math"/>
                        </a:rPr>
                        <m:t>(</m:t>
                      </m:r>
                      <m:r>
                        <a:rPr lang="fr-FR" b="0" i="1" smtClean="0">
                          <a:latin typeface="Cambria Math"/>
                        </a:rPr>
                        <m:t>𝑟</m:t>
                      </m:r>
                      <m:r>
                        <a:rPr lang="fr-FR" b="0" i="1" smtClean="0">
                          <a:latin typeface="Cambria Math"/>
                        </a:rPr>
                        <m:t>)=</m:t>
                      </m:r>
                      <m:sSub>
                        <m:sSubPr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/>
                            </a:rPr>
                            <m:t>𝑙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func>
                        <m:funcPr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fr-FR" b="0" i="0" smtClean="0">
                              <a:latin typeface="Cambria Math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fr-FR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fr-FR" b="0" i="1" smtClean="0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fr-FR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fr-FR" b="0" i="1" smtClean="0">
                                      <a:latin typeface="Cambria Math"/>
                                    </a:rPr>
                                    <m:t>𝑟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fr-FR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b="0" i="1" smtClean="0">
                                          <a:latin typeface="Cambria Math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fr-FR" b="0" i="1" smtClean="0"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fr-FR"/>
              </a:p>
              <a:p>
                <a:endParaRPr lang="fr-FR"/>
              </a:p>
            </p:txBody>
          </p:sp>
        </mc:Choice>
        <mc:Fallback xmlns="">
          <p:sp>
            <p:nvSpPr>
              <p:cNvPr id="3" name="ZoneText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813" y="826986"/>
                <a:ext cx="3383705" cy="5479705"/>
              </a:xfrm>
              <a:prstGeom prst="rect">
                <a:avLst/>
              </a:prstGeom>
              <a:blipFill rotWithShape="1">
                <a:blip r:embed="rId3"/>
                <a:stretch>
                  <a:fillRect l="-1622" t="-55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159451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1449</TotalTime>
  <Words>372</Words>
  <Application>Microsoft Office PowerPoint</Application>
  <PresentationFormat>Affichage à l'écran (4:3)</PresentationFormat>
  <Paragraphs>91</Paragraphs>
  <Slides>18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19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pascal</dc:creator>
  <cp:lastModifiedBy>pascal</cp:lastModifiedBy>
  <cp:revision>21</cp:revision>
  <dcterms:created xsi:type="dcterms:W3CDTF">2020-05-11T08:32:15Z</dcterms:created>
  <dcterms:modified xsi:type="dcterms:W3CDTF">2020-05-30T20:29:33Z</dcterms:modified>
</cp:coreProperties>
</file>