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0" r:id="rId16"/>
    <p:sldId id="267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ED998-54FD-4245-B7AD-2CA559B45B18}" type="datetimeFigureOut">
              <a:rPr lang="fr-FR" smtClean="0"/>
              <a:t>30/05/2020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B4825-9A58-42F9-8122-B2F038CAAD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02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25F1E-CD7F-4761-A1CA-F815A078F58E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305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8E03-F355-47BE-BC61-86B9AAEFB890}" type="datetimeFigureOut">
              <a:rPr lang="fr-FR" smtClean="0"/>
              <a:t>30/05/2020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4217-5A8C-4DE4-8AA5-66CAE0B317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116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8E03-F355-47BE-BC61-86B9AAEFB890}" type="datetimeFigureOut">
              <a:rPr lang="fr-FR" smtClean="0"/>
              <a:t>30/05/2020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4217-5A8C-4DE4-8AA5-66CAE0B317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75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8E03-F355-47BE-BC61-86B9AAEFB890}" type="datetimeFigureOut">
              <a:rPr lang="fr-FR" smtClean="0"/>
              <a:t>30/05/2020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4217-5A8C-4DE4-8AA5-66CAE0B317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57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8E03-F355-47BE-BC61-86B9AAEFB890}" type="datetimeFigureOut">
              <a:rPr lang="fr-FR" smtClean="0"/>
              <a:t>30/05/2020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4217-5A8C-4DE4-8AA5-66CAE0B317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8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8E03-F355-47BE-BC61-86B9AAEFB890}" type="datetimeFigureOut">
              <a:rPr lang="fr-FR" smtClean="0"/>
              <a:t>30/05/2020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4217-5A8C-4DE4-8AA5-66CAE0B317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05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8E03-F355-47BE-BC61-86B9AAEFB890}" type="datetimeFigureOut">
              <a:rPr lang="fr-FR" smtClean="0"/>
              <a:t>30/05/2020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4217-5A8C-4DE4-8AA5-66CAE0B317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11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8E03-F355-47BE-BC61-86B9AAEFB890}" type="datetimeFigureOut">
              <a:rPr lang="fr-FR" smtClean="0"/>
              <a:t>30/05/2020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4217-5A8C-4DE4-8AA5-66CAE0B317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56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8E03-F355-47BE-BC61-86B9AAEFB890}" type="datetimeFigureOut">
              <a:rPr lang="fr-FR" smtClean="0"/>
              <a:t>30/05/2020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4217-5A8C-4DE4-8AA5-66CAE0B317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17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8E03-F355-47BE-BC61-86B9AAEFB890}" type="datetimeFigureOut">
              <a:rPr lang="fr-FR" smtClean="0"/>
              <a:t>30/05/2020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4217-5A8C-4DE4-8AA5-66CAE0B317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40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8E03-F355-47BE-BC61-86B9AAEFB890}" type="datetimeFigureOut">
              <a:rPr lang="fr-FR" smtClean="0"/>
              <a:t>30/05/2020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4217-5A8C-4DE4-8AA5-66CAE0B317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32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8E03-F355-47BE-BC61-86B9AAEFB890}" type="datetimeFigureOut">
              <a:rPr lang="fr-FR" smtClean="0"/>
              <a:t>30/05/2020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4217-5A8C-4DE4-8AA5-66CAE0B317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3472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E8E03-F355-47BE-BC61-86B9AAEFB890}" type="datetimeFigureOut">
              <a:rPr lang="fr-FR" smtClean="0"/>
              <a:t>30/05/2020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E4217-5A8C-4DE4-8AA5-66CAE0B317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14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7/79/Tidal_braking.svg/800px-Tidal_braking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48680"/>
            <a:ext cx="4320480" cy="5470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228184" y="601948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wikipedia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60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7826684" cy="442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2771800" y="5478435"/>
            <a:ext cx="2520280" cy="461665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smtClean="0"/>
              <a:t>Etat de diffusion</a:t>
            </a:r>
            <a:endParaRPr lang="fr-FR" sz="2400"/>
          </a:p>
        </p:txBody>
      </p:sp>
      <p:sp>
        <p:nvSpPr>
          <p:cNvPr id="7" name="ZoneTexte 6"/>
          <p:cNvSpPr txBox="1"/>
          <p:nvPr/>
        </p:nvSpPr>
        <p:spPr>
          <a:xfrm>
            <a:off x="6948264" y="558924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Graphe: C. Cabart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049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5738"/>
            <a:ext cx="6096000" cy="648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327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351193" cy="4861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156176" y="522920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orbite de la Terre</a:t>
            </a:r>
          </a:p>
          <a:p>
            <a:r>
              <a:rPr lang="fr-FR" smtClean="0"/>
              <a:t>autour du Soleil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955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Spacepedia | Solar System Sco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77" name="Picture 5" descr="Spacepedia | Solar System Sco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60960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153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8547298" cy="530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850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19442"/>
          <a:stretch/>
        </p:blipFill>
        <p:spPr bwMode="auto">
          <a:xfrm>
            <a:off x="138036" y="980728"/>
            <a:ext cx="4273649" cy="4270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09658"/>
              </p:ext>
            </p:extLst>
          </p:nvPr>
        </p:nvGraphicFramePr>
        <p:xfrm>
          <a:off x="4777740" y="764704"/>
          <a:ext cx="3898716" cy="19362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99572"/>
                <a:gridCol w="1299572"/>
                <a:gridCol w="1299572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Numéro de l’étoile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Période T</a:t>
                      </a:r>
                      <a:r>
                        <a:rPr lang="fr-FR" baseline="0" smtClean="0"/>
                        <a:t> </a:t>
                      </a:r>
                      <a:r>
                        <a:rPr lang="fr-FR" smtClean="0"/>
                        <a:t>(an)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Demi-grand axe a  (u.a.)</a:t>
                      </a:r>
                      <a:endParaRPr lang="fr-FR" b="1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2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14.53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919</a:t>
                      </a:r>
                      <a:endParaRPr lang="fr-FR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16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36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1680</a:t>
                      </a:r>
                      <a:endParaRPr lang="fr-FR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19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37.3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1720</a:t>
                      </a:r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5076056" y="3501008"/>
                <a:ext cx="3384376" cy="668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0" smtClean="0"/>
                  <a:t>Loi de Kepler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FR" sz="2400" b="0" i="1" smtClean="0">
                                <a:latin typeface="Cambria Math"/>
                              </a:rPr>
                              <m:t>𝑇</m:t>
                            </m:r>
                          </m:e>
                          <m:sup>
                            <m:r>
                              <a:rPr lang="fr-FR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fr-FR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FR" sz="24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fr-FR" sz="24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fr-FR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0" i="1" smtClean="0"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fr-FR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FR" sz="2400" b="0" i="1" smtClean="0">
                                <a:latin typeface="Cambria Math"/>
                              </a:rPr>
                              <m:t>𝜋</m:t>
                            </m:r>
                          </m:e>
                          <m:sup>
                            <m:r>
                              <a:rPr lang="fr-FR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fr-FR" sz="2400" b="0" i="1" smtClean="0">
                            <a:latin typeface="Cambria Math"/>
                          </a:rPr>
                          <m:t>𝐺𝑀</m:t>
                        </m:r>
                      </m:den>
                    </m:f>
                  </m:oMath>
                </a14:m>
                <a:endParaRPr lang="fr-FR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501008"/>
                <a:ext cx="3384376" cy="668773"/>
              </a:xfrm>
              <a:prstGeom prst="rect">
                <a:avLst/>
              </a:prstGeom>
              <a:blipFill rotWithShape="1">
                <a:blip r:embed="rId4"/>
                <a:stretch>
                  <a:fillRect l="-16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5220072" y="4681243"/>
                <a:ext cx="2448272" cy="386965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/>
                        </a:rPr>
                        <m:t>→</m:t>
                      </m:r>
                      <m:r>
                        <a:rPr lang="fr-FR" i="1">
                          <a:latin typeface="Cambria Math"/>
                        </a:rPr>
                        <m:t>𝑀</m:t>
                      </m:r>
                      <m:r>
                        <a:rPr lang="fr-FR" i="1">
                          <a:latin typeface="Cambria Math"/>
                        </a:rPr>
                        <m:t>=3.7× </m:t>
                      </m:r>
                      <m:sSup>
                        <m:sSupPr>
                          <m:ctrlPr>
                            <a:rPr lang="fr-F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i="1">
                              <a:latin typeface="Cambria Math"/>
                            </a:rPr>
                            <m:t>6</m:t>
                          </m:r>
                        </m:sup>
                      </m:sSup>
                      <m:sSub>
                        <m:sSubPr>
                          <m:ctrlPr>
                            <a:rPr lang="fr-F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fr-FR" i="1">
                              <a:latin typeface="Cambria Math"/>
                            </a:rPr>
                            <m:t>⊙</m:t>
                          </m:r>
                        </m:sub>
                      </m:sSub>
                    </m:oMath>
                  </m:oMathPara>
                </a14:m>
                <a:endParaRPr lang="fr-FR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4681243"/>
                <a:ext cx="2448272" cy="386965"/>
              </a:xfrm>
              <a:prstGeom prst="rect">
                <a:avLst/>
              </a:prstGeom>
              <a:blipFill rotWithShape="1">
                <a:blip r:embed="rId5"/>
                <a:stretch>
                  <a:fillRect b="-4412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4355976" y="558924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C’est le trou noir supermassif Sagittarius A*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268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099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29823"/>
            <a:ext cx="8468417" cy="281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48064" y="1628800"/>
            <a:ext cx="3715889" cy="30963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96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29823"/>
            <a:ext cx="8468417" cy="281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7227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upload.wikimedia.org/wikipedia/commons/thumb/e/e9/Ellipse_Kepler_Loi2.svg/1000px-Ellipse_Kepler_Loi2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28268"/>
            <a:ext cx="5112568" cy="425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331640" y="5485874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Loi des aires : chaque intervalle correspond à 5 % de la période.</a:t>
            </a:r>
          </a:p>
        </p:txBody>
      </p:sp>
    </p:spTree>
    <p:extLst>
      <p:ext uri="{BB962C8B-B14F-4D97-AF65-F5344CB8AC3E}">
        <p14:creationId xmlns:p14="http://schemas.microsoft.com/office/powerpoint/2010/main" val="814368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64904"/>
            <a:ext cx="8748464" cy="93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3965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erso.ens-lyon.fr/vincent.martos/Agr%c3%a9gation/LP/M%c3%a9canique%20du%20point%20et%20du%20solide/5%20Lois%20de%20conservation%20en%20dynamique/invariances_quantitees_conservees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04863"/>
            <a:ext cx="650557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279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84" y="692696"/>
            <a:ext cx="8070684" cy="456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771800" y="5478435"/>
            <a:ext cx="3456384" cy="461665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smtClean="0"/>
              <a:t>Pas de trajectoire possible</a:t>
            </a:r>
            <a:endParaRPr lang="fr-FR" sz="2400"/>
          </a:p>
        </p:txBody>
      </p:sp>
      <p:sp>
        <p:nvSpPr>
          <p:cNvPr id="3" name="ZoneTexte 2"/>
          <p:cNvSpPr txBox="1"/>
          <p:nvPr/>
        </p:nvSpPr>
        <p:spPr>
          <a:xfrm>
            <a:off x="6948264" y="558924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Graphe: C. Cabart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222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674" y="764704"/>
            <a:ext cx="7073094" cy="41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771800" y="5478435"/>
            <a:ext cx="2736304" cy="461665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smtClean="0"/>
              <a:t>Trajectoire circulaire</a:t>
            </a:r>
            <a:endParaRPr lang="fr-FR" sz="2400"/>
          </a:p>
        </p:txBody>
      </p:sp>
      <p:sp>
        <p:nvSpPr>
          <p:cNvPr id="6" name="ZoneTexte 5"/>
          <p:cNvSpPr txBox="1"/>
          <p:nvPr/>
        </p:nvSpPr>
        <p:spPr>
          <a:xfrm>
            <a:off x="6948264" y="558924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Graphe: C. Cabart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849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7416824" cy="46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771800" y="5478435"/>
            <a:ext cx="2520280" cy="461665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smtClean="0"/>
              <a:t>Trajectoire bornée</a:t>
            </a:r>
            <a:endParaRPr lang="fr-FR" sz="2400"/>
          </a:p>
        </p:txBody>
      </p:sp>
      <p:sp>
        <p:nvSpPr>
          <p:cNvPr id="6" name="ZoneTexte 5"/>
          <p:cNvSpPr txBox="1"/>
          <p:nvPr/>
        </p:nvSpPr>
        <p:spPr>
          <a:xfrm>
            <a:off x="6948264" y="558924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Graphe: C. Cabart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6608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110</Words>
  <Application>Microsoft Office PowerPoint</Application>
  <PresentationFormat>Affichage à l'écran (4:3)</PresentationFormat>
  <Paragraphs>28</Paragraphs>
  <Slides>16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</dc:creator>
  <cp:lastModifiedBy>pascal</cp:lastModifiedBy>
  <cp:revision>5</cp:revision>
  <dcterms:created xsi:type="dcterms:W3CDTF">2020-05-30T16:57:19Z</dcterms:created>
  <dcterms:modified xsi:type="dcterms:W3CDTF">2020-05-31T07:58:20Z</dcterms:modified>
</cp:coreProperties>
</file>