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4" r:id="rId4"/>
    <p:sldId id="265" r:id="rId5"/>
    <p:sldId id="263" r:id="rId6"/>
    <p:sldId id="262" r:id="rId7"/>
    <p:sldId id="269" r:id="rId8"/>
    <p:sldId id="260" r:id="rId9"/>
    <p:sldId id="266" r:id="rId10"/>
    <p:sldId id="267" r:id="rId11"/>
    <p:sldId id="268" r:id="rId12"/>
    <p:sldId id="261" r:id="rId13"/>
    <p:sldId id="256" r:id="rId14"/>
    <p:sldId id="259" r:id="rId1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7286-A4E3-4F62-886B-6838DD55FC0A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A4B05-2903-4AE3-956E-55A1BFDB14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036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7286-A4E3-4F62-886B-6838DD55FC0A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A4B05-2903-4AE3-956E-55A1BFDB14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7369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7286-A4E3-4F62-886B-6838DD55FC0A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A4B05-2903-4AE3-956E-55A1BFDB14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1129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7286-A4E3-4F62-886B-6838DD55FC0A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A4B05-2903-4AE3-956E-55A1BFDB14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6449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7286-A4E3-4F62-886B-6838DD55FC0A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A4B05-2903-4AE3-956E-55A1BFDB14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9093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7286-A4E3-4F62-886B-6838DD55FC0A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A4B05-2903-4AE3-956E-55A1BFDB14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8647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7286-A4E3-4F62-886B-6838DD55FC0A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A4B05-2903-4AE3-956E-55A1BFDB14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2616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7286-A4E3-4F62-886B-6838DD55FC0A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A4B05-2903-4AE3-956E-55A1BFDB14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0789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7286-A4E3-4F62-886B-6838DD55FC0A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A4B05-2903-4AE3-956E-55A1BFDB14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2336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7286-A4E3-4F62-886B-6838DD55FC0A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A4B05-2903-4AE3-956E-55A1BFDB14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1613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7286-A4E3-4F62-886B-6838DD55FC0A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A4B05-2903-4AE3-956E-55A1BFDB14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1478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A37286-A4E3-4F62-886B-6838DD55FC0A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CA4B05-2903-4AE3-956E-55A1BFDB14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1624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Electron_microscope" TargetMode="External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en.wikipedia.org/wiki/Silicon_dioxide" TargetMode="External"/><Relationship Id="rId4" Type="http://schemas.openxmlformats.org/officeDocument/2006/relationships/hyperlink" Target="https://en.wikipedia.org/wiki/Tantalum_pentoxide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iki.anton-paar.com/ch-de/grundlagen-der-refraktometrie/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iki.anton-paar.com/ch-de/grundlagen-der-refraktometrie/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343194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980728"/>
            <a:ext cx="7047507" cy="4808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6366560" y="6309320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Source: Brébec, Ondes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42918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7363" y="1771650"/>
            <a:ext cx="5629275" cy="331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323528" y="267176"/>
            <a:ext cx="5040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smtClean="0">
                <a:solidFill>
                  <a:schemeClr val="accent2"/>
                </a:solidFill>
              </a:rPr>
              <a:t>Couche anti-reflet</a:t>
            </a:r>
            <a:endParaRPr lang="fr-FR" sz="3200">
              <a:solidFill>
                <a:schemeClr val="accent2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6366560" y="6309320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Source: Brébec, Ondes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93282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s://upload.wikimedia.org/wikipedia/commons/1/1c/DBR_SE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052736"/>
            <a:ext cx="4968552" cy="4104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323528" y="267176"/>
            <a:ext cx="5040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smtClean="0">
                <a:solidFill>
                  <a:schemeClr val="accent2"/>
                </a:solidFill>
              </a:rPr>
              <a:t>Miroirs diélectriques</a:t>
            </a:r>
            <a:endParaRPr lang="fr-FR" sz="3200">
              <a:solidFill>
                <a:schemeClr val="accent2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7092280" y="6345133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Source: wikipedia</a:t>
            </a:r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1475656" y="5313008"/>
            <a:ext cx="61206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An </a:t>
            </a:r>
            <a:r>
              <a:rPr lang="en-US">
                <a:hlinkClick r:id="rId3" tooltip="Electron microscope"/>
              </a:rPr>
              <a:t>electron microscope</a:t>
            </a:r>
            <a:r>
              <a:rPr lang="en-US"/>
              <a:t> image of an approximately 13 micrometre piece of dielectric mirror being cut from a larger substrate. Alternating layers of </a:t>
            </a:r>
            <a:r>
              <a:rPr lang="en-US">
                <a:hlinkClick r:id="rId4" tooltip="Tantalum pentoxide"/>
              </a:rPr>
              <a:t>Ta</a:t>
            </a:r>
            <a:r>
              <a:rPr lang="en-US" baseline="-25000">
                <a:hlinkClick r:id="rId4" tooltip="Tantalum pentoxide"/>
              </a:rPr>
              <a:t>2</a:t>
            </a:r>
            <a:r>
              <a:rPr lang="en-US">
                <a:hlinkClick r:id="rId4" tooltip="Tantalum pentoxide"/>
              </a:rPr>
              <a:t>O</a:t>
            </a:r>
            <a:r>
              <a:rPr lang="en-US" baseline="-25000">
                <a:hlinkClick r:id="rId4" tooltip="Tantalum pentoxide"/>
              </a:rPr>
              <a:t>5</a:t>
            </a:r>
            <a:r>
              <a:rPr lang="en-US"/>
              <a:t> and </a:t>
            </a:r>
            <a:r>
              <a:rPr lang="en-US">
                <a:hlinkClick r:id="rId5" tooltip="Silicon dioxide"/>
              </a:rPr>
              <a:t>SiO</a:t>
            </a:r>
            <a:r>
              <a:rPr lang="en-US" baseline="-25000">
                <a:hlinkClick r:id="rId5" tooltip="Silicon dioxide"/>
              </a:rPr>
              <a:t>2</a:t>
            </a:r>
            <a:r>
              <a:rPr lang="en-US"/>
              <a:t> are visible on the bottom edge.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11731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iroir de Brag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196752"/>
            <a:ext cx="6836740" cy="4517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323528" y="267176"/>
            <a:ext cx="5040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smtClean="0">
                <a:solidFill>
                  <a:schemeClr val="accent2"/>
                </a:solidFill>
              </a:rPr>
              <a:t>Principe des miroirs de Bragg</a:t>
            </a:r>
            <a:endParaRPr lang="fr-FR" sz="3200">
              <a:solidFill>
                <a:schemeClr val="accent2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7092280" y="6345133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Source: wikipedia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72219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perso.ens-lyon.fr/vincent.martos/Agr%c3%a9gation/LP/Electromagn%c3%a9tisme/28%20Ondes%20e%cc%81lectromagne%cc%81tiques%20dans%20les%20milieux%20die%cc%81lectriques/indice_optique_eau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0381" y="1052736"/>
            <a:ext cx="5181600" cy="4933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323528" y="267176"/>
            <a:ext cx="84249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smtClean="0">
                <a:solidFill>
                  <a:schemeClr val="accent2"/>
                </a:solidFill>
              </a:rPr>
              <a:t>Susceptibilité diélectrique (schématique)</a:t>
            </a:r>
            <a:endParaRPr lang="fr-FR" sz="3200">
              <a:solidFill>
                <a:schemeClr val="accent2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6366560" y="6309320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Source: Brébec, Ondes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3623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perso.ens-lyon.fr/vincent.martos/Agr%c3%a9gation/LP/Electromagn%c3%a9tisme/28%20Ondes%20e%cc%81lectromagne%cc%81tiques%20dans%20les%20milieux%20die%cc%81lectriques/polarisation_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3268" y="1052736"/>
            <a:ext cx="4353664" cy="1406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://perso.ens-lyon.fr/vincent.martos/Agr%c3%a9gation/LP/Electromagn%c3%a9tisme/28%20Ondes%20e%cc%81lectromagne%cc%81tiques%20dans%20les%20milieux%20die%cc%81lectriques/polarisation_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9462" y="3284984"/>
            <a:ext cx="5161275" cy="1980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277782" y="267176"/>
            <a:ext cx="84249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smtClean="0">
                <a:solidFill>
                  <a:schemeClr val="accent2"/>
                </a:solidFill>
              </a:rPr>
              <a:t>Polarisation diélectrique</a:t>
            </a:r>
            <a:endParaRPr lang="fr-FR" sz="3200">
              <a:solidFill>
                <a:schemeClr val="accent2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6366560" y="6309320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Source: Brébec, Ondes</a:t>
            </a:r>
            <a:endParaRPr lang="fr-F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ZoneTexte 1"/>
              <p:cNvSpPr txBox="1"/>
              <p:nvPr/>
            </p:nvSpPr>
            <p:spPr>
              <a:xfrm>
                <a:off x="899592" y="2708920"/>
                <a:ext cx="899536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mtClean="0"/>
                  <a:t>Un champ électrique induit l’apparition de moment dipolaire microscopiques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fr-FR" b="0" i="1" smtClean="0">
                            <a:solidFill>
                              <a:schemeClr val="accent2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fr-FR" b="0" i="1" smtClean="0">
                            <a:solidFill>
                              <a:schemeClr val="accent2"/>
                            </a:solidFill>
                            <a:latin typeface="Cambria Math"/>
                          </a:rPr>
                          <m:t>𝑝</m:t>
                        </m:r>
                      </m:e>
                    </m:acc>
                  </m:oMath>
                </a14:m>
                <a:r>
                  <a:rPr lang="fr-FR" smtClean="0"/>
                  <a:t> </a:t>
                </a:r>
                <a:endParaRPr lang="fr-FR"/>
              </a:p>
            </p:txBody>
          </p:sp>
        </mc:Choice>
        <mc:Fallback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2708920"/>
                <a:ext cx="8995360" cy="369332"/>
              </a:xfrm>
              <a:prstGeom prst="rect">
                <a:avLst/>
              </a:prstGeom>
              <a:blipFill rotWithShape="1">
                <a:blip r:embed="rId4"/>
                <a:stretch>
                  <a:fillRect l="-610" t="-22951" b="-2459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ZoneTexte 5"/>
              <p:cNvSpPr txBox="1"/>
              <p:nvPr/>
            </p:nvSpPr>
            <p:spPr>
              <a:xfrm>
                <a:off x="1331640" y="5661248"/>
                <a:ext cx="6984776" cy="6801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mtClean="0"/>
                  <a:t>A l’échelle mésoscopique, on caractérise l’état du milieu en tout point M par son moment dipolaire volumique    </a:t>
                </a:r>
                <a14:m>
                  <m:oMath xmlns:m="http://schemas.openxmlformats.org/officeDocument/2006/math">
                    <m:r>
                      <a:rPr lang="fr-FR" b="0" i="1" smtClean="0">
                        <a:solidFill>
                          <a:schemeClr val="accent2"/>
                        </a:solidFill>
                        <a:latin typeface="Cambria Math"/>
                      </a:rPr>
                      <m:t>𝑑</m:t>
                    </m:r>
                    <m:acc>
                      <m:accPr>
                        <m:chr m:val="⃗"/>
                        <m:ctrlPr>
                          <a:rPr lang="fr-FR" b="0" i="1" smtClean="0">
                            <a:solidFill>
                              <a:schemeClr val="accent2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fr-FR" b="0" i="1" smtClean="0">
                            <a:solidFill>
                              <a:schemeClr val="accent2"/>
                            </a:solidFill>
                            <a:latin typeface="Cambria Math"/>
                          </a:rPr>
                          <m:t>𝑝</m:t>
                        </m:r>
                      </m:e>
                    </m:acc>
                    <m:r>
                      <a:rPr lang="fr-FR" b="0" i="1" smtClean="0">
                        <a:solidFill>
                          <a:schemeClr val="accent2"/>
                        </a:solidFill>
                        <a:latin typeface="Cambria Math"/>
                      </a:rPr>
                      <m:t>=</m:t>
                    </m:r>
                    <m:acc>
                      <m:accPr>
                        <m:chr m:val="⃗"/>
                        <m:ctrlPr>
                          <a:rPr lang="fr-FR" b="0" i="1" smtClean="0">
                            <a:solidFill>
                              <a:schemeClr val="accent2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fr-FR" b="0" i="1" smtClean="0">
                            <a:solidFill>
                              <a:schemeClr val="accent2"/>
                            </a:solidFill>
                            <a:latin typeface="Cambria Math"/>
                          </a:rPr>
                          <m:t>𝑃</m:t>
                        </m:r>
                      </m:e>
                    </m:acc>
                    <m:d>
                      <m:dPr>
                        <m:ctrlPr>
                          <a:rPr lang="fr-FR" b="0" i="1" smtClean="0">
                            <a:solidFill>
                              <a:schemeClr val="accent2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fr-FR" b="0" i="1" smtClean="0">
                            <a:solidFill>
                              <a:schemeClr val="accent2"/>
                            </a:solidFill>
                            <a:latin typeface="Cambria Math"/>
                          </a:rPr>
                          <m:t>𝑀</m:t>
                        </m:r>
                      </m:e>
                    </m:d>
                    <m:r>
                      <a:rPr lang="fr-FR" b="0" i="1" smtClean="0">
                        <a:solidFill>
                          <a:schemeClr val="accent2"/>
                        </a:solidFill>
                        <a:latin typeface="Cambria Math"/>
                      </a:rPr>
                      <m:t>ⅆ</m:t>
                    </m:r>
                    <m:r>
                      <a:rPr lang="fr-FR" b="0" i="1" smtClean="0">
                        <a:solidFill>
                          <a:schemeClr val="accent2"/>
                        </a:solidFill>
                        <a:latin typeface="Cambria Math"/>
                      </a:rPr>
                      <m:t>𝜏</m:t>
                    </m:r>
                  </m:oMath>
                </a14:m>
                <a:endParaRPr lang="fr-FR">
                  <a:solidFill>
                    <a:schemeClr val="accent2"/>
                  </a:solidFill>
                </a:endParaRPr>
              </a:p>
            </p:txBody>
          </p:sp>
        </mc:Choice>
        <mc:Fallback>
          <p:sp>
            <p:nvSpPr>
              <p:cNvPr id="6" name="ZoneText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5661248"/>
                <a:ext cx="6984776" cy="680123"/>
              </a:xfrm>
              <a:prstGeom prst="rect">
                <a:avLst/>
              </a:prstGeom>
              <a:blipFill rotWithShape="1">
                <a:blip r:embed="rId5"/>
                <a:stretch>
                  <a:fillRect l="-698" t="-4505" r="-87" b="-1441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55189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77782" y="267176"/>
            <a:ext cx="84249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smtClean="0">
                <a:solidFill>
                  <a:schemeClr val="accent2"/>
                </a:solidFill>
              </a:rPr>
              <a:t>Permittivité diélectrique</a:t>
            </a:r>
            <a:endParaRPr lang="fr-FR" sz="3200">
              <a:solidFill>
                <a:schemeClr val="accent2"/>
              </a:solidFill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677" y="1124744"/>
            <a:ext cx="4333864" cy="55146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667677" y="1844824"/>
            <a:ext cx="4264363" cy="576064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702427" y="6237312"/>
            <a:ext cx="4264363" cy="360040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5363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4088" y="2386013"/>
            <a:ext cx="4695825" cy="208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277782" y="267176"/>
            <a:ext cx="84249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smtClean="0">
                <a:solidFill>
                  <a:schemeClr val="accent2"/>
                </a:solidFill>
              </a:rPr>
              <a:t>Equations de Maxwell dans un diélectrique non magnétique isolant</a:t>
            </a:r>
            <a:endParaRPr lang="fr-FR" sz="320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9230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s://wiki.anton-paar.com/fileadmin/wiki/images/basics-of-refractometry/dispersion-curve-of-wat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4" y="1196752"/>
            <a:ext cx="6425401" cy="4331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323528" y="267176"/>
            <a:ext cx="84249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smtClean="0">
                <a:solidFill>
                  <a:schemeClr val="accent2"/>
                </a:solidFill>
              </a:rPr>
              <a:t>Indice optique de l’eau</a:t>
            </a:r>
            <a:endParaRPr lang="fr-FR" sz="3200">
              <a:solidFill>
                <a:schemeClr val="accent2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3995936" y="5949280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Source : </a:t>
            </a:r>
            <a:r>
              <a:rPr lang="fr-FR" smtClean="0">
                <a:hlinkClick r:id="rId3"/>
              </a:rPr>
              <a:t>https://wiki.anton-paar.com/ch-de/grundlagen-der-refraktometrie/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79804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perso.ens-lyon.fr/vincent.martos/Agr%c3%a9gation/LP/Electromagn%c3%a9tisme/28%20Ondes%20e%cc%81lectromagne%cc%81tiques%20dans%20les%20milieux%20die%cc%81lectriques/susceptibilite_electrique_reel_complex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592095"/>
            <a:ext cx="7921030" cy="3890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323528" y="267176"/>
            <a:ext cx="84249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smtClean="0">
                <a:solidFill>
                  <a:schemeClr val="accent2"/>
                </a:solidFill>
              </a:rPr>
              <a:t>Susceptibilité diélectrique : modèle de Lorentz</a:t>
            </a:r>
            <a:endParaRPr lang="fr-FR" sz="3200">
              <a:solidFill>
                <a:schemeClr val="accent2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6366560" y="6309320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Source: Brébec, Ondes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63756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23528" y="267176"/>
            <a:ext cx="84249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smtClean="0">
                <a:solidFill>
                  <a:schemeClr val="accent2"/>
                </a:solidFill>
              </a:rPr>
              <a:t>Susceptibilité diélectrique : modèle de Lorentz</a:t>
            </a:r>
            <a:endParaRPr lang="fr-FR" sz="3200">
              <a:solidFill>
                <a:schemeClr val="accent2"/>
              </a:solidFill>
            </a:endParaRPr>
          </a:p>
        </p:txBody>
      </p:sp>
      <p:pic>
        <p:nvPicPr>
          <p:cNvPr id="13314" name="Picture 2" descr="D:\Documents\agreg\1 LP\LP_28\lorentz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412776"/>
            <a:ext cx="6478070" cy="4847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43546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perso.ens-lyon.fr/vincent.martos/Agr%c3%a9gation/LP/Electromagn%c3%a9tisme/28%20Ondes%20e%cc%81lectromagne%cc%81tiques%20dans%20les%20milieux%20die%cc%81lectriques/exemples_polarisation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245813"/>
            <a:ext cx="8330119" cy="4659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323528" y="267176"/>
            <a:ext cx="84249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smtClean="0">
                <a:solidFill>
                  <a:schemeClr val="accent2"/>
                </a:solidFill>
              </a:rPr>
              <a:t>Susceptibilité diélectrique (schématique)</a:t>
            </a:r>
            <a:endParaRPr lang="fr-FR" sz="3200">
              <a:solidFill>
                <a:schemeClr val="accent2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6366560" y="6309320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Source: Brébec, Ondes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56305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s://wiki.anton-paar.com/fileadmin/wiki/images/basics-of-refractometry/dispersion-curve-of-wat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4" y="1196752"/>
            <a:ext cx="6425401" cy="4331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323528" y="267176"/>
            <a:ext cx="84249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smtClean="0">
                <a:solidFill>
                  <a:schemeClr val="accent2"/>
                </a:solidFill>
              </a:rPr>
              <a:t>Indice optique de l’eau</a:t>
            </a:r>
            <a:endParaRPr lang="fr-FR" sz="3200">
              <a:solidFill>
                <a:schemeClr val="accent2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3995936" y="5949280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Source : </a:t>
            </a:r>
            <a:r>
              <a:rPr lang="fr-FR" smtClean="0">
                <a:hlinkClick r:id="rId3"/>
              </a:rPr>
              <a:t>https://wiki.anton-paar.com/ch-de/grundlagen-der-refraktometrie/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307142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141</Words>
  <Application>Microsoft Office PowerPoint</Application>
  <PresentationFormat>Affichage à l'écran (4:3)</PresentationFormat>
  <Paragraphs>25</Paragraphs>
  <Slides>14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5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pascal</dc:creator>
  <cp:lastModifiedBy>pascal</cp:lastModifiedBy>
  <cp:revision>11</cp:revision>
  <dcterms:created xsi:type="dcterms:W3CDTF">2020-06-08T11:55:19Z</dcterms:created>
  <dcterms:modified xsi:type="dcterms:W3CDTF">2020-06-08T14:43:29Z</dcterms:modified>
</cp:coreProperties>
</file>