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3" r:id="rId6"/>
    <p:sldId id="262" r:id="rId7"/>
    <p:sldId id="269" r:id="rId8"/>
    <p:sldId id="260" r:id="rId9"/>
    <p:sldId id="266" r:id="rId10"/>
    <p:sldId id="267" r:id="rId11"/>
    <p:sldId id="268" r:id="rId12"/>
    <p:sldId id="261" r:id="rId13"/>
    <p:sldId id="256" r:id="rId14"/>
    <p:sldId id="25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7286-A4E3-4F62-886B-6838DD55FC0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B05-2903-4AE3-956E-55A1BFDB1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3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7286-A4E3-4F62-886B-6838DD55FC0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B05-2903-4AE3-956E-55A1BFDB1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3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7286-A4E3-4F62-886B-6838DD55FC0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B05-2903-4AE3-956E-55A1BFDB1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12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7286-A4E3-4F62-886B-6838DD55FC0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B05-2903-4AE3-956E-55A1BFDB1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44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7286-A4E3-4F62-886B-6838DD55FC0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B05-2903-4AE3-956E-55A1BFDB1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9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7286-A4E3-4F62-886B-6838DD55FC0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B05-2903-4AE3-956E-55A1BFDB1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64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7286-A4E3-4F62-886B-6838DD55FC0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B05-2903-4AE3-956E-55A1BFDB1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1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7286-A4E3-4F62-886B-6838DD55FC0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B05-2903-4AE3-956E-55A1BFDB1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78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7286-A4E3-4F62-886B-6838DD55FC0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B05-2903-4AE3-956E-55A1BFDB1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33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7286-A4E3-4F62-886B-6838DD55FC0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B05-2903-4AE3-956E-55A1BFDB1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61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7286-A4E3-4F62-886B-6838DD55FC0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B05-2903-4AE3-956E-55A1BFDB1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47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37286-A4E3-4F62-886B-6838DD55FC0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A4B05-2903-4AE3-956E-55A1BFDB1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62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lectron_microscope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wikipedia.org/wiki/Silicon_dioxide" TargetMode="External"/><Relationship Id="rId4" Type="http://schemas.openxmlformats.org/officeDocument/2006/relationships/hyperlink" Target="https://en.wikipedia.org/wiki/Tantalum_pentoxid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nton-paar.com/ch-de/grundlagen-der-refraktometrie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nton-paar.com/ch-de/grundlagen-der-refraktometrie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319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7047507" cy="480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366560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Brébec, Ondes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291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1771650"/>
            <a:ext cx="562927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528" y="267176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Couche anti-reflet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366560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Brébec, Ondes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32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upload.wikimedia.org/wikipedia/commons/1/1c/DBR_S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52736"/>
            <a:ext cx="4968552" cy="410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23528" y="267176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Miroirs diélectriques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092280" y="6345133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wikipedia</a:t>
            </a: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75656" y="5313008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An </a:t>
            </a:r>
            <a:r>
              <a:rPr lang="en-US">
                <a:hlinkClick r:id="rId3" tooltip="Electron microscope"/>
              </a:rPr>
              <a:t>electron microscope</a:t>
            </a:r>
            <a:r>
              <a:rPr lang="en-US"/>
              <a:t> image of an approximately 13 micrometre piece of dielectric mirror being cut from a larger substrate. Alternating layers of </a:t>
            </a:r>
            <a:r>
              <a:rPr lang="en-US">
                <a:hlinkClick r:id="rId4" tooltip="Tantalum pentoxide"/>
              </a:rPr>
              <a:t>Ta</a:t>
            </a:r>
            <a:r>
              <a:rPr lang="en-US" baseline="-25000">
                <a:hlinkClick r:id="rId4" tooltip="Tantalum pentoxide"/>
              </a:rPr>
              <a:t>2</a:t>
            </a:r>
            <a:r>
              <a:rPr lang="en-US">
                <a:hlinkClick r:id="rId4" tooltip="Tantalum pentoxide"/>
              </a:rPr>
              <a:t>O</a:t>
            </a:r>
            <a:r>
              <a:rPr lang="en-US" baseline="-25000">
                <a:hlinkClick r:id="rId4" tooltip="Tantalum pentoxide"/>
              </a:rPr>
              <a:t>5</a:t>
            </a:r>
            <a:r>
              <a:rPr lang="en-US"/>
              <a:t> and </a:t>
            </a:r>
            <a:r>
              <a:rPr lang="en-US">
                <a:hlinkClick r:id="rId5" tooltip="Silicon dioxide"/>
              </a:rPr>
              <a:t>SiO</a:t>
            </a:r>
            <a:r>
              <a:rPr lang="en-US" baseline="-25000">
                <a:hlinkClick r:id="rId5" tooltip="Silicon dioxide"/>
              </a:rPr>
              <a:t>2</a:t>
            </a:r>
            <a:r>
              <a:rPr lang="en-US"/>
              <a:t> are visible on the bottom edge.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173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roir de Brag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6836740" cy="451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528" y="267176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Principe des miroirs de Bragg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092280" y="6345133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wikipedia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221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erso.ens-lyon.fr/vincent.martos/Agr%c3%a9gation/LP/Electromagn%c3%a9tisme/28%20Ondes%20e%cc%81lectromagne%cc%81tiques%20dans%20les%20milieux%20die%cc%81lectriques/indice_optique_ea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381" y="1052736"/>
            <a:ext cx="5181600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23528" y="26717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Susceptibilité diélectrique (schématique)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366560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Brébec, Ondes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62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erso.ens-lyon.fr/vincent.martos/Agr%c3%a9gation/LP/Electromagn%c3%a9tisme/28%20Ondes%20e%cc%81lectromagne%cc%81tiques%20dans%20les%20milieux%20die%cc%81lectriques/polarisation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268" y="1052736"/>
            <a:ext cx="4353664" cy="140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perso.ens-lyon.fr/vincent.martos/Agr%c3%a9gation/LP/Electromagn%c3%a9tisme/28%20Ondes%20e%cc%81lectromagne%cc%81tiques%20dans%20les%20milieux%20die%cc%81lectriques/polarisation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462" y="3284984"/>
            <a:ext cx="5161275" cy="19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77782" y="26717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Polarisation diélectrique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66560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Brébec, Ondes</a:t>
            </a: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899592" y="2708920"/>
                <a:ext cx="89953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mtClean="0"/>
                  <a:t>Un champ électrique induit l’apparition de moment dipolaire microscopiques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fr-FR" smtClean="0"/>
                  <a:t> </a:t>
                </a:r>
                <a:endParaRPr lang="fr-FR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708920"/>
                <a:ext cx="899536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10" t="-22951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1331640" y="5661248"/>
                <a:ext cx="6984776" cy="680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mtClean="0"/>
                  <a:t>A l’échelle mésoscopique, on caractérise l’état du milieu en tout point M par son moment dipolaire volumique    </a:t>
                </a: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𝑑</m:t>
                    </m:r>
                    <m:acc>
                      <m:accPr>
                        <m:chr m:val="⃗"/>
                        <m:ctrlPr>
                          <a:rPr lang="fr-FR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fr-FR" b="0" i="1" smtClean="0">
                        <a:solidFill>
                          <a:schemeClr val="accent2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𝑃</m:t>
                        </m:r>
                      </m:e>
                    </m:acc>
                    <m:d>
                      <m:dPr>
                        <m:ctrlPr>
                          <a:rPr lang="fr-FR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𝑀</m:t>
                        </m:r>
                      </m:e>
                    </m:d>
                    <m:r>
                      <a:rPr lang="fr-FR" b="0" i="1" smtClean="0">
                        <a:solidFill>
                          <a:schemeClr val="accent2"/>
                        </a:solidFill>
                        <a:latin typeface="Cambria Math"/>
                      </a:rPr>
                      <m:t>ⅆ</m:t>
                    </m:r>
                    <m:r>
                      <a:rPr lang="fr-FR" b="0" i="1" smtClean="0">
                        <a:solidFill>
                          <a:schemeClr val="accent2"/>
                        </a:solidFill>
                        <a:latin typeface="Cambria Math"/>
                      </a:rPr>
                      <m:t>𝜏</m:t>
                    </m:r>
                  </m:oMath>
                </a14:m>
                <a:endParaRPr lang="fr-FR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5661248"/>
                <a:ext cx="6984776" cy="680123"/>
              </a:xfrm>
              <a:prstGeom prst="rect">
                <a:avLst/>
              </a:prstGeom>
              <a:blipFill rotWithShape="1">
                <a:blip r:embed="rId5"/>
                <a:stretch>
                  <a:fillRect l="-698" t="-4505" r="-87" b="-144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18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7782" y="26717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Permittivité diélectrique</a:t>
            </a:r>
            <a:endParaRPr lang="fr-FR" sz="3200">
              <a:solidFill>
                <a:schemeClr val="accent2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77" y="1124744"/>
            <a:ext cx="4333864" cy="5514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67677" y="1844824"/>
            <a:ext cx="4264363" cy="57606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02427" y="6237312"/>
            <a:ext cx="4264363" cy="36004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36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8" y="2386013"/>
            <a:ext cx="469582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77782" y="267176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Equations de Maxwell dans un diélectrique non magnétique isolant</a:t>
            </a:r>
            <a:endParaRPr lang="fr-FR" sz="32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23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wiki.anton-paar.com/fileadmin/wiki/images/basics-of-refractometry/dispersion-curve-of-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4" y="1196752"/>
            <a:ext cx="6425401" cy="433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528" y="26717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Indice optique de l’eau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95936" y="5949280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 : </a:t>
            </a:r>
            <a:r>
              <a:rPr lang="fr-FR" smtClean="0">
                <a:hlinkClick r:id="rId3"/>
              </a:rPr>
              <a:t>https://wiki.anton-paar.com/ch-de/grundlagen-der-refraktometrie/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98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perso.ens-lyon.fr/vincent.martos/Agr%c3%a9gation/LP/Electromagn%c3%a9tisme/28%20Ondes%20e%cc%81lectromagne%cc%81tiques%20dans%20les%20milieux%20die%cc%81lectriques/susceptibilite_electrique_reel_complex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92095"/>
            <a:ext cx="7921030" cy="389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528" y="26717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Susceptibilité diélectrique : modèle de Lorentz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366560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Brébec, Ondes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37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26717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Susceptibilité diélectrique : modèle de Lorentz</a:t>
            </a:r>
            <a:endParaRPr lang="fr-FR" sz="3200">
              <a:solidFill>
                <a:schemeClr val="accent2"/>
              </a:solidFill>
            </a:endParaRPr>
          </a:p>
        </p:txBody>
      </p:sp>
      <p:pic>
        <p:nvPicPr>
          <p:cNvPr id="13314" name="Picture 2" descr="D:\Documents\agreg\1 LP\LP_28\lorent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6478070" cy="484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35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rso.ens-lyon.fr/vincent.martos/Agr%c3%a9gation/LP/Electromagn%c3%a9tisme/28%20Ondes%20e%cc%81lectromagne%cc%81tiques%20dans%20les%20milieux%20die%cc%81lectriques/exemples_polarisa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45813"/>
            <a:ext cx="8330119" cy="465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23528" y="26717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Susceptibilité diélectrique (schématique)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366560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Brébec, Ondes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630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wiki.anton-paar.com/fileadmin/wiki/images/basics-of-refractometry/dispersion-curve-of-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4" y="1196752"/>
            <a:ext cx="6425401" cy="433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528" y="26717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Indice optique de l’eau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95936" y="5949280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 : </a:t>
            </a:r>
            <a:r>
              <a:rPr lang="fr-FR" smtClean="0">
                <a:hlinkClick r:id="rId3"/>
              </a:rPr>
              <a:t>https://wiki.anton-paar.com/ch-de/grundlagen-der-refraktometrie/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0714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141</Words>
  <Application>Microsoft Office PowerPoint</Application>
  <PresentationFormat>Affichage à l'écran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11</cp:revision>
  <dcterms:created xsi:type="dcterms:W3CDTF">2020-06-08T11:55:19Z</dcterms:created>
  <dcterms:modified xsi:type="dcterms:W3CDTF">2020-06-08T14:43:29Z</dcterms:modified>
</cp:coreProperties>
</file>