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6" r:id="rId2"/>
    <p:sldId id="256" r:id="rId3"/>
    <p:sldId id="257" r:id="rId4"/>
    <p:sldId id="258" r:id="rId5"/>
    <p:sldId id="259" r:id="rId6"/>
    <p:sldId id="265" r:id="rId7"/>
    <p:sldId id="260" r:id="rId8"/>
    <p:sldId id="267" r:id="rId9"/>
    <p:sldId id="264" r:id="rId10"/>
    <p:sldId id="261" r:id="rId11"/>
    <p:sldId id="263" r:id="rId12"/>
    <p:sldId id="262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686CCC-B5E7-4E3F-A1DB-4847041BD679}" type="datetimeFigureOut">
              <a:rPr lang="fr-FR" smtClean="0"/>
              <a:t>09/06/2020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64647F-A6B0-43AA-B4DC-512D32D871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6237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4647F-A6B0-43AA-B4DC-512D32D87116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3362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2DB62-0207-472F-B67E-691026660DA6}" type="datetimeFigureOut">
              <a:rPr lang="fr-FR" smtClean="0"/>
              <a:t>09/06/2020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8A189-452B-403F-87D1-213002FD810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4743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2DB62-0207-472F-B67E-691026660DA6}" type="datetimeFigureOut">
              <a:rPr lang="fr-FR" smtClean="0"/>
              <a:t>09/06/2020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8A189-452B-403F-87D1-213002FD810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7193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2DB62-0207-472F-B67E-691026660DA6}" type="datetimeFigureOut">
              <a:rPr lang="fr-FR" smtClean="0"/>
              <a:t>09/06/2020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8A189-452B-403F-87D1-213002FD810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6247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2DB62-0207-472F-B67E-691026660DA6}" type="datetimeFigureOut">
              <a:rPr lang="fr-FR" smtClean="0"/>
              <a:t>09/06/2020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8A189-452B-403F-87D1-213002FD810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867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2DB62-0207-472F-B67E-691026660DA6}" type="datetimeFigureOut">
              <a:rPr lang="fr-FR" smtClean="0"/>
              <a:t>09/06/2020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8A189-452B-403F-87D1-213002FD810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6495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2DB62-0207-472F-B67E-691026660DA6}" type="datetimeFigureOut">
              <a:rPr lang="fr-FR" smtClean="0"/>
              <a:t>09/06/2020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8A189-452B-403F-87D1-213002FD810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9197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2DB62-0207-472F-B67E-691026660DA6}" type="datetimeFigureOut">
              <a:rPr lang="fr-FR" smtClean="0"/>
              <a:t>09/06/2020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8A189-452B-403F-87D1-213002FD810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4453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2DB62-0207-472F-B67E-691026660DA6}" type="datetimeFigureOut">
              <a:rPr lang="fr-FR" smtClean="0"/>
              <a:t>09/06/2020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8A189-452B-403F-87D1-213002FD810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9874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2DB62-0207-472F-B67E-691026660DA6}" type="datetimeFigureOut">
              <a:rPr lang="fr-FR" smtClean="0"/>
              <a:t>09/06/2020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8A189-452B-403F-87D1-213002FD810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2101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2DB62-0207-472F-B67E-691026660DA6}" type="datetimeFigureOut">
              <a:rPr lang="fr-FR" smtClean="0"/>
              <a:t>09/06/2020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8A189-452B-403F-87D1-213002FD810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4636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2DB62-0207-472F-B67E-691026660DA6}" type="datetimeFigureOut">
              <a:rPr lang="fr-FR" smtClean="0"/>
              <a:t>09/06/2020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8A189-452B-403F-87D1-213002FD810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6219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B2DB62-0207-472F-B67E-691026660DA6}" type="datetimeFigureOut">
              <a:rPr lang="fr-FR" smtClean="0"/>
              <a:t>09/06/2020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98A189-452B-403F-87D1-213002FD810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8016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ommunity.fs.com/blog" TargetMode="Externa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323528" y="2304814"/>
                <a:ext cx="4572000" cy="1754326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fr-FR" u="sng" smtClean="0"/>
                  <a:t>Les lois de Snell-Descartes (XVIIe siècle) </a:t>
                </a:r>
              </a:p>
              <a:p>
                <a:endParaRPr lang="fr-FR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smtClean="0"/>
                  <a:t>Le rayon réfracté et le rayon réfléchis sont dans le plan d'incidence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b="0" smtClean="0"/>
                  <a:t>Réflexion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/>
                          </a:rPr>
                          <m:t>𝜃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fr-FR" b="0" i="1" smtClean="0">
                        <a:latin typeface="Cambria Math"/>
                      </a:rPr>
                      <m:t>=−</m:t>
                    </m:r>
                    <m:sSub>
                      <m:sSubPr>
                        <m:ctrlPr>
                          <a:rPr lang="fr-FR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/>
                          </a:rPr>
                          <m:t>𝜃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endParaRPr lang="fr-FR" b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b="0" smtClean="0"/>
                  <a:t>Réfraction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func>
                      <m:funcPr>
                        <m:ctrlPr>
                          <a:rPr lang="fr-FR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r-FR" b="0" i="0" smtClean="0">
                            <a:latin typeface="Cambria Math"/>
                          </a:rPr>
                          <m:t>sin</m:t>
                        </m:r>
                      </m:fName>
                      <m:e>
                        <m:sSub>
                          <m:sSubPr>
                            <m:ctrlPr>
                              <a:rPr lang="fr-FR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latin typeface="Cambria Math"/>
                              </a:rPr>
                              <m:t>𝜃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fr-FR" b="0" i="1" smtClean="0"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fr-FR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func>
                          <m:funcPr>
                            <m:ctrlPr>
                              <a:rPr lang="fr-FR" b="0" i="1" smtClean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fr-FR" b="0" i="0" smtClean="0">
                                <a:latin typeface="Cambria Math"/>
                              </a:rPr>
                              <m:t>sin</m:t>
                            </m:r>
                          </m:fName>
                          <m:e>
                            <m:sSub>
                              <m:sSubPr>
                                <m:ctrlPr>
                                  <a:rPr lang="fr-FR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fr-FR" b="0" i="1" smtClean="0">
                                    <a:latin typeface="Cambria Math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fr-FR" b="0" i="1" smtClean="0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func>
                      </m:e>
                    </m:func>
                  </m:oMath>
                </a14:m>
                <a:endParaRPr lang="fr-FR"/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2304814"/>
                <a:ext cx="4572000" cy="1754326"/>
              </a:xfrm>
              <a:prstGeom prst="rect">
                <a:avLst/>
              </a:prstGeom>
              <a:blipFill rotWithShape="1">
                <a:blip r:embed="rId2"/>
                <a:stretch>
                  <a:fillRect l="-1067" t="-1736" b="-451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266" name="Picture 2" descr="https://upload.wikimedia.org/wikipedia/commons/9/91/Reflexion_f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908720"/>
            <a:ext cx="3672408" cy="2388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503040" y="476672"/>
            <a:ext cx="4392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smtClean="0">
                <a:solidFill>
                  <a:schemeClr val="accent2"/>
                </a:solidFill>
              </a:rPr>
              <a:t>Lois de Snell-Descartes</a:t>
            </a:r>
            <a:endParaRPr lang="fr-FR" sz="2800">
              <a:solidFill>
                <a:schemeClr val="accent2"/>
              </a:solidFill>
            </a:endParaRPr>
          </a:p>
        </p:txBody>
      </p:sp>
      <p:pic>
        <p:nvPicPr>
          <p:cNvPr id="11268" name="Picture 4" descr="https://upload.wikimedia.org/wikipedia/commons/f/f0/Refraction_f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6325" y="3717032"/>
            <a:ext cx="4007675" cy="2709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02654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72816"/>
            <a:ext cx="7626834" cy="3781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653248" y="620688"/>
            <a:ext cx="4392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smtClean="0">
                <a:solidFill>
                  <a:schemeClr val="accent2"/>
                </a:solidFill>
              </a:rPr>
              <a:t>Analogie mécanique</a:t>
            </a:r>
            <a:endParaRPr lang="fr-FR" sz="28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7215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348880"/>
            <a:ext cx="2192064" cy="2331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7721" y="2276872"/>
            <a:ext cx="3771900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653247" y="620688"/>
            <a:ext cx="69263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smtClean="0">
                <a:solidFill>
                  <a:schemeClr val="accent2"/>
                </a:solidFill>
              </a:rPr>
              <a:t>Déviation vers les grands indices</a:t>
            </a:r>
            <a:endParaRPr lang="fr-FR" sz="28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1452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653248" y="620688"/>
            <a:ext cx="4392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smtClean="0">
                <a:solidFill>
                  <a:schemeClr val="accent2"/>
                </a:solidFill>
              </a:rPr>
              <a:t>Mirage </a:t>
            </a:r>
            <a:endParaRPr lang="fr-FR" sz="2800">
              <a:solidFill>
                <a:schemeClr val="accent2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6444208" y="600504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Source: wikipedia</a:t>
            </a:r>
            <a:endParaRPr lang="fr-FR"/>
          </a:p>
        </p:txBody>
      </p:sp>
      <p:pic>
        <p:nvPicPr>
          <p:cNvPr id="7172" name="Picture 4" descr="File:PSM V05 D046 Theory of mir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828" y="2163234"/>
            <a:ext cx="3847532" cy="2169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upload.wikimedia.org/wikipedia/commons/7/79/Roadmirag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24" y="2020755"/>
            <a:ext cx="4812172" cy="231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934969" y="4414238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Mirage inférieur sur l’autoroute</a:t>
            </a:r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5868144" y="4409137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Principe du mirage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11529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upload.wikimedia.org/wikipedia/commons/f/f8/MirageAntarctiqu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484784"/>
            <a:ext cx="48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653248" y="620688"/>
            <a:ext cx="4392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smtClean="0">
                <a:solidFill>
                  <a:schemeClr val="accent2"/>
                </a:solidFill>
              </a:rPr>
              <a:t>Mirage</a:t>
            </a:r>
            <a:endParaRPr lang="fr-FR" sz="2800">
              <a:solidFill>
                <a:schemeClr val="accent2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555776" y="5219135"/>
            <a:ext cx="4392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Mirage supérieur sur d’un aérodrome sur la banquise</a:t>
            </a:r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6444208" y="600504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Source: wikipedia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61612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28800"/>
            <a:ext cx="7620000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653248" y="620688"/>
            <a:ext cx="7303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smtClean="0">
                <a:solidFill>
                  <a:schemeClr val="accent2"/>
                </a:solidFill>
              </a:rPr>
              <a:t>Fibre optique à gradient d’indice</a:t>
            </a:r>
            <a:endParaRPr lang="fr-FR" sz="280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ZoneTexte 3"/>
              <p:cNvSpPr txBox="1"/>
              <p:nvPr/>
            </p:nvSpPr>
            <p:spPr>
              <a:xfrm>
                <a:off x="755576" y="4413079"/>
                <a:ext cx="3888432" cy="8161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latin typeface="Cambria Math"/>
                            </a:rPr>
                            <m:t>𝑛</m:t>
                          </m:r>
                        </m:e>
                        <m:sup>
                          <m:r>
                            <a:rPr lang="fr-FR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/>
                            </a:rPr>
                            <m:t>𝑟</m:t>
                          </m:r>
                        </m:e>
                      </m:d>
                      <m:r>
                        <a:rPr lang="fr-FR" b="0" i="1" smtClean="0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fr-FR" b="0" i="1" smtClean="0">
                              <a:latin typeface="Cambria Math"/>
                            </a:rPr>
                            <m:t>𝑛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fr-FR" b="0" i="1" smtClean="0">
                              <a:latin typeface="Cambria Math"/>
                            </a:rPr>
                            <m:t>2</m:t>
                          </m:r>
                        </m:sup>
                      </m:sSubSup>
                      <m:d>
                        <m:dPr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/>
                            </a:rPr>
                            <m:t>1−2</m:t>
                          </m:r>
                          <m:r>
                            <m:rPr>
                              <m:sty m:val="p"/>
                            </m:rPr>
                            <a:rPr lang="fr-FR" b="0" i="0" smtClean="0">
                              <a:latin typeface="Cambria Math"/>
                            </a:rPr>
                            <m:t>Δ</m:t>
                          </m:r>
                          <m:sSup>
                            <m:sSupPr>
                              <m:ctrlPr>
                                <a:rPr lang="fr-FR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fr-FR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fr-FR" b="0" i="1" smtClean="0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fr-FR" b="0" i="1" smtClean="0">
                                          <a:latin typeface="Cambria Math"/>
                                        </a:rPr>
                                        <m:t>𝑟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fr-FR" b="0" i="1" smtClean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b="0" i="1" smtClean="0">
                                              <a:latin typeface="Cambria Math"/>
                                            </a:rPr>
                                            <m:t>𝑟</m:t>
                                          </m:r>
                                        </m:e>
                                        <m:sub>
                                          <m:r>
                                            <a:rPr lang="fr-FR" b="0" i="1" smtClean="0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fr-FR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fr-FR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fr-FR"/>
              </a:p>
            </p:txBody>
          </p:sp>
        </mc:Choice>
        <mc:Fallback>
          <p:sp>
            <p:nvSpPr>
              <p:cNvPr id="4" name="ZoneText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4413079"/>
                <a:ext cx="3888432" cy="81612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ZoneTexte 5"/>
              <p:cNvSpPr txBox="1"/>
              <p:nvPr/>
            </p:nvSpPr>
            <p:spPr>
              <a:xfrm>
                <a:off x="5050552" y="4413079"/>
                <a:ext cx="288032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fr-FR" b="0" i="1" smtClean="0">
                          <a:latin typeface="Cambria Math"/>
                        </a:rPr>
                        <m:t>=10</m:t>
                      </m:r>
                      <m:r>
                        <a:rPr lang="fr-FR" b="0" i="1" smtClean="0">
                          <a:latin typeface="Cambria Math"/>
                        </a:rPr>
                        <m:t>𝜇</m:t>
                      </m:r>
                      <m:r>
                        <a:rPr lang="fr-FR" b="0" i="1" smtClean="0">
                          <a:latin typeface="Cambria Math"/>
                        </a:rPr>
                        <m:t>𝑚</m:t>
                      </m:r>
                      <m:r>
                        <a:rPr lang="fr-FR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fr-FR" b="0" smtClean="0"/>
              </a:p>
              <a:p>
                <a:r>
                  <a:rPr lang="fr-FR" smtClean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fr-FR" b="0" i="1" smtClean="0">
                        <a:latin typeface="Cambria Math"/>
                      </a:rPr>
                      <m:t>=1.5</m:t>
                    </m:r>
                  </m:oMath>
                </a14:m>
                <a:endParaRPr lang="fr-FR" b="0" smtClean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b="0" i="0" smtClean="0">
                          <a:latin typeface="Cambria Math"/>
                        </a:rPr>
                        <m:t>Δ</m:t>
                      </m:r>
                      <m:r>
                        <a:rPr lang="fr-FR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fr-FR" b="0" i="1" smtClean="0">
                              <a:latin typeface="Cambria Math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fr-FR"/>
              </a:p>
            </p:txBody>
          </p:sp>
        </mc:Choice>
        <mc:Fallback>
          <p:sp>
            <p:nvSpPr>
              <p:cNvPr id="6" name="ZoneText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0552" y="4413079"/>
                <a:ext cx="2880320" cy="92333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ZoneTexte 6"/>
          <p:cNvSpPr txBox="1"/>
          <p:nvPr/>
        </p:nvSpPr>
        <p:spPr>
          <a:xfrm>
            <a:off x="4499992" y="6309320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Source: </a:t>
            </a:r>
            <a:r>
              <a:rPr lang="fr-FR" smtClean="0">
                <a:hlinkClick r:id="rId5"/>
              </a:rPr>
              <a:t>https://community.fs.com/blog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88966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323528" y="332656"/>
            <a:ext cx="8712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smtClean="0">
                <a:solidFill>
                  <a:schemeClr val="accent2"/>
                </a:solidFill>
              </a:rPr>
              <a:t>Vitesse effective:  dispersion intermodale</a:t>
            </a:r>
            <a:endParaRPr lang="fr-FR" sz="2800">
              <a:solidFill>
                <a:schemeClr val="accent2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7112" y="908720"/>
            <a:ext cx="5939384" cy="2486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4744"/>
            <a:ext cx="2304256" cy="1474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50721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323528" y="332656"/>
            <a:ext cx="8712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smtClean="0">
                <a:solidFill>
                  <a:schemeClr val="accent2"/>
                </a:solidFill>
              </a:rPr>
              <a:t>Vitesse effective:  dispersion intermodale</a:t>
            </a:r>
            <a:endParaRPr lang="fr-FR" sz="2800">
              <a:solidFill>
                <a:schemeClr val="accent2"/>
              </a:solidFill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2" y="1628800"/>
            <a:ext cx="9341343" cy="2505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86385" y="3774679"/>
            <a:ext cx="4356484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1002917" y="4653136"/>
            <a:ext cx="63367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 En 1970: fibres multimodes avec dispersion chromatique 1 </a:t>
            </a:r>
            <a:r>
              <a:rPr lang="fr-FR" smtClean="0"/>
              <a:t>Gbit/s.</a:t>
            </a:r>
          </a:p>
          <a:p>
            <a:endParaRPr lang="fr-FR" smtClean="0"/>
          </a:p>
          <a:p>
            <a:r>
              <a:rPr lang="fr-FR" smtClean="0"/>
              <a:t>Fin </a:t>
            </a:r>
            <a:r>
              <a:rPr lang="fr-FR"/>
              <a:t>1970: fibres monomodes 100 GBit/s</a:t>
            </a:r>
            <a:r>
              <a:rPr lang="fr-FR" smtClean="0"/>
              <a:t>.</a:t>
            </a:r>
          </a:p>
          <a:p>
            <a:endParaRPr lang="fr-FR" smtClean="0"/>
          </a:p>
          <a:p>
            <a:r>
              <a:rPr lang="fr-FR" smtClean="0"/>
              <a:t> Aujourd'hui  : avec multiplexage, 100 </a:t>
            </a:r>
            <a:r>
              <a:rPr lang="fr-FR"/>
              <a:t>Tbit/s.</a:t>
            </a:r>
          </a:p>
        </p:txBody>
      </p:sp>
    </p:spTree>
    <p:extLst>
      <p:ext uri="{BB962C8B-B14F-4D97-AF65-F5344CB8AC3E}">
        <p14:creationId xmlns:p14="http://schemas.microsoft.com/office/powerpoint/2010/main" val="2595014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erso.ens-lyon.fr/vincent.martos/Agr%c3%a9gation/LP/Optique/31%20Pre%cc%81sentation%20de%20l'optique%20ge%cc%81ome%cc%81trique%20a%cc%80%20l'aide%20du%20principe%20de%20Fermat/lois_descartes_reflexion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160" y="2132856"/>
            <a:ext cx="7277100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653248" y="620688"/>
            <a:ext cx="4392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smtClean="0">
                <a:solidFill>
                  <a:schemeClr val="accent2"/>
                </a:solidFill>
              </a:rPr>
              <a:t>Loi de la réflexion</a:t>
            </a:r>
            <a:endParaRPr lang="fr-FR" sz="2800">
              <a:solidFill>
                <a:schemeClr val="accent2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300192" y="6237312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Source: B. Blancon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5065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perso.ens-lyon.fr/vincent.martos/Agr%c3%a9gation/LP/Optique/31%20Pre%cc%81sentation%20de%20l'optique%20ge%cc%81ome%cc%81trique%20a%cc%80%20l'aide%20du%20principe%20de%20Fermat/lois_descartes_reflexion_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44824"/>
            <a:ext cx="7219950" cy="303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653248" y="620688"/>
            <a:ext cx="4392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smtClean="0">
                <a:solidFill>
                  <a:schemeClr val="accent2"/>
                </a:solidFill>
              </a:rPr>
              <a:t>Loi de la réflexion</a:t>
            </a:r>
            <a:endParaRPr lang="fr-FR" sz="2800">
              <a:solidFill>
                <a:schemeClr val="accent2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6300192" y="6237312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Source: B. Blancon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8732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844824"/>
            <a:ext cx="3984674" cy="3461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653248" y="620688"/>
            <a:ext cx="4392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smtClean="0">
                <a:solidFill>
                  <a:schemeClr val="accent2"/>
                </a:solidFill>
              </a:rPr>
              <a:t>Loi de la réfraction</a:t>
            </a:r>
            <a:endParaRPr lang="fr-FR" sz="2800">
              <a:solidFill>
                <a:schemeClr val="accent2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3419872" y="2000307"/>
            <a:ext cx="8640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smtClean="0">
                <a:solidFill>
                  <a:srgbClr val="00B050"/>
                </a:solidFill>
              </a:rPr>
              <a:t>?</a:t>
            </a:r>
            <a:endParaRPr lang="fr-FR" sz="440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773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913" y="1604963"/>
            <a:ext cx="5210175" cy="364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4211960" y="1340768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smtClean="0"/>
              <a:t>z</a:t>
            </a:r>
            <a:endParaRPr lang="fr-FR" sz="2800"/>
          </a:p>
        </p:txBody>
      </p:sp>
      <p:sp>
        <p:nvSpPr>
          <p:cNvPr id="4" name="ZoneTexte 3"/>
          <p:cNvSpPr txBox="1"/>
          <p:nvPr/>
        </p:nvSpPr>
        <p:spPr>
          <a:xfrm>
            <a:off x="653248" y="620688"/>
            <a:ext cx="4392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smtClean="0">
                <a:solidFill>
                  <a:schemeClr val="accent2"/>
                </a:solidFill>
              </a:rPr>
              <a:t>Loi de la réfraction</a:t>
            </a:r>
            <a:endParaRPr lang="fr-FR" sz="28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5039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upload.wikimedia.org/wikipedia/commons/6/60/Fermat_et_le_miroir_conca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772816"/>
            <a:ext cx="4879600" cy="2821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2267744" y="5116308"/>
            <a:ext cx="475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Chemins optiques stationnaires lors de la réflexion dans un miroir concave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653248" y="620688"/>
            <a:ext cx="4392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smtClean="0">
                <a:solidFill>
                  <a:schemeClr val="accent2"/>
                </a:solidFill>
              </a:rPr>
              <a:t>Miroir concave</a:t>
            </a:r>
            <a:endParaRPr lang="fr-FR" sz="2800">
              <a:solidFill>
                <a:schemeClr val="accent2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436096" y="6237312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Source : wikipedia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84751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653248" y="620688"/>
            <a:ext cx="4392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smtClean="0">
                <a:solidFill>
                  <a:schemeClr val="accent2"/>
                </a:solidFill>
              </a:rPr>
              <a:t>Paramétrisation d’un chemin</a:t>
            </a:r>
            <a:endParaRPr lang="fr-FR" sz="2800">
              <a:solidFill>
                <a:schemeClr val="accent2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564904"/>
            <a:ext cx="8868900" cy="1523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77960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88840"/>
            <a:ext cx="7812360" cy="288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653248" y="620688"/>
            <a:ext cx="4392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smtClean="0">
                <a:solidFill>
                  <a:schemeClr val="accent2"/>
                </a:solidFill>
              </a:rPr>
              <a:t>Equations d’Euler-Lagrange</a:t>
            </a:r>
            <a:endParaRPr lang="fr-FR" sz="28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2956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2565"/>
            <a:ext cx="8860578" cy="5574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654710" y="188640"/>
            <a:ext cx="4392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smtClean="0">
                <a:solidFill>
                  <a:schemeClr val="accent2"/>
                </a:solidFill>
              </a:rPr>
              <a:t>Equation eikonale</a:t>
            </a:r>
            <a:endParaRPr lang="fr-FR" sz="28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43074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222</Words>
  <Application>Microsoft Office PowerPoint</Application>
  <PresentationFormat>Affichage à l'écran (4:3)</PresentationFormat>
  <Paragraphs>43</Paragraphs>
  <Slides>16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17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pascal</dc:creator>
  <cp:lastModifiedBy>pascal</cp:lastModifiedBy>
  <cp:revision>7</cp:revision>
  <dcterms:created xsi:type="dcterms:W3CDTF">2020-06-09T13:50:40Z</dcterms:created>
  <dcterms:modified xsi:type="dcterms:W3CDTF">2020-06-09T18:51:08Z</dcterms:modified>
</cp:coreProperties>
</file>