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76" r:id="rId5"/>
    <p:sldId id="260" r:id="rId6"/>
    <p:sldId id="262" r:id="rId7"/>
    <p:sldId id="277" r:id="rId8"/>
    <p:sldId id="263" r:id="rId9"/>
    <p:sldId id="266" r:id="rId10"/>
    <p:sldId id="267" r:id="rId11"/>
    <p:sldId id="284" r:id="rId12"/>
    <p:sldId id="285" r:id="rId13"/>
    <p:sldId id="286" r:id="rId14"/>
    <p:sldId id="287" r:id="rId15"/>
    <p:sldId id="269" r:id="rId16"/>
    <p:sldId id="270" r:id="rId17"/>
    <p:sldId id="271" r:id="rId18"/>
    <p:sldId id="272" r:id="rId19"/>
    <p:sldId id="280" r:id="rId20"/>
    <p:sldId id="275" r:id="rId21"/>
    <p:sldId id="288" r:id="rId22"/>
    <p:sldId id="273" r:id="rId23"/>
    <p:sldId id="258" r:id="rId24"/>
    <p:sldId id="278" r:id="rId25"/>
    <p:sldId id="283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C4E028F-5176-49CA-AD16-803FE054C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17B5994-C51E-45F8-BDFC-9B4FC5861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E17FE30-380C-43C6-A94F-74761EF7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37BD-389A-41D1-8A9E-5711DC11440E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D68294F-77F9-4140-8867-F35AECC60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2228BF3-DCC2-4489-A2BF-DF729B38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3AB-CD3B-4DAB-BDCB-87489687B0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36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4A2234-02D3-4977-AB5E-41289C08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C07CA1F-5ACC-44A6-8B0D-9FDF5D588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93664B9-B7F2-4CD6-AF81-148F8A1F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37BD-389A-41D1-8A9E-5711DC11440E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533F295-494F-4235-B1B9-51F1DA87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8B039B2-4791-4F51-B62D-6BEBC743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3AB-CD3B-4DAB-BDCB-87489687B0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03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C81E8E2-7FF6-4043-BDF3-7ABE4104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B5A863F-B043-4316-9B21-C31243A7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6A2788E-9942-48EF-A7F1-4DA093F4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37BD-389A-41D1-8A9E-5711DC11440E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6AFB1A8-E76B-462D-9BE8-22CD85F1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4187AA6-E4D3-49C0-85E9-B90210A6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3AB-CD3B-4DAB-BDCB-87489687B0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68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E334BF-323C-4819-9514-76A1BF50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2EE7C33-F2C1-4616-B0C4-282E4F684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4CB4C7A-E4C8-44CE-B2AD-FE3E8197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37BD-389A-41D1-8A9E-5711DC11440E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B146DE7-0C55-4313-9D27-74131029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36D68F9-196D-46E6-B162-67C0250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3AB-CD3B-4DAB-BDCB-87489687B0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96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7F3B3D-5E1A-4E2A-B62A-2640D6F7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65853F0-FC1C-4BA9-940D-C0D1315C8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54C89E1-AC86-401A-87EA-F1F89E43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37BD-389A-41D1-8A9E-5711DC11440E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DCB5DE4-20E7-49DB-8E6F-482F144B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6CAFB79-F20F-47B0-A4F7-65307C88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3AB-CD3B-4DAB-BDCB-87489687B0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3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B69C9CE-F67C-41A4-90BE-246983A1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38B53B3-E55A-4862-A42A-197771812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0D528A5-FF0A-4D1F-96E6-38DFAAB2F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608806F-AC07-40A9-B6C2-3306A76D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37BD-389A-41D1-8A9E-5711DC11440E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D1EE506-5898-4ABC-835F-FF8258D4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96789B3-0559-40B0-8323-E785EC93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3AB-CD3B-4DAB-BDCB-87489687B0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14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DE9BC00-BB32-4A77-A274-3F7F21BA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9DFC45A-8142-4BED-A55A-E0F833140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9C998EE-9834-446D-9338-001423C99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D1846FF-1F2D-4DFF-801C-F147B9115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086DD3A-3264-4F90-ACF0-C07C8C7CA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2E332CC7-E841-4A65-B3FF-8735926D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37BD-389A-41D1-8A9E-5711DC11440E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4F9B1095-4C55-4E4D-827C-5CA55C33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4CEF2FF-5AC5-4474-92D9-36797EDB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3AB-CD3B-4DAB-BDCB-87489687B0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69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C0F621-31C3-49EF-A7A1-E9F795E3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315DC3D-16A4-480D-815E-43816351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37BD-389A-41D1-8A9E-5711DC11440E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66708FB-DAAF-417B-838E-40979F82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082E419-4242-4992-97FB-67834E9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3AB-CD3B-4DAB-BDCB-87489687B0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07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767B823-FF1B-4BF9-B745-AEC34B42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37BD-389A-41D1-8A9E-5711DC11440E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A11A8D3-571F-4400-B85D-7E70FC00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2A0AF6B-45B4-4B4E-81A8-087B270A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3AB-CD3B-4DAB-BDCB-87489687B0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57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DFE7132-D320-4412-958D-245D3B7F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9499D1E-A585-41D7-9350-8A8886D0E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B561F71-40A7-491C-B8EE-0442BD2BF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21F79D8-9C83-4F88-A2E7-FFAEDE5A7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37BD-389A-41D1-8A9E-5711DC11440E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4D8F5B2-0C2E-4B2F-94F3-6B7300B0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22C3D2A-07AD-4C8E-9904-FCD73647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3AB-CD3B-4DAB-BDCB-87489687B0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77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0F5CB9-8ECC-4844-8CF4-0EFBD90D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968EA372-5CD3-4B10-811D-6488E365A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C140F68-EF67-45E9-A6DF-E1DBE6E91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D49CD5E-BBC9-4DB1-9357-DAA11FB4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37BD-389A-41D1-8A9E-5711DC11440E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516AD82-9F59-4DA4-BEF8-914C8DF0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C14DB28-F976-4A12-870B-C46970F4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3AB-CD3B-4DAB-BDCB-87489687B0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69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B9ADA047-C5C7-48F3-8BF2-5141E7F4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18F92EA-FEB2-47E0-A167-77846F09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0936DDF-8A24-4294-BEB1-DED1C87D2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37BD-389A-41D1-8A9E-5711DC11440E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79443DD-4A84-4115-ACD9-CAC95DF51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BB171C0-F680-4DBB-BEA2-BF84A3EAD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33AB-CD3B-4DAB-BDCB-87489687B0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04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Banane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s://fr.wikipedia.org/wiki/Quinin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Lumi%C3%A8re" TargetMode="External"/><Relationship Id="rId5" Type="http://schemas.openxmlformats.org/officeDocument/2006/relationships/hyperlink" Target="https://fr.wikipedia.org/wiki/Ultraviolet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icroscopyu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icroscopyu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copyu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ierron.fr/microscopes-biotec.html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9C443DA-1458-407D-8006-8DCCE4EFE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36" y="379950"/>
            <a:ext cx="5628128" cy="55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5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2BC9321-2ED4-40DC-841A-9DB162CAC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86" y="397935"/>
            <a:ext cx="5606535" cy="56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ile:Sorpion Under Blacklight 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4" y="2088355"/>
            <a:ext cx="3578225" cy="268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Tonic water u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117724"/>
            <a:ext cx="26543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le:Banana-fluorescence-0811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56" y="2501106"/>
            <a:ext cx="5033429" cy="188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57225" y="5086350"/>
            <a:ext cx="343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Un scorpion sous lumière </a:t>
            </a:r>
            <a:r>
              <a:rPr lang="fr-FR">
                <a:hlinkClick r:id="rId5" tooltip="Ultraviolet"/>
              </a:rPr>
              <a:t>ultraviolette</a:t>
            </a:r>
            <a:r>
              <a:rPr lang="fr-FR"/>
              <a:t> apparaissant noir en </a:t>
            </a:r>
            <a:r>
              <a:rPr lang="fr-FR">
                <a:hlinkClick r:id="rId6" tooltip="Lumière"/>
              </a:rPr>
              <a:t>lumière</a:t>
            </a:r>
            <a:r>
              <a:rPr lang="fr-FR"/>
              <a:t> normale.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274343" y="4994017"/>
            <a:ext cx="28940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/>
              <a:t>La </a:t>
            </a:r>
            <a:r>
              <a:rPr lang="fr-FR">
                <a:hlinkClick r:id="rId7" tooltip="Quinine"/>
              </a:rPr>
              <a:t>quinine</a:t>
            </a:r>
            <a:r>
              <a:rPr lang="fr-FR"/>
              <a:t> contenue dans certaines boissons gazeuses leur donne une fluorescence visible sous rayonnement ultraviolet.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804432" y="5161776"/>
            <a:ext cx="400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hlinkClick r:id="rId8" tooltip="Banane"/>
              </a:rPr>
              <a:t>Bananes</a:t>
            </a:r>
            <a:r>
              <a:rPr lang="fr-FR"/>
              <a:t> sous lumière du jour et sous UV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71525" y="714375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>
                    <a:lumMod val="75000"/>
                  </a:schemeClr>
                </a:solidFill>
              </a:rPr>
              <a:t>Fluorescence</a:t>
            </a:r>
            <a:endParaRPr lang="fr-FR" sz="28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1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843088"/>
            <a:ext cx="48768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71525" y="714375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>
                    <a:lumMod val="75000"/>
                  </a:schemeClr>
                </a:solidFill>
              </a:rPr>
              <a:t>Fluorescence</a:t>
            </a:r>
            <a:endParaRPr lang="fr-FR" sz="28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8" name="Picture 4" descr="https://www.stellarnet.us/wp-content/uploads/Energy-level-schematic-of-the-fluorescence-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658332"/>
            <a:ext cx="3990975" cy="41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001125" y="6257925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hlinkClick r:id="rId4"/>
              </a:rPr>
              <a:t>https://www.microscopyu.com/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600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71525" y="714375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>
                    <a:lumMod val="75000"/>
                  </a:schemeClr>
                </a:solidFill>
              </a:rPr>
              <a:t>Fluorescence</a:t>
            </a:r>
            <a:endParaRPr lang="fr-FR" sz="2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001125" y="6257925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hlinkClick r:id="rId2"/>
              </a:rPr>
              <a:t>https://www.microscopyu.com/</a:t>
            </a:r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285875"/>
            <a:ext cx="54673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18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890588"/>
            <a:ext cx="61150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71525" y="490865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>
                    <a:lumMod val="75000"/>
                  </a:schemeClr>
                </a:solidFill>
              </a:rPr>
              <a:t>Photoblanchiement</a:t>
            </a:r>
            <a:endParaRPr lang="fr-FR" sz="2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001125" y="6257925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hlinkClick r:id="rId3"/>
              </a:rPr>
              <a:t>https://www.microscopyu.com/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66875" y="5934670"/>
            <a:ext cx="7258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Example </a:t>
            </a:r>
            <a:r>
              <a:rPr lang="en-US"/>
              <a:t>of photobleaching (fading) observed in a series of digital images captured at different time points for a multiply-stained culture of Indian Muntjac deer epidermis fibroblast cell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2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DD1831D-7C41-4FF7-94FA-7E2943A2EF9B}"/>
              </a:ext>
            </a:extLst>
          </p:cNvPr>
          <p:cNvSpPr txBox="1"/>
          <p:nvPr/>
        </p:nvSpPr>
        <p:spPr>
          <a:xfrm>
            <a:off x="1422400" y="108914"/>
            <a:ext cx="645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Microscope à fluorescence</a:t>
            </a:r>
          </a:p>
        </p:txBody>
      </p:sp>
      <p:pic>
        <p:nvPicPr>
          <p:cNvPr id="5" name="Image 4" descr="Une image contenant horloge, mètre&#10;&#10;Description générée automatiquement">
            <a:extLst>
              <a:ext uri="{FF2B5EF4-FFF2-40B4-BE49-F238E27FC236}">
                <a16:creationId xmlns:a16="http://schemas.microsoft.com/office/drawing/2014/main" xmlns="" id="{9297A64B-180A-451A-9105-3A1430719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34" y="570577"/>
            <a:ext cx="5824407" cy="59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DCDD7A0-BA01-4954-BFE9-776D33CBE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" y="543560"/>
            <a:ext cx="5989320" cy="598932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923251A-FE51-4C36-A4C9-7F5729ED2105}"/>
              </a:ext>
            </a:extLst>
          </p:cNvPr>
          <p:cNvSpPr txBox="1"/>
          <p:nvPr/>
        </p:nvSpPr>
        <p:spPr>
          <a:xfrm>
            <a:off x="7203440" y="2159676"/>
            <a:ext cx="449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mitose est observée au microscope à épifluorescence grâce  à différents fluorochromes (l'ADN en bleu,  la tubuline en rouge et une protéine centromérique en vert). © F. </a:t>
            </a:r>
            <a:r>
              <a:rPr lang="fr-FR" dirty="0" err="1"/>
              <a:t>Lamiot</a:t>
            </a:r>
            <a:r>
              <a:rPr lang="fr-FR" dirty="0"/>
              <a:t>, CC by-sa 3.0</a:t>
            </a:r>
          </a:p>
        </p:txBody>
      </p:sp>
    </p:spTree>
    <p:extLst>
      <p:ext uri="{BB962C8B-B14F-4D97-AF65-F5344CB8AC3E}">
        <p14:creationId xmlns:p14="http://schemas.microsoft.com/office/powerpoint/2010/main" val="2807898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xmlns="" id="{056CE126-CCCD-476C-8E07-9A4A43ECA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40" y="2029921"/>
            <a:ext cx="7933461" cy="268490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3004EE9-9922-4681-9D53-1CA88A35746A}"/>
              </a:ext>
            </a:extLst>
          </p:cNvPr>
          <p:cNvSpPr txBox="1"/>
          <p:nvPr/>
        </p:nvSpPr>
        <p:spPr>
          <a:xfrm>
            <a:off x="4836160" y="708650"/>
            <a:ext cx="49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>
                    <a:lumMod val="75000"/>
                  </a:schemeClr>
                </a:solidFill>
              </a:rPr>
              <a:t>Microscope confocal</a:t>
            </a: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6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F876D3C-2863-49AA-A1A8-1D8A6F1EC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583" y="1552480"/>
            <a:ext cx="6540836" cy="375304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9C9D79E-8822-4B66-A26B-94A2A901CF43}"/>
              </a:ext>
            </a:extLst>
          </p:cNvPr>
          <p:cNvSpPr txBox="1"/>
          <p:nvPr/>
        </p:nvSpPr>
        <p:spPr>
          <a:xfrm>
            <a:off x="3027682" y="741680"/>
            <a:ext cx="7329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Influence de l’ouverture du diaphragme confocal </a:t>
            </a:r>
          </a:p>
        </p:txBody>
      </p:sp>
    </p:spTree>
    <p:extLst>
      <p:ext uri="{BB962C8B-B14F-4D97-AF65-F5344CB8AC3E}">
        <p14:creationId xmlns:p14="http://schemas.microsoft.com/office/powerpoint/2010/main" val="133833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5/5d/Confocal_measurement_of_1-euro-star_3d_and_euro.png/1024px-Confocal_measurement_of_1-euro-star_3d_and_eu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90" y="1095375"/>
            <a:ext cx="7020910" cy="55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3004EE9-9922-4681-9D53-1CA88A35746A}"/>
              </a:ext>
            </a:extLst>
          </p:cNvPr>
          <p:cNvSpPr txBox="1"/>
          <p:nvPr/>
        </p:nvSpPr>
        <p:spPr>
          <a:xfrm>
            <a:off x="3521710" y="346700"/>
            <a:ext cx="49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>
                    <a:lumMod val="75000"/>
                  </a:schemeClr>
                </a:solidFill>
              </a:rPr>
              <a:t>Microscope confocal</a:t>
            </a: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4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objet, miroir, microscope, passoire&#10;&#10;Description générée automatiquement">
            <a:extLst>
              <a:ext uri="{FF2B5EF4-FFF2-40B4-BE49-F238E27FC236}">
                <a16:creationId xmlns:a16="http://schemas.microsoft.com/office/drawing/2014/main" xmlns="" id="{DD15FC93-6ACF-41D0-9BC9-53A1A6BA3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1" y="2477381"/>
            <a:ext cx="2062035" cy="206203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EAD752F-332C-4068-A883-01C3C4D7FCAE}"/>
              </a:ext>
            </a:extLst>
          </p:cNvPr>
          <p:cNvSpPr txBox="1"/>
          <p:nvPr/>
        </p:nvSpPr>
        <p:spPr>
          <a:xfrm>
            <a:off x="731520" y="6329682"/>
            <a:ext cx="414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boutique-</a:t>
            </a:r>
            <a:r>
              <a:rPr lang="fr-FR" sz="1400" dirty="0" err="1"/>
              <a:t>chateauversailles</a:t>
            </a:r>
            <a:endParaRPr lang="fr-FR" sz="1400" dirty="0"/>
          </a:p>
        </p:txBody>
      </p:sp>
      <p:pic>
        <p:nvPicPr>
          <p:cNvPr id="6" name="Image 5" descr="Une image contenant objet, skiant, homme, groupe&#10;&#10;Description générée automatiquement">
            <a:extLst>
              <a:ext uri="{FF2B5EF4-FFF2-40B4-BE49-F238E27FC236}">
                <a16:creationId xmlns:a16="http://schemas.microsoft.com/office/drawing/2014/main" xmlns="" id="{C09474CB-3DFC-4594-B40A-8B9B67559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76" y="1976566"/>
            <a:ext cx="8126984" cy="35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5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0A6D387-D90C-4D79-AA9A-5394B1629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95" y="1200657"/>
            <a:ext cx="10063411" cy="336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1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28713"/>
            <a:ext cx="104584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3004EE9-9922-4681-9D53-1CA88A35746A}"/>
              </a:ext>
            </a:extLst>
          </p:cNvPr>
          <p:cNvSpPr txBox="1"/>
          <p:nvPr/>
        </p:nvSpPr>
        <p:spPr>
          <a:xfrm>
            <a:off x="359410" y="350500"/>
            <a:ext cx="49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>
                    <a:lumMod val="75000"/>
                  </a:schemeClr>
                </a:solidFill>
              </a:rPr>
              <a:t>PALM</a:t>
            </a: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9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8311530-ED42-481D-833B-05DE26F8B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629" y="394143"/>
            <a:ext cx="4186012" cy="606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1DE2012A-6289-4C64-A0A6-89FDDC65E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2" y="761280"/>
            <a:ext cx="7361559" cy="434377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6974F36-1CA0-423D-961E-6BE985F99AB9}"/>
              </a:ext>
            </a:extLst>
          </p:cNvPr>
          <p:cNvSpPr txBox="1"/>
          <p:nvPr/>
        </p:nvSpPr>
        <p:spPr>
          <a:xfrm>
            <a:off x="10434320" y="6410961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</a:t>
            </a:r>
            <a:r>
              <a:rPr lang="fr-FR" dirty="0" err="1"/>
              <a:t>Houard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2360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so.ens-lyon.fr/clement.de-la-salle/LP/LP32%20-%20Microscopies%20optiques/ST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1246187"/>
            <a:ext cx="4257675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71525" y="714375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>
                    <a:lumMod val="75000"/>
                  </a:schemeClr>
                </a:solidFill>
              </a:rPr>
              <a:t>STOM</a:t>
            </a:r>
            <a:endParaRPr lang="fr-FR" sz="28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4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99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oir, vélo, assis, planche&#10;&#10;Description générée automatiquement">
            <a:extLst>
              <a:ext uri="{FF2B5EF4-FFF2-40B4-BE49-F238E27FC236}">
                <a16:creationId xmlns:a16="http://schemas.microsoft.com/office/drawing/2014/main" xmlns="" id="{5F779D79-E9FE-4384-B238-30008661B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6" y="515260"/>
            <a:ext cx="2915705" cy="5068199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45013A85-D25B-4378-BFD0-34874F66F0C8}"/>
              </a:ext>
            </a:extLst>
          </p:cNvPr>
          <p:cNvCxnSpPr>
            <a:cxnSpLocks/>
          </p:cNvCxnSpPr>
          <p:nvPr/>
        </p:nvCxnSpPr>
        <p:spPr>
          <a:xfrm flipH="1">
            <a:off x="1766614" y="2826680"/>
            <a:ext cx="1344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5DE62FE-F78A-49BD-ACF8-E7583EF36A8C}"/>
              </a:ext>
            </a:extLst>
          </p:cNvPr>
          <p:cNvSpPr txBox="1"/>
          <p:nvPr/>
        </p:nvSpPr>
        <p:spPr>
          <a:xfrm>
            <a:off x="3306256" y="2592374"/>
            <a:ext cx="284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Objectif</a:t>
            </a:r>
          </a:p>
          <a:p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BBE5489F-5DB5-4383-9AF6-05B6B64C4145}"/>
              </a:ext>
            </a:extLst>
          </p:cNvPr>
          <p:cNvCxnSpPr>
            <a:cxnSpLocks/>
          </p:cNvCxnSpPr>
          <p:nvPr/>
        </p:nvCxnSpPr>
        <p:spPr>
          <a:xfrm flipH="1">
            <a:off x="2197679" y="1169134"/>
            <a:ext cx="9130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9BEA777-9461-4C63-8C94-7A2B5C0BF05D}"/>
              </a:ext>
            </a:extLst>
          </p:cNvPr>
          <p:cNvSpPr txBox="1"/>
          <p:nvPr/>
        </p:nvSpPr>
        <p:spPr>
          <a:xfrm>
            <a:off x="3213263" y="934828"/>
            <a:ext cx="284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Oculaire </a:t>
            </a:r>
          </a:p>
          <a:p>
            <a:endParaRPr lang="fr-FR" dirty="0"/>
          </a:p>
        </p:txBody>
      </p:sp>
      <p:pic>
        <p:nvPicPr>
          <p:cNvPr id="11" name="Image 10" descr="Une image contenant équipement électronique, café, assis, table&#10;&#10;Description générée automatiquement">
            <a:extLst>
              <a:ext uri="{FF2B5EF4-FFF2-40B4-BE49-F238E27FC236}">
                <a16:creationId xmlns:a16="http://schemas.microsoft.com/office/drawing/2014/main" xmlns="" id="{8C3C446C-E920-45A7-8145-5181E1B98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91" y="515260"/>
            <a:ext cx="2641091" cy="2408675"/>
          </a:xfrm>
          <a:prstGeom prst="rect">
            <a:avLst/>
          </a:prstGeom>
        </p:spPr>
      </p:pic>
      <p:pic>
        <p:nvPicPr>
          <p:cNvPr id="15" name="Image 14" descr="Une image contenant table, assis, compteur, alimentation&#10;&#10;Description générée automatiquement">
            <a:extLst>
              <a:ext uri="{FF2B5EF4-FFF2-40B4-BE49-F238E27FC236}">
                <a16:creationId xmlns:a16="http://schemas.microsoft.com/office/drawing/2014/main" xmlns="" id="{5386D531-26BB-47F1-A500-84CFAF8B5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24" y="3433323"/>
            <a:ext cx="4561113" cy="1959853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2920C04B-174C-422B-917B-FE0AB4AA0242}"/>
              </a:ext>
            </a:extLst>
          </p:cNvPr>
          <p:cNvSpPr/>
          <p:nvPr/>
        </p:nvSpPr>
        <p:spPr>
          <a:xfrm>
            <a:off x="4116991" y="4401470"/>
            <a:ext cx="266700" cy="203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5E2EA775-66D8-48AB-B45D-5883A2F8FDA8}"/>
              </a:ext>
            </a:extLst>
          </p:cNvPr>
          <p:cNvCxnSpPr>
            <a:cxnSpLocks/>
          </p:cNvCxnSpPr>
          <p:nvPr/>
        </p:nvCxnSpPr>
        <p:spPr>
          <a:xfrm flipV="1">
            <a:off x="4157348" y="4604672"/>
            <a:ext cx="71685" cy="8422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8D627756-C641-4A2B-939E-DAC421FD964B}"/>
              </a:ext>
            </a:extLst>
          </p:cNvPr>
          <p:cNvSpPr txBox="1"/>
          <p:nvPr/>
        </p:nvSpPr>
        <p:spPr>
          <a:xfrm>
            <a:off x="4862404" y="5953383"/>
            <a:ext cx="259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Ouverture numérique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A1DB9E84-A073-4950-9531-0F378FBD9025}"/>
              </a:ext>
            </a:extLst>
          </p:cNvPr>
          <p:cNvSpPr/>
          <p:nvPr/>
        </p:nvSpPr>
        <p:spPr>
          <a:xfrm>
            <a:off x="4364482" y="4402510"/>
            <a:ext cx="368459" cy="33655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C354D6CF-1AA3-49C6-9BE3-A627404FDAA7}"/>
              </a:ext>
            </a:extLst>
          </p:cNvPr>
          <p:cNvCxnSpPr>
            <a:cxnSpLocks/>
          </p:cNvCxnSpPr>
          <p:nvPr/>
        </p:nvCxnSpPr>
        <p:spPr>
          <a:xfrm flipH="1" flipV="1">
            <a:off x="4489063" y="4690974"/>
            <a:ext cx="1164627" cy="12624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6F3D926A-3DC4-4652-B64B-427C82639060}"/>
              </a:ext>
            </a:extLst>
          </p:cNvPr>
          <p:cNvSpPr txBox="1"/>
          <p:nvPr/>
        </p:nvSpPr>
        <p:spPr>
          <a:xfrm>
            <a:off x="3408965" y="5673279"/>
            <a:ext cx="198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Grandissement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64359" y="6467174"/>
            <a:ext cx="622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hlinkClick r:id="rId5"/>
              </a:rPr>
              <a:t>Source : https</a:t>
            </a:r>
            <a:r>
              <a:rPr lang="fr-FR">
                <a:hlinkClick r:id="rId5"/>
              </a:rPr>
              <a:t>://www.pierron.fr/microscopes-biotec.html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929562" y="842495"/>
            <a:ext cx="3833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smtClean="0"/>
              <a:t>Valeurs typiques</a:t>
            </a:r>
          </a:p>
          <a:p>
            <a:endParaRPr lang="fr-FR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focale </a:t>
            </a:r>
            <a:r>
              <a:rPr lang="fr-FR"/>
              <a:t>de l'objectif: </a:t>
            </a:r>
            <a:r>
              <a:rPr lang="fr-FR"/>
              <a:t>entre  </a:t>
            </a:r>
            <a:r>
              <a:rPr lang="fr-FR" smtClean="0"/>
              <a:t>2-45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focale </a:t>
            </a:r>
            <a:r>
              <a:rPr lang="fr-FR"/>
              <a:t>de l'oculaire</a:t>
            </a:r>
            <a:r>
              <a:rPr lang="fr-FR"/>
              <a:t>: </a:t>
            </a:r>
            <a:r>
              <a:rPr lang="fr-FR" smtClean="0"/>
              <a:t>12,5-50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Intervalle </a:t>
            </a:r>
            <a:r>
              <a:rPr lang="fr-FR"/>
              <a:t>optique: 160 mm </a:t>
            </a:r>
            <a:r>
              <a:rPr lang="fr-FR"/>
              <a:t>(</a:t>
            </a:r>
            <a:r>
              <a:rPr lang="fr-FR" smtClean="0"/>
              <a:t>standardisé)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45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576388"/>
            <a:ext cx="83534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71525" y="714375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>
                    <a:lumMod val="75000"/>
                  </a:schemeClr>
                </a:solidFill>
              </a:rPr>
              <a:t>Correction des abberrations</a:t>
            </a:r>
            <a:endParaRPr lang="fr-FR" sz="2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01000" y="6019800"/>
            <a:ext cx="286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sujet  A,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78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8D4B148-9B64-49ED-B816-D7205C285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81" y="711200"/>
            <a:ext cx="9254811" cy="38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7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plante, fleur, extérieur&#10;&#10;Description générée automatiquement">
            <a:extLst>
              <a:ext uri="{FF2B5EF4-FFF2-40B4-BE49-F238E27FC236}">
                <a16:creationId xmlns:a16="http://schemas.microsoft.com/office/drawing/2014/main" xmlns="" id="{932F3C4C-8540-4AF5-BAD2-62005C0C3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67" y="873760"/>
            <a:ext cx="5502581" cy="3627118"/>
          </a:xfrm>
          <a:prstGeom prst="rect">
            <a:avLst/>
          </a:prstGeom>
        </p:spPr>
      </p:pic>
      <p:pic>
        <p:nvPicPr>
          <p:cNvPr id="5" name="Image 4" descr="Une image contenant fleur, plante, petit, blanc&#10;&#10;Description générée automatiquement">
            <a:extLst>
              <a:ext uri="{FF2B5EF4-FFF2-40B4-BE49-F238E27FC236}">
                <a16:creationId xmlns:a16="http://schemas.microsoft.com/office/drawing/2014/main" xmlns="" id="{947C7CA6-D5CE-4F2E-9E43-2731DD181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6" y="868680"/>
            <a:ext cx="5502581" cy="36271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853F511-50E3-4CFA-8B8F-FFBE0FA1A864}"/>
              </a:ext>
            </a:extLst>
          </p:cNvPr>
          <p:cNvSpPr txBox="1"/>
          <p:nvPr/>
        </p:nvSpPr>
        <p:spPr>
          <a:xfrm>
            <a:off x="751840" y="5222240"/>
            <a:ext cx="474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Petite profondeur de champ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014B365-2535-4889-ABFB-315CE855A1DB}"/>
              </a:ext>
            </a:extLst>
          </p:cNvPr>
          <p:cNvSpPr txBox="1"/>
          <p:nvPr/>
        </p:nvSpPr>
        <p:spPr>
          <a:xfrm>
            <a:off x="7670800" y="5222240"/>
            <a:ext cx="474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Grande profondeur de champ </a:t>
            </a:r>
          </a:p>
        </p:txBody>
      </p:sp>
    </p:spTree>
    <p:extLst>
      <p:ext uri="{BB962C8B-B14F-4D97-AF65-F5344CB8AC3E}">
        <p14:creationId xmlns:p14="http://schemas.microsoft.com/office/powerpoint/2010/main" val="84258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xmlns="" id="{A5305E56-4098-4C51-8410-AAEE80920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91" y="374498"/>
            <a:ext cx="8436071" cy="2743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6762" y="203286"/>
            <a:ext cx="1190625" cy="777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238674"/>
            <a:ext cx="11153775" cy="353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2450" y="5118186"/>
            <a:ext cx="3676650" cy="1739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590674" y="5527761"/>
            <a:ext cx="3676650" cy="1245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933825" y="3205335"/>
            <a:ext cx="1466851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99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oir&#10;&#10;Description générée automatiquement">
            <a:extLst>
              <a:ext uri="{FF2B5EF4-FFF2-40B4-BE49-F238E27FC236}">
                <a16:creationId xmlns:a16="http://schemas.microsoft.com/office/drawing/2014/main" xmlns="" id="{5F11ACAD-E99E-4D6D-8D73-09CD5F77E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69" y="672748"/>
            <a:ext cx="4268471" cy="41326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752AF7F-ADA6-4419-8F40-6B10BB178510}"/>
              </a:ext>
            </a:extLst>
          </p:cNvPr>
          <p:cNvSpPr txBox="1"/>
          <p:nvPr/>
        </p:nvSpPr>
        <p:spPr>
          <a:xfrm>
            <a:off x="2394619" y="5106711"/>
            <a:ext cx="633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Tache d’Airy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245F02B7-88B7-4257-9330-EBBE9D6D36BD}"/>
                  </a:ext>
                </a:extLst>
              </p:cNvPr>
              <p:cNvSpPr txBox="1"/>
              <p:nvPr/>
            </p:nvSpPr>
            <p:spPr>
              <a:xfrm>
                <a:off x="5809635" y="1789576"/>
                <a:ext cx="6190687" cy="3015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b="0" i="0" dirty="0">
                    <a:latin typeface="Cambria Math" panose="02040503050406030204" pitchFamily="18" charset="0"/>
                  </a:rPr>
                  <a:t>Taille tache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=1.22</m:t>
                      </m:r>
                      <m:f>
                        <m:fPr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=1.22</m:t>
                      </m:r>
                      <m:f>
                        <m:fPr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fr-FR" sz="2800" b="0" dirty="0"/>
              </a:p>
              <a:p>
                <a:pPr algn="ctr"/>
                <a:endParaRPr lang="fr-FR" sz="2800" dirty="0"/>
              </a:p>
              <a:p>
                <a:pPr algn="ctr"/>
                <a:r>
                  <a:rPr lang="fr-FR" sz="2800" dirty="0"/>
                  <a:t>L distance lentille </a:t>
                </a:r>
                <a:r>
                  <a:rPr lang="fr-FR" sz="2800" dirty="0" err="1"/>
                  <a:t>diffractante</a:t>
                </a:r>
                <a:r>
                  <a:rPr lang="fr-FR" sz="2800" dirty="0"/>
                  <a:t> écran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45F02B7-88B7-4257-9330-EBBE9D6D3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635" y="1789575"/>
                <a:ext cx="6190686" cy="3015826"/>
              </a:xfrm>
              <a:prstGeom prst="rect">
                <a:avLst/>
              </a:prstGeom>
              <a:blipFill>
                <a:blip r:embed="rId3"/>
                <a:stretch>
                  <a:fillRect t="-2227" b="-5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52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C8A3A55-809B-4B5D-AFE6-980B9341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74" y="537513"/>
            <a:ext cx="5626855" cy="60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006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184</Words>
  <Application>Microsoft Office PowerPoint</Application>
  <PresentationFormat>Personnalisé</PresentationFormat>
  <Paragraphs>42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28</cp:revision>
  <cp:lastPrinted>2020-05-22T11:26:10Z</cp:lastPrinted>
  <dcterms:created xsi:type="dcterms:W3CDTF">2020-05-22T07:49:47Z</dcterms:created>
  <dcterms:modified xsi:type="dcterms:W3CDTF">2020-06-10T08:35:16Z</dcterms:modified>
</cp:coreProperties>
</file>