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4" r:id="rId8"/>
    <p:sldId id="262" r:id="rId9"/>
    <p:sldId id="271" r:id="rId10"/>
    <p:sldId id="270" r:id="rId11"/>
    <p:sldId id="269" r:id="rId12"/>
    <p:sldId id="263" r:id="rId13"/>
    <p:sldId id="266" r:id="rId14"/>
    <p:sldId id="274" r:id="rId15"/>
    <p:sldId id="267" r:id="rId16"/>
    <p:sldId id="273" r:id="rId17"/>
    <p:sldId id="268" r:id="rId18"/>
    <p:sldId id="26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45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3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2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71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0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6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3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055C-45E0-4AB6-9F99-7C4F4B8A2ABE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6FF2-CCC6-4603-91C7-212F3F192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ebergement.universite-paris-saclay.fr/l3papp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ebergement.universite-paris-saclay.fr/l3papp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bergement.universite-paris-saclay.fr/l3papp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90675"/>
            <a:ext cx="81819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1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oir&#10;&#10;Description générée automatiquement">
            <a:extLst>
              <a:ext uri="{FF2B5EF4-FFF2-40B4-BE49-F238E27FC236}">
                <a16:creationId xmlns="" xmlns:a16="http://schemas.microsoft.com/office/drawing/2014/main" id="{5F11ACAD-E99E-4D6D-8D73-09CD5F77E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268471" cy="41326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752AF7F-ADA6-4419-8F40-6B10BB178510}"/>
              </a:ext>
            </a:extLst>
          </p:cNvPr>
          <p:cNvSpPr txBox="1"/>
          <p:nvPr/>
        </p:nvSpPr>
        <p:spPr>
          <a:xfrm>
            <a:off x="1422078" y="5342683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Tache d’Airy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="" xmlns:a16="http://schemas.microsoft.com/office/drawing/2014/main" id="{245F02B7-88B7-4257-9330-EBBE9D6D36BD}"/>
                  </a:ext>
                </a:extLst>
              </p:cNvPr>
              <p:cNvSpPr txBox="1"/>
              <p:nvPr/>
            </p:nvSpPr>
            <p:spPr>
              <a:xfrm>
                <a:off x="4837095" y="2132856"/>
                <a:ext cx="3767354" cy="248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0" i="0" dirty="0">
                    <a:latin typeface="Cambria Math" panose="02040503050406030204" pitchFamily="18" charset="0"/>
                  </a:rPr>
                  <a:t>Taille tache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=1.22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=1.22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sz="2000" b="0" dirty="0"/>
              </a:p>
              <a:p>
                <a:pPr algn="ctr"/>
                <a:endParaRPr lang="fr-FR" sz="2000" dirty="0"/>
              </a:p>
              <a:p>
                <a:pPr algn="ctr"/>
                <a:r>
                  <a:rPr lang="fr-FR" sz="2000" dirty="0"/>
                  <a:t>L distance lentille </a:t>
                </a:r>
                <a:r>
                  <a:rPr lang="fr-FR" sz="2000" dirty="0" err="1"/>
                  <a:t>diffractante</a:t>
                </a:r>
                <a:r>
                  <a:rPr lang="fr-FR" sz="2000" dirty="0"/>
                  <a:t> écran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5F02B7-88B7-4257-9330-EBBE9D6D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95" y="2132856"/>
                <a:ext cx="3767354" cy="2488374"/>
              </a:xfrm>
              <a:prstGeom prst="rect">
                <a:avLst/>
              </a:prstGeom>
              <a:blipFill rotWithShape="1">
                <a:blip r:embed="rId3"/>
                <a:stretch>
                  <a:fillRect t="-1225" b="-34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9552" y="260648"/>
            <a:ext cx="174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DVD Blu-Ray</a:t>
            </a:r>
          </a:p>
        </p:txBody>
      </p:sp>
    </p:spTree>
    <p:extLst>
      <p:ext uri="{BB962C8B-B14F-4D97-AF65-F5344CB8AC3E}">
        <p14:creationId xmlns:p14="http://schemas.microsoft.com/office/powerpoint/2010/main" val="296304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06858" cy="45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unisciel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9552" y="260648"/>
            <a:ext cx="174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DVD Blu-Ray</a:t>
            </a:r>
          </a:p>
        </p:txBody>
      </p:sp>
    </p:spTree>
    <p:extLst>
      <p:ext uri="{BB962C8B-B14F-4D97-AF65-F5344CB8AC3E}">
        <p14:creationId xmlns:p14="http://schemas.microsoft.com/office/powerpoint/2010/main" val="57358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60648"/>
            <a:ext cx="248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Expérience d’Abbe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0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‘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‘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1196752"/>
            <a:ext cx="23042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9" y="1556792"/>
            <a:ext cx="8795061" cy="44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7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11777" cy="498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20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Filtrage spatial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63093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Source: cours </a:t>
            </a:r>
            <a:r>
              <a:rPr lang="fr-FR" b="1">
                <a:hlinkClick r:id="rId3"/>
              </a:rPr>
              <a:t>L3 Physique et Applications de l'Université Paris-Saclay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05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13" y="3750179"/>
            <a:ext cx="4412641" cy="288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20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Filtrage spatial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3285" y="-1390650"/>
            <a:ext cx="278130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785117" y="642251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9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308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1563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Strioscopie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48064" y="476753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Ondes de choc produites par une balle de fusil se déplaçant dans l’air observées par strioscopie</a:t>
            </a:r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435661" cy="244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3568" y="46531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Montage de strioscopie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12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60648"/>
            <a:ext cx="436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Microscopie à contraste de phase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7858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30484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https://microbenotes.com/phase-contrast-microscopy/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442852" y="4711481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lumière diffusée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24540" y="4743009"/>
            <a:ext cx="171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éclairage de fond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00560" y="2348880"/>
            <a:ext cx="1328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objectif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83768" y="2291626"/>
            <a:ext cx="1328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condenseur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47724" y="4567396"/>
            <a:ext cx="132893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chemeClr val="accent2"/>
                </a:solidFill>
              </a:rPr>
              <a:t>diaphragme en anneau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1708" y="4005064"/>
            <a:ext cx="1328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source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13512" y="1992461"/>
                <a:ext cx="1575732" cy="7367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mtClean="0">
                    <a:solidFill>
                      <a:schemeClr val="accent2"/>
                    </a:solidFill>
                  </a:rPr>
                  <a:t>anneau déphaseur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512" y="1992461"/>
                <a:ext cx="1575732" cy="736740"/>
              </a:xfrm>
              <a:prstGeom prst="rect">
                <a:avLst/>
              </a:prstGeom>
              <a:blipFill rotWithShape="1">
                <a:blip r:embed="rId3"/>
                <a:stretch>
                  <a:fillRect t="-1575" b="-2362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89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6" b="2151"/>
          <a:stretch/>
        </p:blipFill>
        <p:spPr bwMode="auto">
          <a:xfrm>
            <a:off x="1763688" y="1340768"/>
            <a:ext cx="5675565" cy="42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436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Microscopie à contraste de phase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63093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Source: cours </a:t>
            </a:r>
            <a:r>
              <a:rPr lang="fr-FR" b="1">
                <a:hlinkClick r:id="rId3"/>
              </a:rPr>
              <a:t>L3 Physique et Applications de l'Université Paris-Saclay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6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16930" cy="49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2738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Annexe: montage 4F</a:t>
            </a:r>
          </a:p>
        </p:txBody>
      </p:sp>
    </p:spTree>
    <p:extLst>
      <p:ext uri="{BB962C8B-B14F-4D97-AF65-F5344CB8AC3E}">
        <p14:creationId xmlns:p14="http://schemas.microsoft.com/office/powerpoint/2010/main" val="6115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1277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Principe de Huygens-Fresnel</a:t>
            </a:r>
          </a:p>
          <a:p>
            <a:endParaRPr lang="fr-FR" sz="2400">
              <a:solidFill>
                <a:schemeClr val="accent2"/>
              </a:solidFill>
            </a:endParaRPr>
          </a:p>
          <a:p>
            <a:r>
              <a:rPr lang="fr-FR" sz="2400" smtClean="0"/>
              <a:t>Chaque point M d'une surface atteinte par la lumière se comporte comme une </a:t>
            </a:r>
            <a:r>
              <a:rPr lang="fr-FR" sz="2400" u="sng" smtClean="0"/>
              <a:t>source secondaire </a:t>
            </a:r>
            <a:r>
              <a:rPr lang="fr-FR" sz="2400" smtClean="0"/>
              <a:t>émettant une </a:t>
            </a:r>
            <a:r>
              <a:rPr lang="fr-FR" sz="2400" u="sng" smtClean="0"/>
              <a:t>onde sphérique</a:t>
            </a:r>
            <a:r>
              <a:rPr lang="fr-FR" sz="2400" smtClean="0"/>
              <a:t> d'amplitude proportionnelle à celle de l'onde incidente en M. Les ondes des issues des différentes sources sont </a:t>
            </a:r>
            <a:r>
              <a:rPr lang="fr-FR" sz="2400" u="sng" smtClean="0"/>
              <a:t>cohérentes</a:t>
            </a:r>
            <a:r>
              <a:rPr lang="fr-FR" sz="2400" smtClean="0"/>
              <a:t> et interfèrent entre elles.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32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605879"/>
            <a:ext cx="3719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Principe de Huygens-Fresnel</a:t>
            </a:r>
          </a:p>
          <a:p>
            <a:endParaRPr lang="fr-FR" sz="2400" smtClean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48264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C. Cabart</a:t>
            </a:r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2" y="1556792"/>
            <a:ext cx="8385950" cy="40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5736" y="458112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9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" y="1700808"/>
            <a:ext cx="9100058" cy="29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4437112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87624" y="4437112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32240" y="4293096"/>
            <a:ext cx="2160240" cy="61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75656" y="1392547"/>
            <a:ext cx="2160240" cy="61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605879"/>
            <a:ext cx="1405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Notations</a:t>
            </a:r>
          </a:p>
        </p:txBody>
      </p:sp>
    </p:spTree>
    <p:extLst>
      <p:ext uri="{BB962C8B-B14F-4D97-AF65-F5344CB8AC3E}">
        <p14:creationId xmlns:p14="http://schemas.microsoft.com/office/powerpoint/2010/main" val="72185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1277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Principe de Huygens-Fresnel (modifié)</a:t>
            </a:r>
          </a:p>
          <a:p>
            <a:endParaRPr lang="fr-FR" sz="2400">
              <a:solidFill>
                <a:schemeClr val="accent2"/>
              </a:solidFill>
            </a:endParaRPr>
          </a:p>
          <a:p>
            <a:r>
              <a:rPr lang="fr-FR" sz="2400" smtClean="0"/>
              <a:t>Chaque point M d'une surface atteinte par la lumière se comporte comme une </a:t>
            </a:r>
            <a:r>
              <a:rPr lang="fr-FR" sz="2400" u="sng" smtClean="0"/>
              <a:t>source secondaire </a:t>
            </a:r>
            <a:r>
              <a:rPr lang="fr-FR" sz="2400" smtClean="0"/>
              <a:t>émettant une onde sphérique d'amplitude </a:t>
            </a:r>
            <a:r>
              <a:rPr lang="fr-FR" sz="2400" u="sng" smtClean="0">
                <a:solidFill>
                  <a:srgbClr val="00B050"/>
                </a:solidFill>
              </a:rPr>
              <a:t>modulée par un facteur d'inclinaison </a:t>
            </a:r>
            <a:r>
              <a:rPr lang="fr-FR" sz="2400" smtClean="0"/>
              <a:t>et proportionnelle à celle de l'onde incidente en M. Les ondes des issues des différentes sources sont </a:t>
            </a:r>
            <a:r>
              <a:rPr lang="fr-FR" sz="2400" u="sng" smtClean="0"/>
              <a:t>cohérentes</a:t>
            </a:r>
            <a:r>
              <a:rPr lang="fr-FR" sz="2400" smtClean="0"/>
              <a:t> et interfèrent entre elles.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7125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60648"/>
            <a:ext cx="334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Diffraction de Fraunhofer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13375" cy="46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4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199330" cy="493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334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Diffraction de Fraunhofer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63093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Source: cours </a:t>
            </a:r>
            <a:r>
              <a:rPr lang="fr-FR" b="1">
                <a:hlinkClick r:id="rId3"/>
              </a:rPr>
              <a:t>L3 Physique et Applications de l'Université Paris-Saclay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4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714701" cy="35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1844824"/>
            <a:ext cx="2304256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9552" y="260648"/>
            <a:ext cx="334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Diffraction de Fraunhofer</a:t>
            </a:r>
          </a:p>
        </p:txBody>
      </p:sp>
    </p:spTree>
    <p:extLst>
      <p:ext uri="{BB962C8B-B14F-4D97-AF65-F5344CB8AC3E}">
        <p14:creationId xmlns:p14="http://schemas.microsoft.com/office/powerpoint/2010/main" val="241080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836712"/>
            <a:ext cx="510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Propriétés de la transformée de Fourier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1" y="1556792"/>
            <a:ext cx="8611697" cy="46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720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259</Words>
  <Application>Microsoft Office PowerPoint</Application>
  <PresentationFormat>Affichage à l'écran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2020-06-10T19:29:32Z</dcterms:created>
  <dcterms:modified xsi:type="dcterms:W3CDTF">2020-06-17T22:41:40Z</dcterms:modified>
</cp:coreProperties>
</file>