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7" r:id="rId4"/>
    <p:sldId id="266" r:id="rId5"/>
    <p:sldId id="264" r:id="rId6"/>
    <p:sldId id="268" r:id="rId7"/>
    <p:sldId id="265" r:id="rId8"/>
    <p:sldId id="261" r:id="rId9"/>
    <p:sldId id="262" r:id="rId10"/>
    <p:sldId id="276" r:id="rId11"/>
    <p:sldId id="263" r:id="rId12"/>
    <p:sldId id="273" r:id="rId13"/>
    <p:sldId id="274" r:id="rId14"/>
    <p:sldId id="269" r:id="rId15"/>
    <p:sldId id="257" r:id="rId16"/>
    <p:sldId id="270" r:id="rId17"/>
    <p:sldId id="271" r:id="rId18"/>
    <p:sldId id="272" r:id="rId19"/>
    <p:sldId id="256" r:id="rId20"/>
    <p:sldId id="275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3068-C990-4234-8500-4501E16AB681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DF3E-BC79-4830-9043-5A271B23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68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3068-C990-4234-8500-4501E16AB681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DF3E-BC79-4830-9043-5A271B23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7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3068-C990-4234-8500-4501E16AB681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DF3E-BC79-4830-9043-5A271B23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24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3068-C990-4234-8500-4501E16AB681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DF3E-BC79-4830-9043-5A271B23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09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3068-C990-4234-8500-4501E16AB681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DF3E-BC79-4830-9043-5A271B23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73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3068-C990-4234-8500-4501E16AB681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DF3E-BC79-4830-9043-5A271B23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2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3068-C990-4234-8500-4501E16AB681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DF3E-BC79-4830-9043-5A271B23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84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3068-C990-4234-8500-4501E16AB681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DF3E-BC79-4830-9043-5A271B23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67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3068-C990-4234-8500-4501E16AB681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DF3E-BC79-4830-9043-5A271B23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54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3068-C990-4234-8500-4501E16AB681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DF3E-BC79-4830-9043-5A271B23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3068-C990-4234-8500-4501E16AB681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DF3E-BC79-4830-9043-5A271B23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9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F3068-C990-4234-8500-4501E16AB681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1DF3E-BC79-4830-9043-5A271B23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73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Diffraction from mobile ph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299" y="1380384"/>
            <a:ext cx="5035744" cy="377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5445224"/>
            <a:ext cx="7601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Diffraction de la lumière d’une ampoule sur les pixels de l’écran d’un téléphone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67544" y="260648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Structure périodique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06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862013"/>
            <a:ext cx="715327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084168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 : Simon, Steven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27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12976"/>
            <a:ext cx="9001000" cy="59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1600" y="332656"/>
            <a:ext cx="144016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95536" y="548679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smtClean="0">
                <a:solidFill>
                  <a:schemeClr val="accent2"/>
                </a:solidFill>
              </a:rPr>
              <a:t>Maille (cellule)</a:t>
            </a:r>
            <a:endParaRPr lang="fr-FR" sz="2800" u="sng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86" y="3281416"/>
            <a:ext cx="23042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u="sng" smtClean="0">
                <a:solidFill>
                  <a:schemeClr val="accent2"/>
                </a:solidFill>
              </a:rPr>
              <a:t>Réseau</a:t>
            </a:r>
            <a:endParaRPr lang="fr-FR" sz="2800" u="sng">
              <a:solidFill>
                <a:schemeClr val="accent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8981"/>
            <a:ext cx="42100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21" y="4005064"/>
            <a:ext cx="67627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587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.wikimedia.org/wikipedia/commons/thumb/d/d5/Miller_Indices_Felix_Kling.svg/800px-Miller_Indices_Felix_Kling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8700" b="61165"/>
          <a:stretch/>
        </p:blipFill>
        <p:spPr bwMode="auto">
          <a:xfrm>
            <a:off x="2267744" y="1412776"/>
            <a:ext cx="4938512" cy="439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32544" y="360512"/>
            <a:ext cx="79208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smtClean="0">
                <a:solidFill>
                  <a:schemeClr val="accent2"/>
                </a:solidFill>
              </a:rPr>
              <a:t>Indices de Miller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84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" y="2276871"/>
            <a:ext cx="9145016" cy="260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249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" y="1988840"/>
            <a:ext cx="9089687" cy="301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594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ésultat de recherche d'images pour &quot;debye scherre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476672"/>
            <a:ext cx="7191375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203848" y="3229397"/>
            <a:ext cx="374441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4010279" y="2738118"/>
            <a:ext cx="648072" cy="792088"/>
          </a:xfrm>
          <a:prstGeom prst="arc">
            <a:avLst>
              <a:gd name="adj1" fmla="val 16200000"/>
              <a:gd name="adj2" fmla="val 1001918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4658351" y="2734052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smtClean="0">
                    <a:solidFill>
                      <a:schemeClr val="accent2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chemeClr val="accent2"/>
                        </a:solidFill>
                        <a:latin typeface="Cambria Math"/>
                      </a:rPr>
                      <m:t>𝜽</m:t>
                    </m:r>
                  </m:oMath>
                </a14:m>
                <a:endParaRPr lang="fr-FR" sz="2000" b="1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351" y="2734052"/>
                <a:ext cx="1224136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4975" t="-6061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2929109" y="5982123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/>
              <a:t>Méthode des poudres</a:t>
            </a:r>
          </a:p>
          <a:p>
            <a:endParaRPr lang="fr-FR" sz="2800"/>
          </a:p>
        </p:txBody>
      </p:sp>
      <p:sp>
        <p:nvSpPr>
          <p:cNvPr id="9" name="ZoneTexte 8"/>
          <p:cNvSpPr txBox="1"/>
          <p:nvPr/>
        </p:nvSpPr>
        <p:spPr>
          <a:xfrm>
            <a:off x="827584" y="2549386"/>
            <a:ext cx="206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Neutron beam or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209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researchgate.net/profile/Alex_Rufus/publication/304397638/figure/fig3/AS:720310487773185@1548746811944/X-ray-diffraction-pattern-of-A-1-copper-nanopartic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77194"/>
            <a:ext cx="5634799" cy="482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75656" y="6163070"/>
            <a:ext cx="766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X-ray diffraction pattern of A 1 copper nanoparticles</a:t>
            </a:r>
            <a:r>
              <a:rPr lang="fr-FR" smtClean="0"/>
              <a:t>., A. Rufus et. al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971600" y="332656"/>
            <a:ext cx="79208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smtClean="0">
                <a:solidFill>
                  <a:schemeClr val="accent2"/>
                </a:solidFill>
              </a:rPr>
              <a:t>Diffractogramme de nanopoudres de cuivre</a:t>
            </a:r>
            <a:endParaRPr lang="fr-FR" sz="280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220072" y="1772816"/>
                <a:ext cx="14790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𝜆</m:t>
                    </m:r>
                    <m:r>
                      <a:rPr lang="fr-FR" b="0" i="1" smtClean="0">
                        <a:latin typeface="Cambria Math"/>
                      </a:rPr>
                      <m:t>= </m:t>
                    </m:r>
                  </m:oMath>
                </a14:m>
                <a:r>
                  <a:rPr lang="fr-FR" smtClean="0"/>
                  <a:t> </a:t>
                </a:r>
                <a:r>
                  <a:rPr lang="fr-FR"/>
                  <a:t>1.5406 Å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772816"/>
                <a:ext cx="1479059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2881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969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2" y="2521509"/>
            <a:ext cx="9292124" cy="418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www.researchgate.net/profile/Alex_Rufus/publication/304397638/figure/fig3/AS:720310487773185@1548746811944/X-ray-diffraction-pattern-of-A-1-copper-nanoparticl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8"/>
            <a:ext cx="2500750" cy="214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971600" y="548680"/>
            <a:ext cx="381642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smtClean="0">
                <a:solidFill>
                  <a:schemeClr val="accent2"/>
                </a:solidFill>
              </a:rPr>
              <a:t>Diffractogramme de nanopoudres de cuivre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9632" y="5373216"/>
            <a:ext cx="8064896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583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2" y="2521509"/>
            <a:ext cx="9292124" cy="418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www.researchgate.net/profile/Alex_Rufus/publication/304397638/figure/fig3/AS:720310487773185@1548746811944/X-ray-diffraction-pattern-of-A-1-copper-nanoparticl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8"/>
            <a:ext cx="2500750" cy="214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971600" y="548680"/>
            <a:ext cx="381642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smtClean="0">
                <a:solidFill>
                  <a:schemeClr val="accent2"/>
                </a:solidFill>
              </a:rPr>
              <a:t>Diffractogramme de nanopoudres de cuivre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47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11" y="476672"/>
            <a:ext cx="696094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1115616" y="5373216"/>
                <a:ext cx="77403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Figure de diffraction de neutrons (λ = 0.123 nm) par des poudres de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 </m:t>
                    </m:r>
                    <m:r>
                      <a:rPr lang="fr-FR" b="0" i="1" smtClean="0">
                        <a:latin typeface="Cambria Math"/>
                      </a:rPr>
                      <m:t>𝑃𝑟</m:t>
                    </m:r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mtClean="0"/>
                  <a:t>.</a:t>
                </a:r>
              </a:p>
              <a:p>
                <a:r>
                  <a:rPr lang="en-US" smtClean="0"/>
                  <a:t>Source: Simon. Oxford solid state basics. </a:t>
                </a:r>
                <a:endParaRPr lang="fr-FR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373216"/>
                <a:ext cx="7740352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630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40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Diffraction grating surfa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85"/>
          <a:stretch/>
        </p:blipFill>
        <p:spPr bwMode="auto">
          <a:xfrm rot="16200000">
            <a:off x="4910665" y="1805725"/>
            <a:ext cx="321110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7544" y="260648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Réseau de diffraction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85174" y="53732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/>
              <a:t>Surface d’un réseau de diffraction (600 traits/mm). Image prise avec un microscope optique. Source : Wikipedia Commons</a:t>
            </a:r>
            <a:endParaRPr lang="fr-FR"/>
          </a:p>
        </p:txBody>
      </p:sp>
      <p:pic>
        <p:nvPicPr>
          <p:cNvPr id="4100" name="Picture 4" descr="https://www.3bscientific.fr/thumblibrary/U21874/U21874_01_1200_1200_Reseaux-a-traits-1000-traitsm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145247" cy="414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le:Diffraction grating surfa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5" t="88648" r="3685" b="2733"/>
          <a:stretch/>
        </p:blipFill>
        <p:spPr bwMode="auto">
          <a:xfrm>
            <a:off x="7452320" y="4509120"/>
            <a:ext cx="533401" cy="27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99592" y="55172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3BScientific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101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8928992" cy="258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041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4186"/>
            <a:ext cx="9145016" cy="290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7544" y="260648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Réseau de diffraction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51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471930" cy="34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7544" y="260648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Structure périodique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91939" y="-967603"/>
            <a:ext cx="3193157" cy="83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084168" y="63813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S. Houard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67544" y="260648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Réseau de diffraction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9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640960" cy="327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044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28877" y="512093"/>
            <a:ext cx="42862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8713" y="404664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Spectroscopie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84168" y="63813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S. Houard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409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rso.ens-lyon.fr/vincent.martos/Agr%c3%a9gation/LP/Optique/36%20Diffraction%20par%20des%20structures%20pe%cc%81riodiques/reseau_bla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328592" cy="37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7544" y="260648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Réseau blazé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14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32968"/>
            <a:ext cx="9013995" cy="198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8249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148</Words>
  <Application>Microsoft Office PowerPoint</Application>
  <PresentationFormat>Affichage à l'écran (4:3)</PresentationFormat>
  <Paragraphs>26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16</cp:revision>
  <dcterms:created xsi:type="dcterms:W3CDTF">2020-03-23T10:20:51Z</dcterms:created>
  <dcterms:modified xsi:type="dcterms:W3CDTF">2020-06-12T17:24:16Z</dcterms:modified>
</cp:coreProperties>
</file>