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9" r:id="rId3"/>
    <p:sldId id="270" r:id="rId4"/>
    <p:sldId id="271" r:id="rId5"/>
    <p:sldId id="262" r:id="rId6"/>
    <p:sldId id="263" r:id="rId7"/>
    <p:sldId id="258" r:id="rId8"/>
    <p:sldId id="257" r:id="rId9"/>
    <p:sldId id="272" r:id="rId10"/>
    <p:sldId id="273" r:id="rId11"/>
    <p:sldId id="264" r:id="rId12"/>
    <p:sldId id="268" r:id="rId13"/>
    <p:sldId id="256" r:id="rId14"/>
    <p:sldId id="267" r:id="rId15"/>
    <p:sldId id="259" r:id="rId16"/>
    <p:sldId id="265" r:id="rId17"/>
    <p:sldId id="266" r:id="rId18"/>
    <p:sldId id="260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2750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0813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864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04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47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880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376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7399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6741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606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4202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B323A-50B9-4163-831F-DB5003A7E52C}" type="datetimeFigureOut">
              <a:rPr lang="fr-FR" smtClean="0"/>
              <a:t>12/06/2020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9F179-5C20-46D3-94BD-0EBFC9FEC74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17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nanoscience.de/HTML/research/graphene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upload.wikimedia.org/wikipedia/commons/e/e3/Activation2_updated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5124" name="Picture 4" descr="https://upload.wikimedia.org/wikipedia/commons/thumb/9/96/Activation2_updated-fr.svg/1024px-Activation2_updated-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" y="1340768"/>
            <a:ext cx="5976664" cy="468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Coordonnée de réaction – saut thermique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63" y="2760788"/>
            <a:ext cx="2661863" cy="245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24128" y="64533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wikipedia</a:t>
            </a:r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6372200" y="2132856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u="sng" smtClean="0">
                    <a:solidFill>
                      <a:schemeClr val="accent2"/>
                    </a:solidFill>
                  </a:rPr>
                  <a:t>Constante de vitesse k</a:t>
                </a:r>
                <a:r>
                  <a:rPr lang="fr-FR" smtClean="0">
                    <a:solidFill>
                      <a:schemeClr val="accent2"/>
                    </a:solidFill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fr-FR" b="0" i="1" smtClean="0">
                            <a:solidFill>
                              <a:schemeClr val="accent2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fr-FR" b="0" i="1" smtClean="0">
                        <a:solidFill>
                          <a:schemeClr val="accent2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u="sng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132856"/>
                <a:ext cx="3096344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575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6725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7019521" cy="3317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116632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Approximation BKW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086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ile:Atomic resolution Au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66" y="1129521"/>
            <a:ext cx="47625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68019" y="598247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Surface d’une feuille d’or vue au microscope à effet tunnel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Microscope à effet tunnel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28184" y="2676857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Résolution</a:t>
            </a:r>
          </a:p>
          <a:p>
            <a:endParaRPr lang="fr-FR" u="sng"/>
          </a:p>
          <a:p>
            <a:r>
              <a:rPr lang="en-US" smtClean="0"/>
              <a:t>latérale : 0.1</a:t>
            </a:r>
            <a:r>
              <a:rPr lang="en-US"/>
              <a:t> </a:t>
            </a:r>
            <a:r>
              <a:rPr lang="en-US" smtClean="0"/>
              <a:t>nm</a:t>
            </a:r>
          </a:p>
          <a:p>
            <a:endParaRPr lang="en-US"/>
          </a:p>
          <a:p>
            <a:r>
              <a:rPr lang="fr-FR" smtClean="0"/>
              <a:t>verticale : 0.01 nm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0426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68019" y="598247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smtClean="0"/>
              <a:t>Feuillet de graphène. Paramètres: </a:t>
            </a:r>
            <a:r>
              <a:rPr lang="fr-FR" i="1"/>
              <a:t> I=10 pA </a:t>
            </a:r>
            <a:r>
              <a:rPr lang="fr-FR" i="1"/>
              <a:t>and </a:t>
            </a:r>
            <a:r>
              <a:rPr lang="fr-FR" i="1" smtClean="0"/>
              <a:t>U=50mV </a:t>
            </a:r>
            <a:r>
              <a:rPr lang="fr-FR" smtClean="0">
                <a:hlinkClick r:id="rId2"/>
              </a:rPr>
              <a:t>http://www.nanoscience.de/HTML/research/graphene.html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Microscope à effet tunnel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228184" y="2676857"/>
            <a:ext cx="2376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smtClean="0"/>
              <a:t>Résolution</a:t>
            </a:r>
          </a:p>
          <a:p>
            <a:endParaRPr lang="fr-FR" u="sng"/>
          </a:p>
          <a:p>
            <a:r>
              <a:rPr lang="en-US" smtClean="0"/>
              <a:t>latérale : 100 pm</a:t>
            </a:r>
          </a:p>
          <a:p>
            <a:endParaRPr lang="en-US"/>
          </a:p>
          <a:p>
            <a:r>
              <a:rPr lang="fr-FR" smtClean="0"/>
              <a:t>verticale : 50 pm</a:t>
            </a:r>
            <a:endParaRPr lang="fr-FR"/>
          </a:p>
        </p:txBody>
      </p:sp>
      <p:pic>
        <p:nvPicPr>
          <p:cNvPr id="10242" name="Picture 2" descr="https://lh3.googleusercontent.com/proxy/SxI-BvQFhBbQu_RE0tTmMIxmJHYPKPi6mDF8wyWU1Lr5QtAs72742tHky8TRh1K960A7eQ80yi-Uebubssmx2D5xrZnSN4P5EjFWN5AxgIfBx9QPhdSM4h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4876800" cy="443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536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D:\Documents\agreg\1 LP\LP_41\stm_bup69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64513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Microscope à effet tunnel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660232" y="63813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BUP 699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227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079704" cy="469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Travail d’extraction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868144" y="61653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BUP 699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9189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M%c3%a9canique%20Quantique/41%20Effet%20Tunnel/microscope_effet_tunnel_profil_energie_potentiel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272808" cy="492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Microscope à effet tunnel</a:t>
            </a:r>
            <a:endParaRPr lang="fr-FR" sz="2800">
              <a:solidFill>
                <a:schemeClr val="accent2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220072" y="6309320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B. Blancon, V. Martos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871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32856"/>
            <a:ext cx="7452320" cy="321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5536" y="332656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solidFill>
                  <a:schemeClr val="accent2"/>
                </a:solidFill>
              </a:rPr>
              <a:t>Microscope à effet tunnel</a:t>
            </a:r>
            <a:endParaRPr lang="fr-FR" sz="2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78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718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6914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919204" cy="3591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Barrière tunnel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55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215520" cy="397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Coefficient tunnel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39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Ordre de grandeur</a:t>
            </a:r>
            <a:endParaRPr lang="fr-FR" sz="3200">
              <a:solidFill>
                <a:schemeClr val="accent2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06" y="2348880"/>
            <a:ext cx="8516428" cy="259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422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upload.wikimedia.org/wikipedia/commons/1/1d/TunnelEffektKling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74" y="1844824"/>
            <a:ext cx="7102152" cy="325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Effet tunnel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32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upload.wikimedia.org/wikipedia/commons/4/48/E14-V20-B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416824" cy="49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51520" y="205945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smtClean="0">
                <a:solidFill>
                  <a:schemeClr val="accent2"/>
                </a:solidFill>
              </a:rPr>
              <a:t>Réflexion d’un paquet d’onde</a:t>
            </a:r>
            <a:endParaRPr lang="fr-FR" sz="32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155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395536" y="332656"/>
                <a:ext cx="41044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smtClean="0">
                    <a:solidFill>
                      <a:schemeClr val="accent2"/>
                    </a:solidFill>
                  </a:rPr>
                  <a:t>Radioactivité </a:t>
                </a:r>
                <a14:m>
                  <m:oMath xmlns:m="http://schemas.openxmlformats.org/officeDocument/2006/math">
                    <m:r>
                      <a:rPr lang="fr-FR" sz="28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r-FR" sz="28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32656"/>
                <a:ext cx="410445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3120" t="-10588" b="-341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14654"/>
            <a:ext cx="318135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ZoneTexte 3"/>
              <p:cNvSpPr txBox="1"/>
              <p:nvPr/>
            </p:nvSpPr>
            <p:spPr>
              <a:xfrm>
                <a:off x="1102693" y="1448755"/>
                <a:ext cx="44644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/>
                  <a:t>Particule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fr-FR" smtClean="0"/>
                  <a:t> </a:t>
                </a:r>
                <a:r>
                  <a:rPr lang="fr-FR" smtClean="0"/>
                  <a:t>: noyau d’hélium</a:t>
                </a:r>
                <a:endParaRPr lang="fr-FR"/>
              </a:p>
            </p:txBody>
          </p:sp>
        </mc:Choice>
        <mc:Fallback>
          <p:sp>
            <p:nvSpPr>
              <p:cNvPr id="4" name="ZoneText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693" y="1448755"/>
                <a:ext cx="446449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30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34" b="-21100"/>
          <a:stretch/>
        </p:blipFill>
        <p:spPr bwMode="auto">
          <a:xfrm>
            <a:off x="4183611" y="1280513"/>
            <a:ext cx="682920" cy="71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1087267" y="2325263"/>
                <a:ext cx="309634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mtClean="0">
                    <a:solidFill>
                      <a:schemeClr val="tx1"/>
                    </a:solidFill>
                  </a:rPr>
                  <a:t>Radioactivité </a:t>
                </a:r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fr-FR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267" y="2325263"/>
                <a:ext cx="309634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575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645024"/>
            <a:ext cx="7272808" cy="19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36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:\Documents\agreg\1 LP\LP_41\basdevant_energie_nucleaire_p8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511" y="715645"/>
            <a:ext cx="5419793" cy="573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1520" y="116632"/>
                <a:ext cx="7488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smtClean="0">
                    <a:solidFill>
                      <a:schemeClr val="accent2"/>
                    </a:solidFill>
                  </a:rPr>
                  <a:t>Radioactivité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fr-FR" sz="320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3200" smtClean="0">
                    <a:solidFill>
                      <a:schemeClr val="accent2"/>
                    </a:solidFill>
                  </a:rPr>
                  <a:t>– temps de vie</a:t>
                </a:r>
                <a:endParaRPr lang="fr-FR" sz="32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74888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034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/>
          <p:cNvSpPr txBox="1"/>
          <p:nvPr/>
        </p:nvSpPr>
        <p:spPr>
          <a:xfrm>
            <a:off x="5724128" y="64533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Source: V. Gillet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5260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8120301" cy="4047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1520" y="116632"/>
                <a:ext cx="748883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3200" smtClean="0">
                    <a:solidFill>
                      <a:schemeClr val="accent2"/>
                    </a:solidFill>
                  </a:rPr>
                  <a:t>Radioactivité </a:t>
                </a:r>
                <a14:m>
                  <m:oMath xmlns:m="http://schemas.openxmlformats.org/officeDocument/2006/math">
                    <m:r>
                      <a:rPr lang="fr-FR" sz="3200" b="0" i="1" smtClean="0">
                        <a:solidFill>
                          <a:schemeClr val="accent2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fr-FR" sz="3200" smtClean="0">
                    <a:solidFill>
                      <a:schemeClr val="accent2"/>
                    </a:solidFill>
                  </a:rPr>
                  <a:t> </a:t>
                </a:r>
                <a:r>
                  <a:rPr lang="fr-FR" sz="3200" smtClean="0">
                    <a:solidFill>
                      <a:schemeClr val="accent2"/>
                    </a:solidFill>
                  </a:rPr>
                  <a:t>– potentiel</a:t>
                </a:r>
                <a:endParaRPr lang="fr-FR" sz="320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16632"/>
                <a:ext cx="7488832" cy="584775"/>
              </a:xfrm>
              <a:prstGeom prst="rect">
                <a:avLst/>
              </a:prstGeom>
              <a:blipFill rotWithShape="1">
                <a:blip r:embed="rId3"/>
                <a:stretch>
                  <a:fillRect l="-2034" t="-12500" b="-34375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194736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122</Words>
  <Application>Microsoft Office PowerPoint</Application>
  <PresentationFormat>Affichage à l'écran (4:3)</PresentationFormat>
  <Paragraphs>36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pascal</cp:lastModifiedBy>
  <cp:revision>10</cp:revision>
  <dcterms:created xsi:type="dcterms:W3CDTF">2020-06-12T19:20:47Z</dcterms:created>
  <dcterms:modified xsi:type="dcterms:W3CDTF">2020-06-13T07:36:22Z</dcterms:modified>
</cp:coreProperties>
</file>