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8" r:id="rId5"/>
    <p:sldId id="262" r:id="rId6"/>
    <p:sldId id="263" r:id="rId7"/>
    <p:sldId id="264" r:id="rId8"/>
    <p:sldId id="269" r:id="rId9"/>
    <p:sldId id="266" r:id="rId10"/>
    <p:sldId id="267" r:id="rId11"/>
    <p:sldId id="265" r:id="rId12"/>
    <p:sldId id="256" r:id="rId13"/>
    <p:sldId id="270" r:id="rId14"/>
    <p:sldId id="273" r:id="rId15"/>
    <p:sldId id="272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9DD-3264-4EDD-8B68-A2F02A6CA093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9534-E4D8-415B-BC25-CCDC2F7E9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79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9DD-3264-4EDD-8B68-A2F02A6CA093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9534-E4D8-415B-BC25-CCDC2F7E9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83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9DD-3264-4EDD-8B68-A2F02A6CA093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9534-E4D8-415B-BC25-CCDC2F7E9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69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9DD-3264-4EDD-8B68-A2F02A6CA093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9534-E4D8-415B-BC25-CCDC2F7E9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03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9DD-3264-4EDD-8B68-A2F02A6CA093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9534-E4D8-415B-BC25-CCDC2F7E9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53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9DD-3264-4EDD-8B68-A2F02A6CA093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9534-E4D8-415B-BC25-CCDC2F7E9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58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9DD-3264-4EDD-8B68-A2F02A6CA093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9534-E4D8-415B-BC25-CCDC2F7E9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9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9DD-3264-4EDD-8B68-A2F02A6CA093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9534-E4D8-415B-BC25-CCDC2F7E9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07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9DD-3264-4EDD-8B68-A2F02A6CA093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9534-E4D8-415B-BC25-CCDC2F7E9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35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9DD-3264-4EDD-8B68-A2F02A6CA093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9534-E4D8-415B-BC25-CCDC2F7E9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06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9DD-3264-4EDD-8B68-A2F02A6CA093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9534-E4D8-415B-BC25-CCDC2F7E9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22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F79DD-3264-4EDD-8B68-A2F02A6CA093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9534-E4D8-415B-BC25-CCDC2F7E9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31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arles_H._Towne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Waveguide" TargetMode="External"/><Relationship Id="rId4" Type="http://schemas.openxmlformats.org/officeDocument/2006/relationships/hyperlink" Target="https://en.wikipedia.org/wiki/Quadrupole_ion_tra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irst-tf.fr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26064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Molécule d’ammoniac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3" name="Picture 4" descr="D:\Documents\agreg\1 LP\LP43_deux_niveaux\molecule_ammoniac_modelis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80168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olécule d'ammoniaque illustration de vecteur. Illustration du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6003" r="1577" b="15584"/>
          <a:stretch/>
        </p:blipFill>
        <p:spPr bwMode="auto">
          <a:xfrm>
            <a:off x="971600" y="1124744"/>
            <a:ext cx="2873459" cy="180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851920" y="635397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mtClean="0"/>
              <a:t>Source : </a:t>
            </a:r>
            <a:r>
              <a:rPr lang="fr-FR" smtClean="0"/>
              <a:t>Basdevant, Dalibart, Mécanique quantique</a:t>
            </a: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8316415" y="5229200"/>
            <a:ext cx="456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mtClean="0"/>
              <a:t>z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77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9/92/Charles_Townes_and_first_maser.jpg/800px-Charles_Townes_and_first_m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096853"/>
            <a:ext cx="5040560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84168" y="1628800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First prototype ammonia maser and inventor </a:t>
            </a:r>
            <a:r>
              <a:rPr lang="en-US">
                <a:hlinkClick r:id="rId3" tooltip="Charles H. Townes"/>
              </a:rPr>
              <a:t>Charles H. Townes</a:t>
            </a:r>
            <a:r>
              <a:rPr lang="en-US"/>
              <a:t>. The ammonia nozzle is at left in the box, the four brass rods at center is the </a:t>
            </a:r>
            <a:r>
              <a:rPr lang="en-US">
                <a:hlinkClick r:id="rId4" tooltip="Quadrupole ion trap"/>
              </a:rPr>
              <a:t>quadrupole</a:t>
            </a:r>
            <a:r>
              <a:rPr lang="en-US"/>
              <a:t> state selector, and the resonant cavity is at right. The 24 GHz microwaves exit through the vertical </a:t>
            </a:r>
            <a:r>
              <a:rPr lang="en-US">
                <a:hlinkClick r:id="rId5" tooltip="Waveguide"/>
              </a:rPr>
              <a:t>waveguide</a:t>
            </a:r>
            <a:r>
              <a:rPr lang="en-US"/>
              <a:t> Townes is adjusting. At bottom are the vacuum pumps.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372200" y="60932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9552" y="40466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MASER à ammoniac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12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erso.ens-lyon.fr/vincent.martos/Agr%C3%A9gation/LP/M%C3%A9canique%20Quantique/43%20Evolution%20temporelle%20d'un%20syst%c3%a8me%20quantique%20%c3%a0%20deux%20niveaux/oscillations_ra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4068"/>
            <a:ext cx="8100392" cy="35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40466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Oscillations de Rabi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51920" y="635397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mtClean="0"/>
              <a:t>Source : </a:t>
            </a:r>
            <a:r>
              <a:rPr lang="fr-FR" smtClean="0"/>
              <a:t>Basdevant, Dalibart, Mécanique quantique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18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\agreg\1 LP\LP_43\rams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48932"/>
            <a:ext cx="4680520" cy="576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26064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Franges de Ramsey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44795" y="6386277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Source: 	Primary Atomic Frequency Standards at NIST (2001)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89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19"/>
            <a:ext cx="8640960" cy="87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3568" y="26064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Franges de Ramsey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3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0.gstatic.com/images?q=tbn:ANd9GcS03ZxuPb8XcesvLdr9XgQHN6N0VDVAsNBgx8rEcABkNv_Xf69HcQ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61" y="2909265"/>
            <a:ext cx="2966379" cy="32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836167" cy="31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7504" y="26369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intensité (u.a.)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763688" y="5913616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mtClean="0"/>
              <a:t>longueur d’onde (nm)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499992" y="6446590"/>
            <a:ext cx="579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Mesures: https://phitem.univ-grenoble-alpes.fr/</a:t>
            </a: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83568" y="2606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Interférences en lumière polarisée en biréfringence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83868"/>
            <a:ext cx="5400600" cy="21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04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80" y="1052736"/>
            <a:ext cx="6480720" cy="478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709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10146" cy="536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3568" y="26064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Franges de Ramsey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9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pri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722756" cy="43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3568" y="26064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Horloge à fontaine d’atomes froids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86620" y="6165304"/>
            <a:ext cx="176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>
                <a:hlinkClick r:id="rId3"/>
              </a:rPr>
              <a:t>https://first-tf.fr/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239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71525"/>
            <a:ext cx="72009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92080" y="6237312"/>
            <a:ext cx="327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Source:  Jahier, Les atomes froids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83568" y="26064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Horloge à fontaine d’atomes froids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8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cuments\agreg\1 LP\LP43_deux_niveaux\molecule_ammoniac_niveaux_energ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27" y="1844824"/>
            <a:ext cx="4104456" cy="348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3568" y="26064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Molécule d’ammoniac</a:t>
            </a:r>
            <a:endParaRPr lang="fr-FR" sz="280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6383783" y="4077072"/>
                <a:ext cx="22926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fr-FR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𝑒𝑉</m:t>
                    </m:r>
                  </m:oMath>
                </a14:m>
                <a:r>
                  <a:rPr lang="fr-FR" smtClean="0">
                    <a:solidFill>
                      <a:schemeClr val="accent2"/>
                    </a:solidFill>
                  </a:rPr>
                  <a:t> soit 24 GHz</a:t>
                </a:r>
                <a:endParaRPr lang="fr-FR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83" y="4077072"/>
                <a:ext cx="2292673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3851920" y="635397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mtClean="0"/>
              <a:t>Source : </a:t>
            </a:r>
            <a:r>
              <a:rPr lang="fr-FR" smtClean="0"/>
              <a:t>Basdevant, Dalibart, Mécanique quantique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58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\agreg\1 LP\LP43_deux_niveaux\molecule_ammoniac_etats_s_et_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7" y="1988840"/>
            <a:ext cx="8139113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3568" y="26064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Molécule d’ammoniac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51920" y="635397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mtClean="0"/>
              <a:t>Source : </a:t>
            </a:r>
            <a:r>
              <a:rPr lang="fr-FR" smtClean="0"/>
              <a:t>Basdevant, Dalibart, Mécanique quantique</a:t>
            </a: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851920" y="3799425"/>
            <a:ext cx="456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mtClean="0"/>
              <a:t>z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72400" y="3792284"/>
            <a:ext cx="456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mtClean="0"/>
              <a:t>z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38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766049" cy="31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3568" y="26064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Moment dipolaire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7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rso.ens-lyon.fr/vincent.martos/Agr%C3%A9gation/LP/M%C3%A9canique%20Quantique/43%20Evolution%20temporelle%20d'un%20syst%c3%a8me%20quantique%20%c3%a0%20deux%20niveaux/molecule_ammoniac_niveaux_energie_avec_cha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02945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40466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Effet d’un champ électrique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51920" y="635397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mtClean="0"/>
              <a:t>Source : </a:t>
            </a:r>
            <a:r>
              <a:rPr lang="fr-FR" smtClean="0"/>
              <a:t>Basdevant, Dalibart, Mécanique quantique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89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rso.ens-lyon.fr/vincent.martos/Agr%C3%A9gation/LP/M%C3%A9canique%20Quantique/43%20Evolution%20temporelle%20d'un%20syst%c3%a8me%20quantique%20%c3%a0%20deux%20niveaux/molecule_ammoniac_niveaux_energie_avec_champ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482049" cy="431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40466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Effet d’un champ électrique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51920" y="635397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mtClean="0"/>
              <a:t>Source : </a:t>
            </a:r>
            <a:r>
              <a:rPr lang="fr-FR" smtClean="0"/>
              <a:t>Basdevant, Dalibart, Mécanique quantique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10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rso.ens-lyon.fr/vincent.martos/Agr%C3%A9gation/LP/M%C3%A9canique%20Quantique/43%20Evolution%20temporelle%20d'un%20syst%c3%a8me%20quantique%20%c3%a0%20deux%20niveaux/molecule_ammoniac_niveaux_energie_avec_champ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8" y="1853866"/>
            <a:ext cx="8337365" cy="330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40466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Effet d’un champ électrique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4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182011" cy="26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41814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MASER à ammoniac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51920" y="635397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mtClean="0"/>
              <a:t>Source : </a:t>
            </a:r>
            <a:r>
              <a:rPr lang="fr-FR" smtClean="0"/>
              <a:t>Basdevant, Dalibart, Mécanique quantique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187624" y="2060848"/>
            <a:ext cx="144016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2" y="4797152"/>
            <a:ext cx="6768244" cy="69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8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40466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MASER à ammoniac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128495" cy="38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851920" y="635397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mtClean="0"/>
              <a:t>Source : </a:t>
            </a:r>
            <a:r>
              <a:rPr lang="fr-FR" smtClean="0"/>
              <a:t>Basdevant, Dalibart, Mécanique quantique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5301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171</Words>
  <Application>Microsoft Office PowerPoint</Application>
  <PresentationFormat>Affichage à l'écran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14</cp:revision>
  <dcterms:created xsi:type="dcterms:W3CDTF">2020-06-13T13:58:17Z</dcterms:created>
  <dcterms:modified xsi:type="dcterms:W3CDTF">2020-06-13T21:15:36Z</dcterms:modified>
</cp:coreProperties>
</file>