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8" r:id="rId3"/>
    <p:sldId id="263" r:id="rId4"/>
    <p:sldId id="256" r:id="rId5"/>
    <p:sldId id="266" r:id="rId6"/>
    <p:sldId id="265" r:id="rId7"/>
    <p:sldId id="258" r:id="rId8"/>
    <p:sldId id="259" r:id="rId9"/>
    <p:sldId id="270" r:id="rId10"/>
    <p:sldId id="272" r:id="rId11"/>
    <p:sldId id="271" r:id="rId12"/>
    <p:sldId id="262" r:id="rId13"/>
    <p:sldId id="260" r:id="rId14"/>
    <p:sldId id="261" r:id="rId15"/>
    <p:sldId id="273" r:id="rId16"/>
    <p:sldId id="264" r:id="rId17"/>
    <p:sldId id="26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9F48-E982-4137-92A9-BA0BED9ACD7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321F-0F0F-497A-AB54-44FBEB046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4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321F-0F0F-497A-AB54-44FBEB046E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6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34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9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66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5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9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52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96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60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9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DA2A-8D23-4B0C-B38A-B090BDD66ADB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0990-5FD5-44FE-BDBB-8CDF3FB88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306896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Plan</a:t>
            </a:r>
          </a:p>
          <a:p>
            <a:endParaRPr lang="fr-FR" u="sng"/>
          </a:p>
          <a:p>
            <a:r>
              <a:rPr lang="fr-FR" u="sng" smtClean="0"/>
              <a:t>I/ Systèmes bouclés linéaire</a:t>
            </a:r>
          </a:p>
          <a:p>
            <a:endParaRPr lang="fr-FR" u="sng" smtClean="0"/>
          </a:p>
          <a:p>
            <a:r>
              <a:rPr lang="fr-FR" u="sng" smtClean="0"/>
              <a:t>II/ Conséquences de la rétroaction</a:t>
            </a:r>
          </a:p>
          <a:p>
            <a:endParaRPr lang="fr-FR" u="sng" smtClean="0"/>
          </a:p>
          <a:p>
            <a:r>
              <a:rPr lang="fr-FR" u="sng" smtClean="0"/>
              <a:t>III/ Oscillateur: le LASER</a:t>
            </a:r>
            <a:endParaRPr 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827584" y="836711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Prérequis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systèmes linéaires</a:t>
            </a:r>
          </a:p>
          <a:p>
            <a:r>
              <a:rPr lang="fr-FR" smtClean="0"/>
              <a:t>transformée de Laplace, fonction de transfert</a:t>
            </a:r>
          </a:p>
          <a:p>
            <a:r>
              <a:rPr lang="fr-FR" smtClean="0"/>
              <a:t>schéma blocs</a:t>
            </a:r>
          </a:p>
          <a:p>
            <a:r>
              <a:rPr lang="fr-FR" smtClean="0"/>
              <a:t>réponse à un échelon</a:t>
            </a:r>
          </a:p>
          <a:p>
            <a:r>
              <a:rPr lang="fr-FR" smtClean="0"/>
              <a:t>amplificateur linéaire intégré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7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190750"/>
            <a:ext cx="6038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38550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Convention de signe pour les oscillateurs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4048" y="3789040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smtClean="0"/>
              <a:t>B</a:t>
            </a:r>
            <a:endParaRPr lang="fr-FR" sz="3600"/>
          </a:p>
        </p:txBody>
      </p:sp>
      <p:sp>
        <p:nvSpPr>
          <p:cNvPr id="6" name="ZoneTexte 5"/>
          <p:cNvSpPr txBox="1"/>
          <p:nvPr/>
        </p:nvSpPr>
        <p:spPr>
          <a:xfrm>
            <a:off x="493204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5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e/e2/Laser_h%C3%A9lium-n%C3%A9on.png/1920px-Laser_h%C3%A9lium-n%C3%A9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1" y="3573016"/>
            <a:ext cx="6960518" cy="26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2996952"/>
            <a:ext cx="346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0927" y="47667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de principe d’un laser He-Ne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5366" name="Picture 6" descr="https://upload.wikimedia.org/wikipedia/commons/thumb/4/4b/Laser_DSC09088.JPG/1024px-Laser_DSC09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11" y="297083"/>
            <a:ext cx="3111744" cy="30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75856" y="1700808"/>
            <a:ext cx="1615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Laser He-Ne de démonstration</a:t>
            </a:r>
          </a:p>
          <a:p>
            <a:r>
              <a:rPr lang="fr-FR"/>
              <a:t>au Laboratoire </a:t>
            </a:r>
            <a:r>
              <a:rPr lang="fr-FR" smtClean="0"/>
              <a:t>Kastler Brossel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08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43088"/>
            <a:ext cx="82581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Fox, Quantum optics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de principe d’un laser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202775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M1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652120" y="202775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M2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23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bloc d’un LASER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7848503" cy="32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9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63538"/>
            <a:ext cx="3657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96136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Fox, Quantum optics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Représentation spectrale d’un LASER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2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23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3" r="-3008"/>
          <a:stretch/>
        </p:blipFill>
        <p:spPr bwMode="auto">
          <a:xfrm>
            <a:off x="827584" y="3921680"/>
            <a:ext cx="7647311" cy="29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Amplificateur non-inverseur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8196" name="Picture 4" descr="http://perso.ens-lyon.fr/vincent.martos/Agr%c3%a9gation/LP/Traitement%20du%20signal/22%20R%c3%a9troaction%20et%20oscillations/amplificateur_non_inverseur_fonction_transf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0921"/>
            <a:ext cx="5763601" cy="23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20272" y="31409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3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Traitement%20du%20signal/22%20R%c3%a9troaction%20et%20oscillations/critere_nyqu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4" y="1628800"/>
            <a:ext cx="7222834" cy="45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38550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Critère du revers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4088" y="603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8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bloc d’un filtre linéaire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615459" cy="25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2" y="1772816"/>
            <a:ext cx="7848720" cy="32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Exemple de rétroaction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0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Amplificateur non-inverseur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31" name="Picture 7" descr="http://perso.ens-lyon.fr/vincent.martos/Agr%c3%a9gation/LP/Traitement%20du%20signal/22%20R%c3%a9troaction%20et%20oscillations/amplificateur_non_inverseur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" y="1916832"/>
            <a:ext cx="4735441" cy="3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475656" y="55892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63229"/>
            <a:ext cx="38526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57" y="3049315"/>
            <a:ext cx="38526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Amplificateur non-inverseur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1266" name="Picture 2" descr="http://perso.ens-lyon.fr/vincent.martos/Agr%c3%a9gation/LP/Traitement%20du%20signal/22%20R%c3%a9troaction%20et%20oscillations/amplificateur_non_inverseu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8630"/>
            <a:ext cx="4243302" cy="44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03648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1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Conservation du produit gain-bande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6" name="Picture 2" descr="D:\Documents\agreg\1 LP\LP_22\gain_ba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33926" cy="54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1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Réponse dynamique : système d’ordre 1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4088" y="622185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313382" cy="41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agreg\1 LP\LP_22\dépass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35352" cy="43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8550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Réponse dynamique : système d’ordre 2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556" y="9234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Dans un système d’ordre 2, il peut y avoir dépassement.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64088" y="603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69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so.ens-lyon.fr/vincent.martos/Agr%c3%a9gation/LP/Traitement%20du%20signal/22%20R%c3%a9troaction%20et%20oscillations/poles_boucle_ouve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49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64088" y="603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632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171</Words>
  <Application>Microsoft Office PowerPoint</Application>
  <PresentationFormat>Affichage à l'écran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21</cp:revision>
  <dcterms:created xsi:type="dcterms:W3CDTF">2020-06-02T07:55:46Z</dcterms:created>
  <dcterms:modified xsi:type="dcterms:W3CDTF">2020-06-26T12:42:27Z</dcterms:modified>
</cp:coreProperties>
</file>