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4" r:id="rId5"/>
    <p:sldId id="265" r:id="rId6"/>
    <p:sldId id="257" r:id="rId7"/>
    <p:sldId id="260" r:id="rId8"/>
    <p:sldId id="258" r:id="rId9"/>
    <p:sldId id="266" r:id="rId10"/>
    <p:sldId id="267" r:id="rId11"/>
    <p:sldId id="268" r:id="rId12"/>
    <p:sldId id="269" r:id="rId13"/>
    <p:sldId id="270" r:id="rId14"/>
    <p:sldId id="261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12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3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8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7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8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5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AEC8-198C-4CF9-B7CA-1091A736D1CF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D874-1A68-4B22-8371-EE346DA07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33182" y="2479293"/>
            <a:ext cx="151216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/>
          </a:p>
          <a:p>
            <a:pPr algn="ctr"/>
            <a:r>
              <a:rPr lang="fr-FR" sz="2000" smtClean="0"/>
              <a:t>Microphone</a:t>
            </a:r>
            <a:endParaRPr lang="fr-FR" sz="2000"/>
          </a:p>
          <a:p>
            <a:pPr algn="ctr"/>
            <a:endParaRPr lang="fr-FR" sz="2000"/>
          </a:p>
        </p:txBody>
      </p:sp>
      <p:cxnSp>
        <p:nvCxnSpPr>
          <p:cNvPr id="7" name="Connecteur droit 6"/>
          <p:cNvCxnSpPr>
            <a:stCxn id="4" idx="3"/>
            <a:endCxn id="8" idx="1"/>
          </p:cNvCxnSpPr>
          <p:nvPr/>
        </p:nvCxnSpPr>
        <p:spPr>
          <a:xfrm>
            <a:off x="5245350" y="2987125"/>
            <a:ext cx="12811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26460" y="2325405"/>
            <a:ext cx="157393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smtClean="0"/>
          </a:p>
          <a:p>
            <a:pPr algn="ctr"/>
            <a:r>
              <a:rPr lang="fr-FR" sz="2000" smtClean="0"/>
              <a:t>Carte d’acquisition</a:t>
            </a:r>
            <a:endParaRPr lang="fr-FR" sz="2000"/>
          </a:p>
          <a:p>
            <a:pPr algn="ctr"/>
            <a:endParaRPr lang="fr-FR" sz="2000"/>
          </a:p>
        </p:txBody>
      </p:sp>
      <p:sp>
        <p:nvSpPr>
          <p:cNvPr id="15" name="ZoneTexte 14"/>
          <p:cNvSpPr txBox="1"/>
          <p:nvPr/>
        </p:nvSpPr>
        <p:spPr>
          <a:xfrm>
            <a:off x="894430" y="2475473"/>
            <a:ext cx="136815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/>
          </a:p>
          <a:p>
            <a:pPr algn="ctr"/>
            <a:r>
              <a:rPr lang="fr-FR" sz="2000" smtClean="0"/>
              <a:t>Diapason</a:t>
            </a:r>
            <a:endParaRPr lang="fr-FR" sz="2000"/>
          </a:p>
          <a:p>
            <a:pPr algn="ctr"/>
            <a:endParaRPr lang="fr-FR" sz="2000"/>
          </a:p>
        </p:txBody>
      </p:sp>
      <p:cxnSp>
        <p:nvCxnSpPr>
          <p:cNvPr id="18" name="Connecteur droit 17"/>
          <p:cNvCxnSpPr>
            <a:stCxn id="15" idx="3"/>
            <a:endCxn id="4" idx="1"/>
          </p:cNvCxnSpPr>
          <p:nvPr/>
        </p:nvCxnSpPr>
        <p:spPr>
          <a:xfrm>
            <a:off x="2262582" y="2983305"/>
            <a:ext cx="1470600" cy="382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29262" y="228577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rgbClr val="00B050"/>
                </a:solidFill>
              </a:rPr>
              <a:t>onde acoustique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72854" y="23143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rgbClr val="00B050"/>
                </a:solidFill>
              </a:rPr>
              <a:t>signal électrique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29262" y="30918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analogique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81590" y="31094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analogique</a:t>
            </a:r>
            <a:endParaRPr lang="fr-FR">
              <a:solidFill>
                <a:schemeClr val="accent1"/>
              </a:solidFill>
            </a:endParaRPr>
          </a:p>
        </p:txBody>
      </p:sp>
      <p:cxnSp>
        <p:nvCxnSpPr>
          <p:cNvPr id="35" name="Connecteur droit 34"/>
          <p:cNvCxnSpPr>
            <a:endCxn id="8" idx="2"/>
          </p:cNvCxnSpPr>
          <p:nvPr/>
        </p:nvCxnSpPr>
        <p:spPr>
          <a:xfrm flipV="1">
            <a:off x="7313426" y="3648844"/>
            <a:ext cx="0" cy="8602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557342" y="4509120"/>
            <a:ext cx="151216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/>
          </a:p>
          <a:p>
            <a:pPr algn="ctr"/>
            <a:r>
              <a:rPr lang="fr-FR" sz="2000" smtClean="0"/>
              <a:t>Logiciel Latis-Pro</a:t>
            </a:r>
            <a:endParaRPr lang="fr-FR" sz="2000"/>
          </a:p>
          <a:p>
            <a:pPr algn="ctr"/>
            <a:endParaRPr lang="fr-FR" sz="2000"/>
          </a:p>
        </p:txBody>
      </p:sp>
      <p:sp>
        <p:nvSpPr>
          <p:cNvPr id="39" name="ZoneTexte 38"/>
          <p:cNvSpPr txBox="1"/>
          <p:nvPr/>
        </p:nvSpPr>
        <p:spPr>
          <a:xfrm>
            <a:off x="7488324" y="3755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rgbClr val="00B050"/>
                </a:solidFill>
              </a:rPr>
              <a:t>signal électrique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012160" y="38943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numérique</a:t>
            </a:r>
            <a:endParaRPr lang="fr-F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agreg\1 LP\LP_23\60 o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7024"/>
            <a:ext cx="8737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278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Réalisé avec Python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agreg\1 LP\LP_23\tfdiscre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058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144047" cy="57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75271" y="612465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Gauche: signal temporel tronqué. Droite: spectre théorique du signal tronqué et spectre discret.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956376" y="6263153"/>
            <a:ext cx="146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J. Neveu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35118"/>
                  </p:ext>
                </p:extLst>
              </p:nvPr>
            </p:nvGraphicFramePr>
            <p:xfrm>
              <a:off x="1115616" y="1988840"/>
              <a:ext cx="6768752" cy="1942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94028"/>
                    <a:gridCol w="3174724"/>
                  </a:tblGrid>
                  <a:tr h="365759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Paramètre temporel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Effet sur le spectre</a:t>
                          </a:r>
                          <a:endParaRPr lang="fr-F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Période</a:t>
                          </a:r>
                          <a:r>
                            <a:rPr lang="fr-FR" baseline="0" smtClean="0"/>
                            <a:t> d’échantillonnage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baseline="0" smtClean="0"/>
                            <a:t> 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mtClean="0"/>
                            <a:t>Périodisation tous les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fr-FR" smtClean="0"/>
                            <a:t>, </a:t>
                          </a:r>
                          <a:r>
                            <a:rPr lang="fr-FR" smtClean="0"/>
                            <a:t>critère</a:t>
                          </a:r>
                          <a:r>
                            <a:rPr lang="fr-FR" baseline="0" smtClean="0"/>
                            <a:t> de Shannon</a:t>
                          </a:r>
                          <a:endParaRPr lang="fr-FR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Durée</a:t>
                          </a:r>
                          <a:r>
                            <a:rPr lang="fr-FR" baseline="0" smtClean="0"/>
                            <a:t> de l’acquisition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fr-FR" baseline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Largeur</a:t>
                          </a:r>
                          <a:r>
                            <a:rPr lang="fr-FR" baseline="0" smtClean="0"/>
                            <a:t> spectrale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fr-FR" b="0" i="1" baseline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fr-FR" b="0" i="1" baseline="0" smtClean="0">
                                  <a:latin typeface="Cambria Math"/>
                                </a:rPr>
                                <m:t>∼</m:t>
                              </m:r>
                              <m:f>
                                <m:fPr>
                                  <m:ctrlPr>
                                    <a:rPr lang="fr-FR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baseline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fr-FR" smtClean="0"/>
                            <a:t>, </a:t>
                          </a:r>
                          <a:r>
                            <a:rPr lang="fr-FR" smtClean="0"/>
                            <a:t>résolution spectrale</a:t>
                          </a:r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35118"/>
                  </p:ext>
                </p:extLst>
              </p:nvPr>
            </p:nvGraphicFramePr>
            <p:xfrm>
              <a:off x="1115616" y="1988840"/>
              <a:ext cx="6768752" cy="1942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94028"/>
                    <a:gridCol w="3174724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Paramètre temporel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Effet sur le spectre</a:t>
                          </a:r>
                          <a:endParaRPr lang="fr-FR"/>
                        </a:p>
                      </a:txBody>
                      <a:tcPr/>
                    </a:tc>
                  </a:tr>
                  <a:tr h="7884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000" r="-88625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3052" t="-50000" r="-192" b="-111538"/>
                          </a:stretch>
                        </a:blipFill>
                      </a:tcPr>
                    </a:tc>
                  </a:tr>
                  <a:tr h="7886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1163" r="-88625" b="-12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3052" t="-151163" r="-192" b="-124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13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24188" y="2636912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cxnSp>
        <p:nvCxnSpPr>
          <p:cNvPr id="4" name="Connecteur droit 3"/>
          <p:cNvCxnSpPr>
            <a:stCxn id="2" idx="1"/>
            <a:endCxn id="2" idx="5"/>
          </p:cNvCxnSpPr>
          <p:nvPr/>
        </p:nvCxnSpPr>
        <p:spPr>
          <a:xfrm>
            <a:off x="3187460" y="2700184"/>
            <a:ext cx="305504" cy="3055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2" idx="3"/>
            <a:endCxn id="2" idx="7"/>
          </p:cNvCxnSpPr>
          <p:nvPr/>
        </p:nvCxnSpPr>
        <p:spPr>
          <a:xfrm flipV="1">
            <a:off x="3187460" y="2700184"/>
            <a:ext cx="305504" cy="3055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2" idx="6"/>
          </p:cNvCxnSpPr>
          <p:nvPr/>
        </p:nvCxnSpPr>
        <p:spPr>
          <a:xfrm>
            <a:off x="3556236" y="285293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53112" y="2560536"/>
            <a:ext cx="1008112" cy="58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356436" y="2708920"/>
            <a:ext cx="36004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716476" y="2708920"/>
            <a:ext cx="288032" cy="2247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9" idx="3"/>
          </p:cNvCxnSpPr>
          <p:nvPr/>
        </p:nvCxnSpPr>
        <p:spPr>
          <a:xfrm>
            <a:off x="6161224" y="2852936"/>
            <a:ext cx="1067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2" idx="0"/>
          </p:cNvCxnSpPr>
          <p:nvPr/>
        </p:nvCxnSpPr>
        <p:spPr>
          <a:xfrm flipV="1">
            <a:off x="3340212" y="198884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2" idx="2"/>
          </p:cNvCxnSpPr>
          <p:nvPr/>
        </p:nvCxnSpPr>
        <p:spPr>
          <a:xfrm flipH="1">
            <a:off x="2476116" y="2852936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3304208" y="19168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440112" y="28169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204308" y="282151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164288" y="28217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32400" y="321297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rgbClr val="00B050"/>
                </a:solidFill>
              </a:rPr>
              <a:t>Filtre passe-bas</a:t>
            </a:r>
            <a:endParaRPr lang="fr-FR" sz="1400">
              <a:solidFill>
                <a:srgbClr val="00B05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08164" y="315359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rgbClr val="00B050"/>
                </a:solidFill>
              </a:rPr>
              <a:t>Multiplieur</a:t>
            </a:r>
            <a:endParaRPr lang="fr-FR" sz="140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2599432" y="1196752"/>
                <a:ext cx="1627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smtClean="0"/>
                  <a:t>Signal de fréquence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sz="160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32" y="1196752"/>
                <a:ext cx="162783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7092280" y="2652445"/>
            <a:ext cx="16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/>
              <a:t>Signal final</a:t>
            </a:r>
            <a:endParaRPr lang="fr-FR" sz="1600"/>
          </a:p>
        </p:txBody>
      </p:sp>
      <p:sp>
        <p:nvSpPr>
          <p:cNvPr id="31" name="ZoneTexte 30"/>
          <p:cNvSpPr txBox="1"/>
          <p:nvPr/>
        </p:nvSpPr>
        <p:spPr>
          <a:xfrm>
            <a:off x="971600" y="2674779"/>
            <a:ext cx="16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/>
              <a:t>Signal reçu </a:t>
            </a:r>
          </a:p>
        </p:txBody>
      </p:sp>
    </p:spTree>
    <p:extLst>
      <p:ext uri="{BB962C8B-B14F-4D97-AF65-F5344CB8AC3E}">
        <p14:creationId xmlns:p14="http://schemas.microsoft.com/office/powerpoint/2010/main" val="39225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72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2204864"/>
            <a:ext cx="50405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672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composante récupérée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4" y="1268760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63888" y="529459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Spectre d’un diapason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00192" y="58772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CCNY Physics Lab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06" y="495409"/>
            <a:ext cx="6722773" cy="48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45806" y="54003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 Echantillonnage numérique d’un signal s(t) sur 8 niveaux multiples de 1V.</a:t>
            </a:r>
          </a:p>
          <a:p>
            <a:endParaRPr lang="fr-FR" smtClean="0"/>
          </a:p>
        </p:txBody>
      </p:sp>
      <p:sp>
        <p:nvSpPr>
          <p:cNvPr id="5" name="ZoneTexte 4"/>
          <p:cNvSpPr txBox="1"/>
          <p:nvPr/>
        </p:nvSpPr>
        <p:spPr>
          <a:xfrm>
            <a:off x="6084168" y="6165304"/>
            <a:ext cx="21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agreg\1 LP\LP_23\1000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376363"/>
            <a:ext cx="87280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278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Réalisé avec Python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agreg\1 LP\LP_23\770 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0" y="1246187"/>
            <a:ext cx="87090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78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Réalisé avec Python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92666" cy="389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5517232"/>
            <a:ext cx="21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03648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rgbClr val="FF0000"/>
                </a:solidFill>
              </a:rPr>
              <a:t>Cas favorable du théorème de Shannon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371600"/>
            <a:ext cx="661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84168" y="6021288"/>
            <a:ext cx="21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03648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rgbClr val="FF0000"/>
                </a:solidFill>
              </a:rPr>
              <a:t>Cas défavorable du théorème de Shannon</a:t>
            </a:r>
            <a:endParaRPr lang="fr-F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76425"/>
            <a:ext cx="7286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17156" y="562989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Cottet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agreg\1 LP\LP_23\10 o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8718551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278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Réalisé avec Python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5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168</Words>
  <Application>Microsoft Office PowerPoint</Application>
  <PresentationFormat>Affichage à l'écran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2020-05-26T20:55:06Z</dcterms:created>
  <dcterms:modified xsi:type="dcterms:W3CDTF">2020-05-27T20:54:51Z</dcterms:modified>
</cp:coreProperties>
</file>