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2" r:id="rId7"/>
    <p:sldId id="258" r:id="rId8"/>
    <p:sldId id="256" r:id="rId9"/>
    <p:sldId id="274" r:id="rId10"/>
    <p:sldId id="266" r:id="rId11"/>
    <p:sldId id="268" r:id="rId12"/>
    <p:sldId id="267" r:id="rId13"/>
    <p:sldId id="269" r:id="rId14"/>
    <p:sldId id="271" r:id="rId15"/>
    <p:sldId id="272" r:id="rId16"/>
    <p:sldId id="273" r:id="rId17"/>
    <p:sldId id="270" r:id="rId18"/>
    <p:sldId id="26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3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3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41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30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3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23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3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6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2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8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FC64-D4C4-4F11-9E4D-AD67506D9B78}" type="datetimeFigureOut">
              <a:rPr lang="fr-FR" smtClean="0"/>
              <a:t>10/06/2020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B835F-5AE8-48B0-9CCC-1480BBA38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e/ee/Potentiel_Lennard-J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49641" cy="42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Potentiel de Lennard Jones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695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80112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2" y="3681613"/>
            <a:ext cx="3986002" cy="136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1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e/ee/CycleFrigorifique.png/1024px-CycleFrigorifi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919"/>
            <a:ext cx="3818786" cy="33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Réfrigérateur</a:t>
            </a:r>
            <a:endParaRPr lang="fr-FR" sz="32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Données: pour R134a</a:t>
                </a:r>
              </a:p>
              <a:p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=1.3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𝑚𝑜𝑙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=225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𝑒𝑏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=−10°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1.64 bar</a:t>
                </a:r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𝑙𝑖𝑞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=25°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6.65 bar</a:t>
                </a:r>
              </a:p>
              <a:p>
                <a:endParaRPr lang="fr-FR" smtClean="0"/>
              </a:p>
              <a:p>
                <a:r>
                  <a:rPr lang="fr-FR" smtClean="0"/>
                  <a:t>pas d’impact sur la couche d’ozone</a:t>
                </a:r>
              </a:p>
              <a:p>
                <a:r>
                  <a:rPr lang="fr-FR" smtClean="0"/>
                  <a:t>gaz à effet de serre</a:t>
                </a:r>
                <a:endParaRPr lang="fr-FR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blipFill rotWithShape="1">
                <a:blip r:embed="rId3"/>
                <a:stretch>
                  <a:fillRect l="-1337" t="-1152" b="-29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03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Données: pour R134a</a:t>
                </a:r>
              </a:p>
              <a:p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=1.3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𝑚𝑜𝑙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=225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</m:oMath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𝑒𝑏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=−10°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2 bar</a:t>
                </a:r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𝑙𝑖𝑞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=25°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mtClean="0"/>
                  <a:t>à 6.65 bar</a:t>
                </a:r>
              </a:p>
              <a:p>
                <a:endParaRPr lang="fr-FR" smtClean="0"/>
              </a:p>
              <a:p>
                <a:r>
                  <a:rPr lang="fr-FR" smtClean="0"/>
                  <a:t>pas d’impact sur la couche d’ozone</a:t>
                </a:r>
              </a:p>
              <a:p>
                <a:r>
                  <a:rPr lang="fr-FR" smtClean="0"/>
                  <a:t>gaz à effet de serre</a:t>
                </a:r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1437"/>
                <a:ext cx="4104456" cy="2649571"/>
              </a:xfrm>
              <a:prstGeom prst="rect">
                <a:avLst/>
              </a:prstGeom>
              <a:blipFill rotWithShape="1">
                <a:blip r:embed="rId2"/>
                <a:stretch>
                  <a:fillRect l="-1337" t="-1152" b="-29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s://upload.wikimedia.org/wikipedia/commons/thumb/e/ee/CycleFrigorifique.png/1024px-CycleFrigorifiq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919"/>
            <a:ext cx="3818786" cy="33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Réfrigérateur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3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74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6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5975796" y="3190602"/>
            <a:ext cx="576064" cy="12961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5903788" y="443138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010274" y="3696865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6307596" y="3696865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24" name="ZoneTexte 23"/>
          <p:cNvSpPr txBox="1"/>
          <p:nvPr/>
        </p:nvSpPr>
        <p:spPr>
          <a:xfrm>
            <a:off x="3828135" y="3970907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-10°C, 2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445781" y="270892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 bar </a:t>
            </a:r>
            <a:endParaRPr lang="fr-FR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0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5975796" y="3190602"/>
            <a:ext cx="576064" cy="12961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5903788" y="443138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010274" y="3696865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6307596" y="3696865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52" name="ZoneTexte 51"/>
          <p:cNvSpPr txBox="1"/>
          <p:nvPr/>
        </p:nvSpPr>
        <p:spPr>
          <a:xfrm>
            <a:off x="3613627" y="2079536"/>
            <a:ext cx="21825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2 : liquéfaction</a:t>
            </a:r>
          </a:p>
          <a:p>
            <a:pPr algn="ctr"/>
            <a:r>
              <a:rPr lang="fr-FR" sz="2400" b="1" smtClean="0"/>
              <a:t>isobare</a:t>
            </a:r>
            <a:endParaRPr lang="fr-FR" sz="2400" b="1"/>
          </a:p>
        </p:txBody>
      </p:sp>
      <p:sp>
        <p:nvSpPr>
          <p:cNvPr id="24" name="ZoneTexte 23"/>
          <p:cNvSpPr txBox="1"/>
          <p:nvPr/>
        </p:nvSpPr>
        <p:spPr>
          <a:xfrm>
            <a:off x="3828135" y="3970907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-10°C, 2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 bar </a:t>
            </a:r>
            <a:endParaRPr lang="fr-FR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3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5975796" y="3190602"/>
            <a:ext cx="576064" cy="12961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131840" y="3181027"/>
            <a:ext cx="0" cy="13057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059832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903788" y="443138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010274" y="3696865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6307596" y="3696865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915816" y="3649673"/>
            <a:ext cx="205940" cy="184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108219" y="3649673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52" name="ZoneTexte 51"/>
          <p:cNvSpPr txBox="1"/>
          <p:nvPr/>
        </p:nvSpPr>
        <p:spPr>
          <a:xfrm>
            <a:off x="3613627" y="2079536"/>
            <a:ext cx="21825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2 : liquéfaction</a:t>
            </a:r>
          </a:p>
          <a:p>
            <a:pPr algn="ctr"/>
            <a:r>
              <a:rPr lang="fr-FR" sz="2400" b="1" smtClean="0"/>
              <a:t>isobare</a:t>
            </a:r>
            <a:endParaRPr lang="fr-FR" sz="2400" b="1"/>
          </a:p>
        </p:txBody>
      </p:sp>
      <p:sp>
        <p:nvSpPr>
          <p:cNvPr id="53" name="ZoneTexte 52"/>
          <p:cNvSpPr txBox="1"/>
          <p:nvPr/>
        </p:nvSpPr>
        <p:spPr>
          <a:xfrm>
            <a:off x="827584" y="3395381"/>
            <a:ext cx="196488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3</a:t>
            </a:r>
            <a:r>
              <a:rPr lang="fr-FR" sz="2400" b="1" smtClean="0"/>
              <a:t> : détente isenthalpique</a:t>
            </a:r>
            <a:endParaRPr lang="fr-FR" sz="2400" b="1"/>
          </a:p>
        </p:txBody>
      </p:sp>
      <p:sp>
        <p:nvSpPr>
          <p:cNvPr id="24" name="ZoneTexte 23"/>
          <p:cNvSpPr txBox="1"/>
          <p:nvPr/>
        </p:nvSpPr>
        <p:spPr>
          <a:xfrm>
            <a:off x="3828135" y="3970907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-10°C, 2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 bar </a:t>
            </a:r>
            <a:endParaRPr lang="fr-FR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5975796" y="3190602"/>
            <a:ext cx="576064" cy="12961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131840" y="3181027"/>
            <a:ext cx="0" cy="13057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1840" y="4486746"/>
            <a:ext cx="2823914" cy="166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059832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903788" y="443138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010274" y="3696865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6307596" y="3696865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915816" y="3649673"/>
            <a:ext cx="205940" cy="184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108219" y="3649673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4510076" y="4477558"/>
            <a:ext cx="205940" cy="2475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510076" y="4293096"/>
            <a:ext cx="192403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51860" y="3419574"/>
            <a:ext cx="258488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1 : compression</a:t>
            </a:r>
          </a:p>
          <a:p>
            <a:pPr algn="ctr"/>
            <a:r>
              <a:rPr lang="fr-FR" sz="2400" b="1" smtClean="0"/>
              <a:t>adiabatique</a:t>
            </a:r>
          </a:p>
          <a:p>
            <a:pPr algn="ctr"/>
            <a:r>
              <a:rPr lang="fr-FR" sz="2400" b="1" smtClean="0"/>
              <a:t>réversible (phase coûteuse)</a:t>
            </a:r>
            <a:endParaRPr lang="fr-FR" sz="2400" b="1"/>
          </a:p>
        </p:txBody>
      </p:sp>
      <p:sp>
        <p:nvSpPr>
          <p:cNvPr id="52" name="ZoneTexte 51"/>
          <p:cNvSpPr txBox="1"/>
          <p:nvPr/>
        </p:nvSpPr>
        <p:spPr>
          <a:xfrm>
            <a:off x="3613627" y="2079536"/>
            <a:ext cx="21825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2 : liquéfaction</a:t>
            </a:r>
          </a:p>
          <a:p>
            <a:pPr algn="ctr"/>
            <a:r>
              <a:rPr lang="fr-FR" sz="2400" b="1" smtClean="0"/>
              <a:t>isobare</a:t>
            </a:r>
            <a:endParaRPr lang="fr-FR" sz="2400" b="1"/>
          </a:p>
        </p:txBody>
      </p:sp>
      <p:sp>
        <p:nvSpPr>
          <p:cNvPr id="53" name="ZoneTexte 52"/>
          <p:cNvSpPr txBox="1"/>
          <p:nvPr/>
        </p:nvSpPr>
        <p:spPr>
          <a:xfrm>
            <a:off x="827584" y="3395381"/>
            <a:ext cx="196488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3</a:t>
            </a:r>
            <a:r>
              <a:rPr lang="fr-FR" sz="2400" b="1" smtClean="0"/>
              <a:t> : détente isenthalpique</a:t>
            </a:r>
            <a:endParaRPr lang="fr-FR" sz="2400" b="1"/>
          </a:p>
        </p:txBody>
      </p:sp>
      <p:sp>
        <p:nvSpPr>
          <p:cNvPr id="54" name="ZoneTexte 53"/>
          <p:cNvSpPr txBox="1"/>
          <p:nvPr/>
        </p:nvSpPr>
        <p:spPr>
          <a:xfrm>
            <a:off x="3278545" y="4797152"/>
            <a:ext cx="277996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4 : vaporisation isobare (phase utile)</a:t>
            </a:r>
            <a:endParaRPr lang="fr-FR" sz="2400" b="1"/>
          </a:p>
        </p:txBody>
      </p:sp>
      <p:sp>
        <p:nvSpPr>
          <p:cNvPr id="24" name="ZoneTexte 23"/>
          <p:cNvSpPr txBox="1"/>
          <p:nvPr/>
        </p:nvSpPr>
        <p:spPr>
          <a:xfrm>
            <a:off x="3828135" y="3970907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-10°C, 2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 bar </a:t>
            </a:r>
            <a:endParaRPr lang="fr-FR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4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Diagramme de Mollier (h,lnP)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9" y="989439"/>
            <a:ext cx="7092934" cy="5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5975796" y="3190602"/>
            <a:ext cx="576064" cy="12961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131840" y="3212976"/>
            <a:ext cx="33999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131840" y="3181027"/>
            <a:ext cx="0" cy="13057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1840" y="4486746"/>
            <a:ext cx="2823914" cy="166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059832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903788" y="443138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47985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059832" y="310901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010274" y="3696865"/>
            <a:ext cx="324396" cy="1216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6307596" y="3696865"/>
            <a:ext cx="72008" cy="274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4668526" y="3212977"/>
            <a:ext cx="191506" cy="2160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4654989" y="3028517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915816" y="3649673"/>
            <a:ext cx="205940" cy="184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108219" y="3649673"/>
            <a:ext cx="218580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4510076" y="4477558"/>
            <a:ext cx="205940" cy="2475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510076" y="4293096"/>
            <a:ext cx="192403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828135" y="3970907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-10°C, 2 bar 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828135" y="3429000"/>
            <a:ext cx="15698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25°C, 6 bar </a:t>
            </a:r>
            <a:endParaRPr lang="fr-FR" b="1">
              <a:solidFill>
                <a:schemeClr val="accent2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3131840" y="4797152"/>
            <a:ext cx="2823914" cy="1664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852784" y="4797153"/>
            <a:ext cx="102970" cy="12379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869176" y="4720702"/>
            <a:ext cx="73041" cy="10801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3159705" y="4774709"/>
            <a:ext cx="116151" cy="14623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3146167" y="4698257"/>
            <a:ext cx="129689" cy="10801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6444652" y="4503798"/>
            <a:ext cx="102134" cy="8865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 flipV="1">
            <a:off x="6459621" y="4392785"/>
            <a:ext cx="72197" cy="1007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25" idx="6"/>
          </p:cNvCxnSpPr>
          <p:nvPr/>
        </p:nvCxnSpPr>
        <p:spPr>
          <a:xfrm flipV="1">
            <a:off x="6047804" y="4495068"/>
            <a:ext cx="494035" cy="832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 flipV="1">
            <a:off x="6047804" y="4496592"/>
            <a:ext cx="107470" cy="1146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25" idx="6"/>
          </p:cNvCxnSpPr>
          <p:nvPr/>
        </p:nvCxnSpPr>
        <p:spPr>
          <a:xfrm flipV="1">
            <a:off x="6047804" y="4401108"/>
            <a:ext cx="107470" cy="10228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6531818" y="3212976"/>
            <a:ext cx="20042" cy="1273771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>
                <a:off x="3828135" y="4941168"/>
                <a:ext cx="1569821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𝚫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fr-FR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𝑭</m:t>
                          </m:r>
                        </m:sub>
                      </m:sSub>
                    </m:oMath>
                  </m:oMathPara>
                </a14:m>
                <a:endParaRPr lang="fr-FR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35" y="4941168"/>
                <a:ext cx="156982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/>
              <p:cNvSpPr txBox="1"/>
              <p:nvPr/>
            </p:nvSpPr>
            <p:spPr>
              <a:xfrm>
                <a:off x="6043636" y="4621603"/>
                <a:ext cx="1480692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𝐮</m:t>
                          </m:r>
                        </m:sub>
                      </m:sSub>
                    </m:oMath>
                  </m:oMathPara>
                </a14:m>
                <a:endParaRPr lang="fr-FR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7" name="ZoneText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36" y="4621603"/>
                <a:ext cx="14806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73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68" y="980728"/>
            <a:ext cx="2943784" cy="556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466632"/>
            <a:ext cx="89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Expérience de Joule (1849)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79704" y="590121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Thermodynamique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7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Thermodynamique/12%20Premier%20principe%20de%20la%20thermodynamique/travail_forces_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340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6028" y="68901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Travail des forces de pression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64174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O. Granier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13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282478" cy="43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76056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Thermodynamique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56028" y="689015"/>
            <a:ext cx="89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Transfert d’énergie par conduction thermique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69010" cy="30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6028" y="689015"/>
            <a:ext cx="89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Détente de Joule Gay-Lussac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76056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Thermodynamique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14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20888"/>
            <a:ext cx="89630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6028" y="689015"/>
            <a:ext cx="89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Détente de Joule Thomson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19" y="1772816"/>
            <a:ext cx="5705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6028" y="689015"/>
            <a:ext cx="89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Détente de Joule Thompson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76056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Thermodynamique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06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Thermodynamique/12%20Premier%20principe%20de%20la%20thermodynamique/systeme_ouver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6154"/>
            <a:ext cx="7236296" cy="28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52292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B. Blancon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Bilan en système ouvert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0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e/Joule-Thomson_-_van_der_Wa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5" y="1128422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00192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Inversion de Joule Thompson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0" y="1484784"/>
            <a:ext cx="36957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6355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Réfrigérateur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19672" y="605264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Qadri J.-Ph.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4644008" y="1802750"/>
                <a:ext cx="4104456" cy="377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Données: pour l’eau </a:t>
                </a:r>
              </a:p>
              <a:p>
                <a:endParaRPr lang="fr-FR" b="0" i="1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=4.18 </m:t>
                      </m:r>
                      <m:r>
                        <a:rPr lang="fr-FR" b="0" i="1" smtClean="0">
                          <a:latin typeface="Cambria Math"/>
                        </a:rPr>
                        <m:t>𝑘𝐽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𝑘𝑔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𝑚𝑜𝑙</m:t>
                      </m:r>
                    </m:oMath>
                  </m:oMathPara>
                </a14:m>
                <a:endParaRPr lang="fr-FR" smtClean="0"/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=2257 </m:t>
                    </m:r>
                    <m:r>
                      <a:rPr lang="fr-FR" b="0" i="1" smtClean="0">
                        <a:latin typeface="Cambria Math"/>
                      </a:rPr>
                      <m:t>𝑘𝐽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𝑘𝑔</m:t>
                    </m:r>
                  </m:oMath>
                </a14:m>
                <a:endParaRPr lang="fr-FR" smtClean="0"/>
              </a:p>
              <a:p>
                <a:endParaRPr lang="fr-FR"/>
              </a:p>
              <a:p>
                <a:r>
                  <a:rPr lang="fr-FR" smtClean="0"/>
                  <a:t>Pour chauffer 1kg d’eau de 0 à 100° C, il faut fournir: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Δ</m:t>
                      </m:r>
                      <m:r>
                        <a:rPr lang="fr-FR" b="0" i="1" smtClean="0">
                          <a:latin typeface="Cambria Math"/>
                        </a:rPr>
                        <m:t>𝑈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𝑚𝑐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Δ</m:t>
                      </m:r>
                      <m:r>
                        <a:rPr lang="fr-FR" b="0" i="1" smtClean="0">
                          <a:latin typeface="Cambria Math"/>
                        </a:rPr>
                        <m:t>𝑇</m:t>
                      </m:r>
                      <m:r>
                        <a:rPr lang="fr-FR" b="0" i="1" smtClean="0">
                          <a:latin typeface="Cambria Math"/>
                        </a:rPr>
                        <m:t>=418 </m:t>
                      </m:r>
                      <m:r>
                        <a:rPr lang="fr-FR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𝑘𝐽</m:t>
                      </m:r>
                    </m:oMath>
                  </m:oMathPara>
                </a14:m>
                <a:endParaRPr lang="fr-FR" b="0" smtClean="0">
                  <a:solidFill>
                    <a:schemeClr val="accent2"/>
                  </a:solidFill>
                </a:endParaRPr>
              </a:p>
              <a:p>
                <a:endParaRPr lang="fr-FR">
                  <a:solidFill>
                    <a:schemeClr val="accent2"/>
                  </a:solidFill>
                </a:endParaRPr>
              </a:p>
              <a:p>
                <a:endParaRPr lang="fr-FR" b="0" smtClean="0">
                  <a:solidFill>
                    <a:schemeClr val="accent2"/>
                  </a:solidFill>
                </a:endParaRPr>
              </a:p>
              <a:p>
                <a:r>
                  <a:rPr lang="fr-FR" smtClean="0"/>
                  <a:t>Pour vaporiser 1kg d’eau à 100°, 1 bar, il faut fournir:</a:t>
                </a:r>
              </a:p>
              <a:p>
                <a:r>
                  <a:rPr lang="fr-FR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Δ</m:t>
                    </m:r>
                    <m:r>
                      <a:rPr lang="fr-FR" b="0" i="1" smtClean="0">
                        <a:latin typeface="Cambria Math"/>
                      </a:rPr>
                      <m:t>𝑈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𝑚𝐿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𝑣𝑎𝑝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22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57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𝑘𝐽</m:t>
                    </m:r>
                  </m:oMath>
                </a14:m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802750"/>
                <a:ext cx="4104456" cy="3778983"/>
              </a:xfrm>
              <a:prstGeom prst="rect">
                <a:avLst/>
              </a:prstGeom>
              <a:blipFill rotWithShape="1">
                <a:blip r:embed="rId3"/>
                <a:stretch>
                  <a:fillRect l="-1337" t="-8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89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273</Words>
  <Application>Microsoft Office PowerPoint</Application>
  <PresentationFormat>Affichage à l'écran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14</cp:revision>
  <dcterms:created xsi:type="dcterms:W3CDTF">2020-06-03T08:26:57Z</dcterms:created>
  <dcterms:modified xsi:type="dcterms:W3CDTF">2020-06-10T19:40:24Z</dcterms:modified>
</cp:coreProperties>
</file>