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3" r:id="rId4"/>
    <p:sldId id="269" r:id="rId5"/>
    <p:sldId id="265" r:id="rId6"/>
    <p:sldId id="266" r:id="rId7"/>
    <p:sldId id="267" r:id="rId8"/>
    <p:sldId id="276" r:id="rId9"/>
    <p:sldId id="257" r:id="rId10"/>
    <p:sldId id="277" r:id="rId11"/>
    <p:sldId id="279" r:id="rId12"/>
    <p:sldId id="278" r:id="rId13"/>
    <p:sldId id="261" r:id="rId14"/>
    <p:sldId id="262" r:id="rId15"/>
    <p:sldId id="275" r:id="rId16"/>
    <p:sldId id="264" r:id="rId17"/>
    <p:sldId id="280" r:id="rId18"/>
    <p:sldId id="270" r:id="rId19"/>
    <p:sldId id="271" r:id="rId20"/>
    <p:sldId id="274" r:id="rId21"/>
    <p:sldId id="272" r:id="rId22"/>
    <p:sldId id="27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1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37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7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0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1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C227-CF64-46D6-9A9F-FF3CF0385C75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F173-FA11-4DCF-80B5-B9AFBB709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9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arjipratik/heat-engine-information-detai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88.137.yu.micky-bruns.de/r134a-phase-diagram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Machine thermique ditherme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68144" y="60750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  <p:pic>
        <p:nvPicPr>
          <p:cNvPr id="5124" name="Picture 4" descr="http://perso.ens-lyon.fr/vincent.martos/Agr%C3%A9gation/LP/Thermodynamique/14%20Machines%20thermiques%20r%c3%a9elles/schema_machine_dithe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1" y="1484784"/>
            <a:ext cx="88106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9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22" name="ZoneTexte 21"/>
          <p:cNvSpPr txBox="1"/>
          <p:nvPr/>
        </p:nvSpPr>
        <p:spPr>
          <a:xfrm>
            <a:off x="3635897" y="3970907"/>
            <a:ext cx="17620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-15°C, 1.64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6.65 bar </a:t>
            </a:r>
            <a:endParaRPr lang="fr-FR" b="1">
              <a:solidFill>
                <a:schemeClr val="accent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975796" y="3162059"/>
            <a:ext cx="626981" cy="1491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5903788" y="45977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6074878" y="3731022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6372200" y="3731022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7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22" name="ZoneTexte 21"/>
          <p:cNvSpPr txBox="1"/>
          <p:nvPr/>
        </p:nvSpPr>
        <p:spPr>
          <a:xfrm>
            <a:off x="3635897" y="3970907"/>
            <a:ext cx="17620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-15°C, 1.64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6.65 bar </a:t>
            </a:r>
            <a:endParaRPr lang="fr-FR" b="1">
              <a:solidFill>
                <a:schemeClr val="accent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975796" y="3162059"/>
            <a:ext cx="626981" cy="1491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5903788" y="45977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6074878" y="3731022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6372200" y="3731022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53" name="ZoneTexte 52"/>
          <p:cNvSpPr txBox="1"/>
          <p:nvPr/>
        </p:nvSpPr>
        <p:spPr>
          <a:xfrm>
            <a:off x="827584" y="3395381"/>
            <a:ext cx="19648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3</a:t>
            </a:r>
            <a:r>
              <a:rPr lang="fr-FR" sz="2400" b="1" smtClean="0"/>
              <a:t> : détente isenthalpique</a:t>
            </a:r>
            <a:endParaRPr lang="fr-FR" sz="2400" b="1"/>
          </a:p>
        </p:txBody>
      </p:sp>
      <p:sp>
        <p:nvSpPr>
          <p:cNvPr id="22" name="ZoneTexte 21"/>
          <p:cNvSpPr txBox="1"/>
          <p:nvPr/>
        </p:nvSpPr>
        <p:spPr>
          <a:xfrm>
            <a:off x="3635897" y="3970907"/>
            <a:ext cx="17620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-15°C, 1.64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6.65 bar </a:t>
            </a:r>
            <a:endParaRPr lang="fr-FR" b="1">
              <a:solidFill>
                <a:schemeClr val="accent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975796" y="3162059"/>
            <a:ext cx="626981" cy="1491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34" idx="4"/>
          </p:cNvCxnSpPr>
          <p:nvPr/>
        </p:nvCxnSpPr>
        <p:spPr>
          <a:xfrm flipH="1">
            <a:off x="3131840" y="3181027"/>
            <a:ext cx="1" cy="15664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3059832" y="460350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903788" y="45977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6074878" y="3731022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6372200" y="3731022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915816" y="3717032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3108219" y="3717032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53" name="ZoneTexte 52"/>
          <p:cNvSpPr txBox="1"/>
          <p:nvPr/>
        </p:nvSpPr>
        <p:spPr>
          <a:xfrm>
            <a:off x="827584" y="3395381"/>
            <a:ext cx="19648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3</a:t>
            </a:r>
            <a:r>
              <a:rPr lang="fr-FR" sz="2400" b="1" smtClean="0"/>
              <a:t> : détente isenthalpique</a:t>
            </a:r>
            <a:endParaRPr lang="fr-FR" sz="2400" b="1"/>
          </a:p>
        </p:txBody>
      </p:sp>
      <p:sp>
        <p:nvSpPr>
          <p:cNvPr id="29" name="ZoneTexte 28"/>
          <p:cNvSpPr txBox="1"/>
          <p:nvPr/>
        </p:nvSpPr>
        <p:spPr>
          <a:xfrm>
            <a:off x="3635897" y="3970907"/>
            <a:ext cx="17620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-15°C, 1.64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6.65 bar </a:t>
            </a:r>
            <a:endParaRPr lang="fr-FR" b="1">
              <a:solidFill>
                <a:schemeClr val="accent2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5975796" y="3162059"/>
            <a:ext cx="626981" cy="1491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37" idx="4"/>
          </p:cNvCxnSpPr>
          <p:nvPr/>
        </p:nvCxnSpPr>
        <p:spPr>
          <a:xfrm flipH="1">
            <a:off x="3131840" y="3181027"/>
            <a:ext cx="1" cy="15664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131840" y="4653136"/>
            <a:ext cx="2823914" cy="16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3059832" y="460350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903788" y="45977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6074878" y="3731022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6372200" y="3731022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915816" y="3717032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3108219" y="3717032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4510076" y="4643948"/>
            <a:ext cx="205940" cy="2475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4510076" y="4459486"/>
            <a:ext cx="192403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265008" y="4989234"/>
            <a:ext cx="277996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4 : vaporisation isobare (phase utile)</a:t>
            </a:r>
            <a:endParaRPr lang="fr-FR" sz="2400" b="1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>
            <a:endCxn id="26" idx="7"/>
          </p:cNvCxnSpPr>
          <p:nvPr/>
        </p:nvCxnSpPr>
        <p:spPr>
          <a:xfrm flipV="1">
            <a:off x="5975796" y="3162059"/>
            <a:ext cx="626981" cy="1491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20" idx="4"/>
          </p:cNvCxnSpPr>
          <p:nvPr/>
        </p:nvCxnSpPr>
        <p:spPr>
          <a:xfrm flipH="1">
            <a:off x="3131840" y="3181027"/>
            <a:ext cx="1" cy="15664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1840" y="4653136"/>
            <a:ext cx="2823914" cy="16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059832" y="460350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903788" y="45977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74878" y="3731022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72200" y="3731022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15816" y="3717032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108219" y="3717032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4510076" y="4643948"/>
            <a:ext cx="205940" cy="2475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510076" y="4459486"/>
            <a:ext cx="192403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131840" y="5003884"/>
            <a:ext cx="2823914" cy="1664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852784" y="4797153"/>
            <a:ext cx="102970" cy="1237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869176" y="4720702"/>
            <a:ext cx="73041" cy="1080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3159705" y="4981441"/>
            <a:ext cx="116151" cy="14623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3146167" y="4904989"/>
            <a:ext cx="129689" cy="1080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6444652" y="4710530"/>
            <a:ext cx="102134" cy="8865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 flipV="1">
            <a:off x="6459621" y="4599517"/>
            <a:ext cx="72197" cy="1007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6047804" y="4701800"/>
            <a:ext cx="494035" cy="832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6047804" y="4703324"/>
            <a:ext cx="107470" cy="1146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6047804" y="4607840"/>
            <a:ext cx="107470" cy="1022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endCxn id="26" idx="4"/>
          </p:cNvCxnSpPr>
          <p:nvPr/>
        </p:nvCxnSpPr>
        <p:spPr>
          <a:xfrm flipV="1">
            <a:off x="6531818" y="3284984"/>
            <a:ext cx="20042" cy="1408496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3828135" y="5147900"/>
                <a:ext cx="156982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fr-FR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fr-FR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35" y="5147900"/>
                <a:ext cx="156982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/>
              <p:cNvSpPr txBox="1"/>
              <p:nvPr/>
            </p:nvSpPr>
            <p:spPr>
              <a:xfrm>
                <a:off x="6043636" y="4828335"/>
                <a:ext cx="1480692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𝐮</m:t>
                          </m:r>
                        </m:sub>
                      </m:sSub>
                    </m:oMath>
                  </m:oMathPara>
                </a14:m>
                <a:endParaRPr lang="fr-FR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36" y="4828335"/>
                <a:ext cx="14806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3635897" y="4137297"/>
            <a:ext cx="17620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-15°C, 1.64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725165" y="3496365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6.65 bar </a:t>
            </a:r>
            <a:endParaRPr lang="fr-FR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necteur droit 50"/>
          <p:cNvCxnSpPr/>
          <p:nvPr/>
        </p:nvCxnSpPr>
        <p:spPr>
          <a:xfrm flipV="1">
            <a:off x="6010274" y="2852936"/>
            <a:ext cx="1082006" cy="17023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3131840" y="2852936"/>
            <a:ext cx="3940981" cy="57606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121756" y="3424508"/>
            <a:ext cx="1462" cy="84918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137036" y="4289509"/>
            <a:ext cx="2889677" cy="26479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moteur4t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1"/>
            <a:ext cx="5997460" cy="51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80112" y="60823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Thermodynamique/14%20Machines%20thermiques%20r%c3%a9elles/cycle_pv_beau_de_rochas_r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143497" cy="46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Cycles du moteur à essence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616530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3"/>
              </a:rPr>
              <a:t>https://www.slideshare.net/darjipratik/heat-engine-information-detail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2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agreg\1 LP\LP_14\dies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2504"/>
            <a:ext cx="6840760" cy="5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Rendement idéal du moteur à essence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Rendement idéal du moteur à essence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8194" name="Picture 2" descr="D:\Documents\agreg\1 LP\LP_14\diese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31614" cy="50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Rave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60876" cy="43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Raveau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60823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5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rso.ens-lyon.fr/vincent.martos/Agr%C3%A9gation/LP/Thermodynamique/14%20Machines%20thermiques%20r%c3%a9elles/cycle_pv_die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87045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80112" y="60823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Cycle du moteur diesel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Rendement idéal du moteur diesel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9218" name="Picture 2" descr="D:\Documents\agreg\1 LP\LP_14\diese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9" y="1268760"/>
            <a:ext cx="7056784" cy="52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Rendement idéal, comparaison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2" name="Picture 2" descr="D:\Documents\agreg\1 LP\LP_14\diese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5" y="1196752"/>
            <a:ext cx="7319477" cy="54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8/8e/Diag_eau.svg/1280px-Diag_ea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6612481" cy="50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d’état de l’eau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8144" y="626847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6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Thermodynamique/14%20Machines%20thermiques%20r%c3%a9elles/diagramme_phase_r13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55024" cy="39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d’état de R134a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51920" y="6093296"/>
            <a:ext cx="505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3"/>
              </a:rPr>
              <a:t>http://188.137.yu.micky-bruns.de/r134a-phase-diagram.html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0" y="1484784"/>
            <a:ext cx="3695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672" y="605264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Qadri J.-Ph.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4644008" y="1802750"/>
                <a:ext cx="4104456" cy="377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l’eau </a:t>
                </a:r>
              </a:p>
              <a:p>
                <a:endParaRPr lang="fr-FR" b="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=4.18 </m:t>
                      </m:r>
                      <m:r>
                        <a:rPr lang="fr-FR" b="0" i="1" smtClean="0">
                          <a:latin typeface="Cambria Math"/>
                        </a:rPr>
                        <m:t>𝑘𝐽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𝑘𝑔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𝑚𝑜𝑙</m:t>
                      </m:r>
                    </m:oMath>
                  </m:oMathPara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=2257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endParaRPr lang="fr-FR"/>
              </a:p>
              <a:p>
                <a:r>
                  <a:rPr lang="fr-FR" smtClean="0"/>
                  <a:t>Pour chauffer 1kg d’eau de 0 à 100° C, il faut fournir: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</a:rPr>
                        <m:t>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𝑚𝑐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</a:rPr>
                        <m:t>𝑇</m:t>
                      </m:r>
                      <m:r>
                        <a:rPr lang="fr-FR" b="0" i="1" smtClean="0">
                          <a:latin typeface="Cambria Math"/>
                        </a:rPr>
                        <m:t>=418 </m:t>
                      </m:r>
                      <m:r>
                        <a:rPr lang="fr-FR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𝑘𝐽</m:t>
                      </m:r>
                    </m:oMath>
                  </m:oMathPara>
                </a14:m>
                <a:endParaRPr lang="fr-FR" b="0" smtClean="0">
                  <a:solidFill>
                    <a:schemeClr val="accent2"/>
                  </a:solidFill>
                </a:endParaRPr>
              </a:p>
              <a:p>
                <a:endParaRPr lang="fr-FR">
                  <a:solidFill>
                    <a:schemeClr val="accent2"/>
                  </a:solidFill>
                </a:endParaRPr>
              </a:p>
              <a:p>
                <a:endParaRPr lang="fr-FR" b="0" smtClean="0">
                  <a:solidFill>
                    <a:schemeClr val="accent2"/>
                  </a:solidFill>
                </a:endParaRPr>
              </a:p>
              <a:p>
                <a:r>
                  <a:rPr lang="fr-FR" smtClean="0"/>
                  <a:t>Pour vaporiser 1kg d’eau à 100°, 1 bar, il faut fournir: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Δ</m:t>
                    </m:r>
                    <m:r>
                      <a:rPr lang="fr-FR" b="0" i="1" smtClean="0">
                        <a:latin typeface="Cambria Math"/>
                      </a:rPr>
                      <m:t>𝑈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22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57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𝑘𝐽</m:t>
                    </m:r>
                  </m:oMath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02750"/>
                <a:ext cx="4104456" cy="3778983"/>
              </a:xfrm>
              <a:prstGeom prst="rect">
                <a:avLst/>
              </a:prstGeom>
              <a:blipFill rotWithShape="1">
                <a:blip r:embed="rId3"/>
                <a:stretch>
                  <a:fillRect l="-1337" t="-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79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e/ee/CycleFrigorifique.png/1024px-CycleFrigorif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919"/>
            <a:ext cx="3818786" cy="33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R134a</a:t>
                </a:r>
              </a:p>
              <a:p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𝑒𝑏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=−10°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1.64 bar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𝑙𝑖𝑞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=25°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6.65 bar</a:t>
                </a:r>
              </a:p>
              <a:p>
                <a:endParaRPr lang="fr-FR" smtClean="0"/>
              </a:p>
              <a:p>
                <a:r>
                  <a:rPr lang="fr-FR" smtClean="0"/>
                  <a:t>pas d’impact sur la couche d’ozone</a:t>
                </a:r>
              </a:p>
              <a:p>
                <a:r>
                  <a:rPr lang="fr-FR" smtClean="0"/>
                  <a:t>gaz à effet de serre</a:t>
                </a:r>
                <a:endParaRPr lang="fr-FR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blipFill rotWithShape="1">
                <a:blip r:embed="rId3"/>
                <a:stretch>
                  <a:fillRect l="-1337" t="-1152" b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74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R134a</a:t>
                </a:r>
              </a:p>
              <a:p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𝑒𝑏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=−10°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1.64 bar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𝑙𝑖𝑞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=25°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6.65 bar</a:t>
                </a:r>
              </a:p>
              <a:p>
                <a:endParaRPr lang="fr-FR" smtClean="0"/>
              </a:p>
              <a:p>
                <a:r>
                  <a:rPr lang="fr-FR" smtClean="0"/>
                  <a:t>pas d’impact sur la couche d’ozone</a:t>
                </a:r>
              </a:p>
              <a:p>
                <a:r>
                  <a:rPr lang="fr-FR" smtClean="0"/>
                  <a:t>gaz à effet de serre</a:t>
                </a:r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blipFill rotWithShape="1">
                <a:blip r:embed="rId2"/>
                <a:stretch>
                  <a:fillRect l="-1337" t="-1152" b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upload.wikimedia.org/wikipedia/commons/thumb/e/ee/CycleFrigorifique.png/1024px-CycleFrigorif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919"/>
            <a:ext cx="3818786" cy="33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R134a</a:t>
                </a:r>
              </a:p>
              <a:p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𝑒𝑏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=−10°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1.64 bar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𝑙𝑖𝑞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=25°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6.65 bar</a:t>
                </a:r>
              </a:p>
              <a:p>
                <a:endParaRPr lang="fr-FR" smtClean="0"/>
              </a:p>
              <a:p>
                <a:r>
                  <a:rPr lang="fr-FR" smtClean="0"/>
                  <a:t>pas d’impact sur la couche d’ozone</a:t>
                </a:r>
              </a:p>
              <a:p>
                <a:r>
                  <a:rPr lang="fr-FR" smtClean="0"/>
                  <a:t>gaz à effet de serre</a:t>
                </a:r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blipFill rotWithShape="1">
                <a:blip r:embed="rId2"/>
                <a:stretch>
                  <a:fillRect l="-1337" t="-1152" b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1266" name="Picture 2" descr="http://perso.ens-lyon.fr/vincent.martos/Agr%C3%A9gation/LP/Thermodynamique/14%20Machines%20thermiques%20r%c3%a9elles/cycle_frigorifi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1520"/>
            <a:ext cx="4605070" cy="27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80112" y="53012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7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74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288</Words>
  <Application>Microsoft Office PowerPoint</Application>
  <PresentationFormat>Affichage à l'écran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9</cp:revision>
  <dcterms:created xsi:type="dcterms:W3CDTF">2020-06-03T19:18:33Z</dcterms:created>
  <dcterms:modified xsi:type="dcterms:W3CDTF">2020-06-10T19:39:56Z</dcterms:modified>
</cp:coreProperties>
</file>