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3" r:id="rId4"/>
    <p:sldId id="260" r:id="rId5"/>
    <p:sldId id="264" r:id="rId6"/>
    <p:sldId id="259" r:id="rId7"/>
    <p:sldId id="265" r:id="rId8"/>
    <p:sldId id="257" r:id="rId9"/>
    <p:sldId id="261" r:id="rId10"/>
    <p:sldId id="266" r:id="rId11"/>
    <p:sldId id="270" r:id="rId12"/>
    <p:sldId id="271" r:id="rId13"/>
    <p:sldId id="267" r:id="rId14"/>
    <p:sldId id="262" r:id="rId15"/>
    <p:sldId id="269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6" autoAdjust="0"/>
    <p:restoredTop sz="94660"/>
  </p:normalViewPr>
  <p:slideViewPr>
    <p:cSldViewPr snapToGrid="0">
      <p:cViewPr>
        <p:scale>
          <a:sx n="100" d="100"/>
          <a:sy n="100" d="100"/>
        </p:scale>
        <p:origin x="-120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E25890E-CB26-4739-8FC1-1B637ED7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27A8654-0235-4486-98A0-00F8A144E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8C6EB2A-AB3C-4540-9763-97A84145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2D5B27E-629A-4D82-AD10-8B2B8B00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ADEAA06-732A-476D-A2F0-89196A4E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9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704ED2-8D95-4275-AB22-7C31814E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4EC5D55-9607-4966-AC67-3F0109B1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3B9E8B3-8E79-4B5F-A718-A0B6A156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C965090-2F25-448C-9709-A6762FB1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79AECD6-E23D-4AE7-B4D9-124858E5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B11F445-58CF-47AC-B766-4159C4DB6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A5221A9-61AD-49A4-AB6C-B70CD35B0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71E9D12-2C5F-43A7-807F-BFA8ABC6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3B54683-9EF9-4B70-8DB0-C4E970B0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2DD25C2-9D85-4881-9538-4F503E74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4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CE01EC4-BBA5-4FD5-BA11-938D5DE9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9DCA54C-5D34-46C6-91E6-DBA3C9A32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9E60D14-DE5F-4D4A-B918-03370E47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589F0FE-A054-4F47-9502-2385EB56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2701AF5-8D69-4E19-BFE8-0914F521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3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9B5075-BAFF-4F86-86B2-7811D093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4013CE2-D0E6-4294-B610-C49B205F1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70ECEF0-C9F5-4C27-AD1E-382D9BC8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9228DC5-7E80-49B5-B673-1214122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DA90DF-684E-4A09-B1F6-F14563AA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6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54FCBC-54D2-4F2C-810B-215D553E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83009F-FC8D-41D5-81A6-A9B9E2D2E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FFF26DF-42B6-49A3-84BC-E6ACFBAE0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DC29C80-39E8-40F2-8A5F-705275B3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9EDC996-6D65-4369-A789-0E9E7DEA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A7AE092-3B3D-443F-88B8-7E29BD56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02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D3AA1C-F99C-43D0-BD7C-5A26C1FF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9D422BC-35C2-4C36-A36A-65757DB1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9138DB0-85F6-4C25-90C6-44031CC41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FB09663-6EBD-4405-A615-C9880E764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D86C1A1D-0B81-461C-85A6-C5984E14B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6FAB364F-64CF-4FEF-8D06-773049A4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76A313A-1995-4A51-8D62-D619A43C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A39737D5-8733-441F-834F-93D34FD6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64B281-2D85-4121-99EA-0B6F5A44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6D0AAA61-757E-472A-A425-EA00BC9D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6969BAA-6CDC-4EC8-95D1-70F2EDDD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FF46AA0A-BF83-42F0-ACF8-D97DFD5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4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E5FF462-0A23-49A8-87E7-C9EBC05F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7E6FB36-30FF-4E95-B4E6-B3366FF3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142B6E4-DCE3-49F0-B02F-EDC1F7BC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4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86B42C5-85FA-4CE6-B988-072D7D27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AFB155-8D1A-4A34-89F3-910C1A82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4F8CED4-027D-44B5-B7A7-2AF990FEE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301F839-13B4-4BB8-AA57-5DC0D68A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CAB260D-8A0D-47B2-BA89-6FFFD7B4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9BC5880-3EDC-43E3-97BE-F0B70792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89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705F4F1-1D4C-42C7-B981-47510C9E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86CA5246-D008-4F96-847A-0395C6083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8ADC83D-F484-43AE-98C2-B1299D323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6AEB3F7-65B0-4972-9CEB-B2B62B1F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D37D274-42B4-4540-BD7E-56FC5E42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40BA92F-039B-4301-91EE-40641A2D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E81F5850-DA66-4D2E-8F02-FE0D10B0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0623E84-44CF-4980-B01C-80F77619A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5F84FB8-000C-4A94-BD5A-F1796583D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330D-11B3-4559-9961-E0772081960E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5905FC7-90A0-4437-9EB8-E7FAE0062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80AAA4B-2D8F-4121-A13D-3D298751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52400" y="-209550"/>
            <a:ext cx="12839700" cy="7267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3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0062"/>
            <a:ext cx="10862029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7937" y="2752725"/>
            <a:ext cx="885825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343150" y="2581275"/>
            <a:ext cx="926782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3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7200"/>
            <a:ext cx="1124924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72700" y="3105150"/>
            <a:ext cx="10763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8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23850"/>
            <a:ext cx="12201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3/3f/Cumulus_clouds_as_seen_from_an_airpl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67" y="247650"/>
            <a:ext cx="5222082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5525" y="4086225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Les instabilités convectives conduisent à la formation des cumulus.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0/0d/1FairbanksIceFog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3" y="442634"/>
            <a:ext cx="4854086" cy="26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39386" y="3227754"/>
            <a:ext cx="278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Fairbanks, Alaska</a:t>
            </a:r>
          </a:p>
          <a:p>
            <a:endParaRPr lang="fr-FR"/>
          </a:p>
        </p:txBody>
      </p:sp>
      <p:pic>
        <p:nvPicPr>
          <p:cNvPr id="6152" name="Picture 8" descr="https://upload.wikimedia.org/wikipedia/commons/thumb/0/02/Smog_over_Almaty.jpg/1280px-Smog_over_Alma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55" y="369109"/>
            <a:ext cx="4085460" cy="27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57292" y="3235570"/>
            <a:ext cx="321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Almaty</a:t>
            </a:r>
            <a:r>
              <a:rPr lang="fr-FR"/>
              <a:t>, Kazakhstan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12677" y="399366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Couches d’inversion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62250" y="2520433"/>
            <a:ext cx="54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Double diffusion et formation de doigts de sel.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07299"/>
            <a:ext cx="10696575" cy="23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_9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79845"/>
            <a:ext cx="5826125" cy="39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08300" y="4552950"/>
            <a:ext cx="763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Double diffusion et « doigts de sel ». Source:  </a:t>
            </a:r>
            <a:r>
              <a:rPr lang="fr-FR" b="1"/>
              <a:t>Dr. Mirjam S. Glessmer</a:t>
            </a:r>
          </a:p>
        </p:txBody>
      </p:sp>
    </p:spTree>
    <p:extLst>
      <p:ext uri="{BB962C8B-B14F-4D97-AF65-F5344CB8AC3E}">
        <p14:creationId xmlns:p14="http://schemas.microsoft.com/office/powerpoint/2010/main" val="35457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485024"/>
            <a:ext cx="10116457" cy="9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886" y="653143"/>
            <a:ext cx="1004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smtClean="0"/>
              <a:t>Grandeur conservée :</a:t>
            </a:r>
            <a:r>
              <a:rPr lang="fr-FR" smtClean="0"/>
              <a:t> grandeur physique  extensive constante pour un système isolé.</a:t>
            </a:r>
            <a:r>
              <a:rPr lang="fr-FR"/>
              <a:t>	</a:t>
            </a:r>
          </a:p>
          <a:p>
            <a:r>
              <a:rPr lang="fr-FR" smtClean="0"/>
              <a:t>                                       Si elle varie dans une région de l’espace, c’est qu’il y a eu transport. </a:t>
            </a:r>
          </a:p>
        </p:txBody>
      </p:sp>
    </p:spTree>
    <p:extLst>
      <p:ext uri="{BB962C8B-B14F-4D97-AF65-F5344CB8AC3E}">
        <p14:creationId xmlns:p14="http://schemas.microsoft.com/office/powerpoint/2010/main" val="38190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="" xmlns:a16="http://schemas.microsoft.com/office/drawing/2014/main" id="{6830916E-CC58-495A-A07D-25A874827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350715"/>
                  </p:ext>
                </p:extLst>
              </p:nvPr>
            </p:nvGraphicFramePr>
            <p:xfrm>
              <a:off x="1657350" y="577623"/>
              <a:ext cx="8386747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82544">
                      <a:extLst>
                        <a:ext uri="{9D8B030D-6E8A-4147-A177-3AD203B41FA5}">
                          <a16:colId xmlns="" xmlns:a16="http://schemas.microsoft.com/office/drawing/2014/main" val="3240720442"/>
                        </a:ext>
                      </a:extLst>
                    </a:gridCol>
                    <a:gridCol w="7004203">
                      <a:extLst>
                        <a:ext uri="{9D8B030D-6E8A-4147-A177-3AD203B41FA5}">
                          <a16:colId xmlns="" xmlns:a16="http://schemas.microsoft.com/office/drawing/2014/main" val="1633579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/>
                            <a:t>Coefficient de diffusion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343526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NH3</a:t>
                          </a:r>
                          <a:r>
                            <a:rPr lang="fr-FR" baseline="0" smtClean="0"/>
                            <a:t> dans l’air (cntp)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2×10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28405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5089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−30</m:t>
                                    </m:r>
                                  </m:sup>
                                </m:sSup>
                                <m:r>
                                  <a:rPr lang="fr-FR" sz="2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07277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30916E-CC58-495A-A07D-25A874827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350715"/>
                  </p:ext>
                </p:extLst>
              </p:nvPr>
            </p:nvGraphicFramePr>
            <p:xfrm>
              <a:off x="1657350" y="577623"/>
              <a:ext cx="8386747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825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40720442"/>
                        </a:ext>
                      </a:extLst>
                    </a:gridCol>
                    <a:gridCol w="70042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335793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7692" b="-47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3435261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NH3</a:t>
                          </a:r>
                          <a:r>
                            <a:rPr lang="fr-FR" baseline="0" smtClean="0"/>
                            <a:t> dans l’air (cntp)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66667" b="-19619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269231" b="-2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284050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369231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508939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469231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07277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51A9D2E-4153-4F60-A34A-199FF2898F7C}"/>
              </a:ext>
            </a:extLst>
          </p:cNvPr>
          <p:cNvSpPr txBox="1"/>
          <p:nvPr/>
        </p:nvSpPr>
        <p:spPr>
          <a:xfrm>
            <a:off x="7084195" y="2892191"/>
            <a:ext cx="494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Physique PC-PC*, Dunod, M-N. Sanz.</a:t>
            </a:r>
          </a:p>
        </p:txBody>
      </p:sp>
    </p:spTree>
    <p:extLst>
      <p:ext uri="{BB962C8B-B14F-4D97-AF65-F5344CB8AC3E}">
        <p14:creationId xmlns:p14="http://schemas.microsoft.com/office/powerpoint/2010/main" val="4126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1" y="852488"/>
            <a:ext cx="80676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="" xmlns:a16="http://schemas.microsoft.com/office/drawing/2014/main" id="{1EC68BB9-B655-4E81-9440-948CADA81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416651"/>
                  </p:ext>
                </p:extLst>
              </p:nvPr>
            </p:nvGraphicFramePr>
            <p:xfrm>
              <a:off x="5986360" y="467550"/>
              <a:ext cx="5454869" cy="25456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9270">
                      <a:extLst>
                        <a:ext uri="{9D8B030D-6E8A-4147-A177-3AD203B41FA5}">
                          <a16:colId xmlns="" xmlns:a16="http://schemas.microsoft.com/office/drawing/2014/main" val="3240720442"/>
                        </a:ext>
                      </a:extLst>
                    </a:gridCol>
                    <a:gridCol w="4565599">
                      <a:extLst>
                        <a:ext uri="{9D8B030D-6E8A-4147-A177-3AD203B41FA5}">
                          <a16:colId xmlns="" xmlns:a16="http://schemas.microsoft.com/office/drawing/2014/main" val="163357938"/>
                        </a:ext>
                      </a:extLst>
                    </a:gridCol>
                  </a:tblGrid>
                  <a:tr h="69355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/>
                            <a:t>Coefficient de diffusion thermique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2000" smtClean="0">
                                      <a:latin typeface="Cambria Math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  <m:sup>
                                      <m: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fr-FR" sz="2000" b="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07277855"/>
                      </a:ext>
                    </a:extLst>
                  </a:tr>
                  <a:tr h="36725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Cuivre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1,2⋅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7284753"/>
                      </a:ext>
                    </a:extLst>
                  </a:tr>
                  <a:tr h="37196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Acier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87775512"/>
                      </a:ext>
                    </a:extLst>
                  </a:tr>
                  <a:tr h="36669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Béton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5⋅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06785977"/>
                      </a:ext>
                    </a:extLst>
                  </a:tr>
                  <a:tr h="36669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Eau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1,4⋅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96901843"/>
                      </a:ext>
                    </a:extLst>
                  </a:tr>
                  <a:tr h="37196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Air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2219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1EC68BB9-B655-4E81-9440-948CADA81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416651"/>
                  </p:ext>
                </p:extLst>
              </p:nvPr>
            </p:nvGraphicFramePr>
            <p:xfrm>
              <a:off x="5986360" y="467550"/>
              <a:ext cx="5454869" cy="25655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9270">
                      <a:extLst>
                        <a:ext uri="{9D8B030D-6E8A-4147-A177-3AD203B41FA5}">
                          <a16:colId xmlns:a16="http://schemas.microsoft.com/office/drawing/2014/main" val="3240720442"/>
                        </a:ext>
                      </a:extLst>
                    </a:gridCol>
                    <a:gridCol w="4565599">
                      <a:extLst>
                        <a:ext uri="{9D8B030D-6E8A-4147-A177-3AD203B41FA5}">
                          <a16:colId xmlns:a16="http://schemas.microsoft.com/office/drawing/2014/main" val="163357938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4348" r="-267" b="-27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7277855"/>
                      </a:ext>
                    </a:extLst>
                  </a:tr>
                  <a:tr h="37122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Cuivre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196721" r="-267" b="-4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8475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Acier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291935" r="-267" b="-3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7775512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Béton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398361" r="-267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6785977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Eau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498361" r="-26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690184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Air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588710" r="-267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2191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>
                <a:extLst>
                  <a:ext uri="{FF2B5EF4-FFF2-40B4-BE49-F238E27FC236}">
                    <a16:creationId xmlns="" xmlns:a16="http://schemas.microsoft.com/office/drawing/2014/main" id="{D13B6C8B-A0DA-44EE-9F21-81C3DA2BF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994169"/>
                  </p:ext>
                </p:extLst>
              </p:nvPr>
            </p:nvGraphicFramePr>
            <p:xfrm>
              <a:off x="476537" y="488844"/>
              <a:ext cx="5178539" cy="21478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4833">
                      <a:extLst>
                        <a:ext uri="{9D8B030D-6E8A-4147-A177-3AD203B41FA5}">
                          <a16:colId xmlns="" xmlns:a16="http://schemas.microsoft.com/office/drawing/2014/main" val="3576604310"/>
                        </a:ext>
                      </a:extLst>
                    </a:gridCol>
                    <a:gridCol w="4083706">
                      <a:extLst>
                        <a:ext uri="{9D8B030D-6E8A-4147-A177-3AD203B41FA5}">
                          <a16:colId xmlns="" xmlns:a16="http://schemas.microsoft.com/office/drawing/2014/main" val="1427486056"/>
                        </a:ext>
                      </a:extLst>
                    </a:gridCol>
                  </a:tblGrid>
                  <a:tr h="710313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/>
                            <a:t>Coefficient de diffusion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08935639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10286543"/>
                      </a:ext>
                    </a:extLst>
                  </a:tr>
                  <a:tr h="634548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9985740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−30</m:t>
                                    </m:r>
                                  </m:sup>
                                </m:sSup>
                                <m:r>
                                  <a:rPr lang="fr-FR" sz="2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990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D13B6C8B-A0DA-44EE-9F21-81C3DA2BF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994169"/>
                  </p:ext>
                </p:extLst>
              </p:nvPr>
            </p:nvGraphicFramePr>
            <p:xfrm>
              <a:off x="476537" y="488844"/>
              <a:ext cx="5178539" cy="21478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4833">
                      <a:extLst>
                        <a:ext uri="{9D8B030D-6E8A-4147-A177-3AD203B41FA5}">
                          <a16:colId xmlns:a16="http://schemas.microsoft.com/office/drawing/2014/main" val="3576604310"/>
                        </a:ext>
                      </a:extLst>
                    </a:gridCol>
                    <a:gridCol w="4083706">
                      <a:extLst>
                        <a:ext uri="{9D8B030D-6E8A-4147-A177-3AD203B41FA5}">
                          <a16:colId xmlns:a16="http://schemas.microsoft.com/office/drawing/2014/main" val="1427486056"/>
                        </a:ext>
                      </a:extLst>
                    </a:gridCol>
                  </a:tblGrid>
                  <a:tr h="710313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4274" r="-299" b="-2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8935639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184848" r="-299" b="-2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0286543"/>
                      </a:ext>
                    </a:extLst>
                  </a:tr>
                  <a:tr h="634548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180769" r="-299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9985740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442424" r="-299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00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9A2B305-30A4-4EAA-8A09-F749455BEBBF}"/>
              </a:ext>
            </a:extLst>
          </p:cNvPr>
          <p:cNvSpPr txBox="1"/>
          <p:nvPr/>
        </p:nvSpPr>
        <p:spPr>
          <a:xfrm>
            <a:off x="7151572" y="3542097"/>
            <a:ext cx="494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Physique PC-PC*, Dunod, M-N. Sanz.</a:t>
            </a:r>
          </a:p>
        </p:txBody>
      </p:sp>
    </p:spTree>
    <p:extLst>
      <p:ext uri="{BB962C8B-B14F-4D97-AF65-F5344CB8AC3E}">
        <p14:creationId xmlns:p14="http://schemas.microsoft.com/office/powerpoint/2010/main" val="39566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90550"/>
            <a:ext cx="1147222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9" y="3733052"/>
            <a:ext cx="1728786" cy="3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07" y="4243549"/>
            <a:ext cx="1283493" cy="3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FD339868-197B-471F-A3A5-EAB8280E2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63" y="253885"/>
            <a:ext cx="6667843" cy="45214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76E868D-A3A9-4067-B9F9-C10EEAF1B60C}"/>
              </a:ext>
            </a:extLst>
          </p:cNvPr>
          <p:cNvSpPr txBox="1"/>
          <p:nvPr/>
        </p:nvSpPr>
        <p:spPr>
          <a:xfrm>
            <a:off x="6096000" y="4775317"/>
            <a:ext cx="666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Au-dela</a:t>
            </a:r>
            <a:r>
              <a:rPr lang="fr-FR" dirty="0"/>
              <a:t> de l’équilibre, C. Vidal, G. </a:t>
            </a:r>
            <a:r>
              <a:rPr lang="fr-FR" dirty="0" err="1"/>
              <a:t>Dewel</a:t>
            </a:r>
            <a:r>
              <a:rPr lang="fr-FR" dirty="0"/>
              <a:t>, P. </a:t>
            </a:r>
            <a:r>
              <a:rPr lang="fr-FR" dirty="0" err="1"/>
              <a:t>Borckmans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266825"/>
            <a:ext cx="10010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391650" y="2352675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Alloul, Physique des électrons dans les solides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314450" y="457200"/>
                <a:ext cx="10039350" cy="71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Conductivité de Drude</a:t>
                </a:r>
                <a:r>
                  <a:rPr lang="fr-FR" sz="2400" smtClean="0"/>
                  <a:t>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𝜎</m:t>
                    </m:r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1" smtClean="0">
                            <a:latin typeface="Cambria Math"/>
                          </a:rPr>
                          <m:t>𝜏</m:t>
                        </m:r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457200"/>
                <a:ext cx="10039350" cy="714106"/>
              </a:xfrm>
              <a:prstGeom prst="rect">
                <a:avLst/>
              </a:prstGeom>
              <a:blipFill rotWithShape="1">
                <a:blip r:embed="rId3"/>
                <a:stretch>
                  <a:fillRect l="-546" b="-17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8075" y="457200"/>
            <a:ext cx="1209675" cy="714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705600" y="457200"/>
                <a:ext cx="356235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Nombre de Lorentz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𝐿</m:t>
                    </m:r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𝜅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𝜎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57200"/>
                <a:ext cx="3562350" cy="586571"/>
              </a:xfrm>
              <a:prstGeom prst="rect">
                <a:avLst/>
              </a:prstGeom>
              <a:blipFill rotWithShape="1">
                <a:blip r:embed="rId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48700" y="502681"/>
            <a:ext cx="1133475" cy="541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314450" y="2876550"/>
                <a:ext cx="6357937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u="sng" smtClean="0"/>
                  <a:t>Loi de Wiedemann-Franz </a:t>
                </a:r>
                <a:r>
                  <a:rPr lang="fr-FR" sz="2400" b="0" smtClean="0"/>
                  <a:t>(1853) 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𝐿</m:t>
                    </m:r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𝜅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𝜎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r>
                      <a:rPr lang="fr-FR" sz="2400" b="0" i="1" smtClean="0">
                        <a:latin typeface="Cambria Math"/>
                      </a:rPr>
                      <m:t>𝑐𝑡𝑒</m:t>
                    </m:r>
                  </m:oMath>
                </a14:m>
                <a:r>
                  <a:rPr lang="fr-FR" smtClean="0"/>
                  <a:t> </a:t>
                </a:r>
                <a:endParaRPr lang="fr-FR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2876550"/>
                <a:ext cx="6357937" cy="586571"/>
              </a:xfrm>
              <a:prstGeom prst="rect">
                <a:avLst/>
              </a:prstGeom>
              <a:blipFill rotWithShape="1">
                <a:blip r:embed="rId5"/>
                <a:stretch>
                  <a:fillRect l="-1534" b="-104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576887" y="2922032"/>
            <a:ext cx="1719263" cy="541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327</Words>
  <Application>Microsoft Office PowerPoint</Application>
  <PresentationFormat>Personnalisé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20</cp:revision>
  <dcterms:created xsi:type="dcterms:W3CDTF">2020-02-16T23:11:17Z</dcterms:created>
  <dcterms:modified xsi:type="dcterms:W3CDTF">2020-06-05T09:03:24Z</dcterms:modified>
</cp:coreProperties>
</file>