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65" r:id="rId3"/>
    <p:sldId id="268" r:id="rId4"/>
    <p:sldId id="282" r:id="rId5"/>
    <p:sldId id="283" r:id="rId6"/>
    <p:sldId id="277" r:id="rId7"/>
    <p:sldId id="278" r:id="rId8"/>
    <p:sldId id="280" r:id="rId9"/>
    <p:sldId id="288" r:id="rId10"/>
    <p:sldId id="260" r:id="rId11"/>
    <p:sldId id="273" r:id="rId12"/>
    <p:sldId id="287" r:id="rId13"/>
    <p:sldId id="276" r:id="rId14"/>
    <p:sldId id="286" r:id="rId15"/>
    <p:sldId id="259" r:id="rId16"/>
    <p:sldId id="271" r:id="rId17"/>
    <p:sldId id="284" r:id="rId18"/>
    <p:sldId id="272" r:id="rId19"/>
    <p:sldId id="285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E1115-665D-424D-84DC-FF6B6073C176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799CA-877C-45AC-B2B5-57F998125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09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D8A9C-36D7-49F0-905A-FD43184ED6A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267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D8A9C-36D7-49F0-905A-FD43184ED6A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26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B444-765E-495D-98EC-B304DC2A713B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1D06-F125-4003-9924-1116CC9E8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73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B444-765E-495D-98EC-B304DC2A713B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1D06-F125-4003-9924-1116CC9E8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30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B444-765E-495D-98EC-B304DC2A713B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1D06-F125-4003-9924-1116CC9E8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08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B444-765E-495D-98EC-B304DC2A713B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1D06-F125-4003-9924-1116CC9E8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68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B444-765E-495D-98EC-B304DC2A713B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1D06-F125-4003-9924-1116CC9E8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48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B444-765E-495D-98EC-B304DC2A713B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1D06-F125-4003-9924-1116CC9E8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46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B444-765E-495D-98EC-B304DC2A713B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1D06-F125-4003-9924-1116CC9E8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59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B444-765E-495D-98EC-B304DC2A713B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1D06-F125-4003-9924-1116CC9E8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27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B444-765E-495D-98EC-B304DC2A713B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1D06-F125-4003-9924-1116CC9E8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27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B444-765E-495D-98EC-B304DC2A713B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1D06-F125-4003-9924-1116CC9E8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6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B444-765E-495D-98EC-B304DC2A713B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1D06-F125-4003-9924-1116CC9E8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92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1B444-765E-495D-98EC-B304DC2A713B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11D06-F125-4003-9924-1116CC9E8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29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qac.ca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03539" y="6021288"/>
            <a:ext cx="6401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Données: https://www.engineeringtoolbox.com/specific-heat-capacity-gases-d_159.html</a:t>
            </a:r>
            <a:endParaRPr lang="fr-F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579522" cy="147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94354" y="926337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Capacité calorifique du gaz monoatomique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4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021835" cy="48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43608" y="587727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Capacité calorifique du diamant, de l’article originel d’Einstein. Le fit correspond à la théorie d’Einstein</a:t>
            </a:r>
            <a:r>
              <a:rPr lang="fr-FR" i="1" smtClean="0"/>
              <a:t>. </a:t>
            </a:r>
            <a:r>
              <a:rPr lang="fr-FR" i="1" smtClean="0"/>
              <a:t> A</a:t>
            </a:r>
            <a:r>
              <a:rPr lang="fr-FR" i="1" smtClean="0"/>
              <a:t>. Einstein, Ann. Phys., 22, 180, (1907),</a:t>
            </a:r>
            <a:endParaRPr lang="fr-FR" i="1"/>
          </a:p>
        </p:txBody>
      </p:sp>
      <p:sp>
        <p:nvSpPr>
          <p:cNvPr id="5" name="Rectangle 4"/>
          <p:cNvSpPr/>
          <p:nvPr/>
        </p:nvSpPr>
        <p:spPr>
          <a:xfrm>
            <a:off x="251520" y="302229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mtClean="0"/>
              <a:t>cal/K/mol</a:t>
            </a:r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1619672" y="1052736"/>
            <a:ext cx="619268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39552" y="83671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3R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23972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6541"/>
            <a:ext cx="3744416" cy="566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932040" y="551723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Simon, Oxford Solid State </a:t>
            </a:r>
            <a:r>
              <a:rPr lang="fr-FR" smtClean="0"/>
              <a:t>Basics,</a:t>
            </a:r>
          </a:p>
          <a:p>
            <a:r>
              <a:rPr lang="fr-FR" i="1"/>
              <a:t>Desnoyehs and Morrison, Philosophical Magazine, 3: 25 1958</a:t>
            </a:r>
            <a:endParaRPr lang="fr-FR" i="1"/>
          </a:p>
        </p:txBody>
      </p:sp>
    </p:spTree>
    <p:extLst>
      <p:ext uri="{BB962C8B-B14F-4D97-AF65-F5344CB8AC3E}">
        <p14:creationId xmlns:p14="http://schemas.microsoft.com/office/powerpoint/2010/main" val="2964158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upload.wikimedia.org/wikipedia/commons/1/1c/Phonon_dans_un_resea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37" y="1556792"/>
            <a:ext cx="3456384" cy="32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131840" y="4981818"/>
            <a:ext cx="316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Phonon dans un réseau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570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erso.ens-lyon.fr/vincent.martos/Agr%c3%a9gation/LP/Thermodynamique/44%20Capacite%cc%81s%20thermiques%20:%20description,%20interpre%cc%81tations%20microscopiques/solides_relation_dispersion_phon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23" y="1203930"/>
            <a:ext cx="569595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84168" y="63813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HPrepa</a:t>
            </a: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00071" y="332656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Approximation de Debye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90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4048" y="623731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Simon, Oxford Solid State Basics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00071" y="332656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Modèle de Debye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58" y="1700808"/>
            <a:ext cx="5648697" cy="414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50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434864" cy="331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38613"/>
            <a:ext cx="3168352" cy="310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04048" y="623731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Simon, Oxford Solid State Basics</a:t>
            </a: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00071" y="332656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Modèle de Debye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86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164707" cy="238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70467"/>
            <a:ext cx="3318319" cy="345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860032" y="566124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Simon, Oxford Solid State </a:t>
            </a:r>
            <a:r>
              <a:rPr lang="fr-FR" smtClean="0"/>
              <a:t>Basics,</a:t>
            </a:r>
          </a:p>
          <a:p>
            <a:r>
              <a:rPr lang="fr-FR" i="1"/>
              <a:t>Corak et al, Phys Rev 98 1699 (1955)</a:t>
            </a:r>
            <a:endParaRPr lang="fr-FR" i="1"/>
          </a:p>
        </p:txBody>
      </p:sp>
      <p:sp>
        <p:nvSpPr>
          <p:cNvPr id="5" name="ZoneTexte 4"/>
          <p:cNvSpPr txBox="1"/>
          <p:nvPr/>
        </p:nvSpPr>
        <p:spPr>
          <a:xfrm>
            <a:off x="300071" y="332656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Modèle de Debye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11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648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725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628286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25964" y="664727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Dilatation thermique dans les solides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6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148064" y="55892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</a:t>
            </a:r>
            <a:r>
              <a:rPr lang="fr-FR" smtClean="0"/>
              <a:t>BFR, thermodynamique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94354" y="926337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Capacité calorifique du gaz diatomique (schématique)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r="32629" b="9438"/>
          <a:stretch/>
        </p:blipFill>
        <p:spPr bwMode="auto">
          <a:xfrm>
            <a:off x="2484233" y="1700808"/>
            <a:ext cx="3435178" cy="326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8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49" y="2348880"/>
            <a:ext cx="3915050" cy="294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94354" y="926337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Capacité calorifique des solides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7172" name="Picture 4" descr="https://lh4.googleusercontent.com/proxy/d4s3orgU7gam34S3Eqd_82fMJWFcHzT-oc8Yd-9kD6LDuGz3BY_sBdISNUfI5ksHCIq_ILb1Lyx8RclvsG4MNieKbeIhS0d-1viL6Fzzj-UTfDmEOHGk2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6234"/>
            <a:ext cx="4199907" cy="234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94354" y="544522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Simon, Oxford Solid State Basics</a:t>
            </a: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860032" y="544522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fr-FR" smtClean="0">
                <a:hlinkClick r:id="rId4"/>
              </a:rPr>
              <a:t>http://www.uqac.ca/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092280" y="3553271"/>
            <a:ext cx="1907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/>
              <a:t>diamant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323364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agreg\1 LP\LP_44\2niveau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4927078" cy="474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5536" y="40466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Système à deux niveaux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626616" y="630021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Couture et Zitoun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7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ocuments\agreg\1 LP\LP_44\2niveua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7632848" cy="198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40466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Système à deux niveaux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4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\agreg\1 LP\LP_11\rot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548365" cy="120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69640" y="390878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Températures caractéristiques de rotation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4338" name="Picture 2" descr="http://perso.ens-lyon.fr/vincent.martos/Agr%c3%a9gation/LP/Thermodynamique/44%20Capacite%cc%81s%20thermiques%20:%20description,%20interpre%cc%81tations%20microscopiques/gaz_diatomique_rotation_schem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3140968"/>
            <a:ext cx="3096344" cy="289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3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rso.ens-lyon.fr/vincent.martos/Agr%c3%a9gation/LP/Thermodynamique/11%20Gaz%20r%c3%a9els,%20gaz%20parfaits/temperatures_rotation_et_vib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5529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94354" y="926337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Températures caractéristiques de rotation et vibration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20660" y="515719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Diu, Physique statistique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98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148064" y="55892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</a:t>
            </a:r>
            <a:r>
              <a:rPr lang="fr-FR" smtClean="0"/>
              <a:t>BFR, thermodynamique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94354" y="926337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Capacité calorifique du gaz diatomique (schématique)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r="32629" b="9438"/>
          <a:stretch/>
        </p:blipFill>
        <p:spPr bwMode="auto">
          <a:xfrm>
            <a:off x="2484233" y="1700808"/>
            <a:ext cx="3435178" cy="326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07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.stack.imgur.com/a9E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34480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94354" y="836712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Réseau cristallin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621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203</Words>
  <Application>Microsoft Office PowerPoint</Application>
  <PresentationFormat>Affichage à l'écran (4:3)</PresentationFormat>
  <Paragraphs>35</Paragraphs>
  <Slides>19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14</cp:revision>
  <dcterms:created xsi:type="dcterms:W3CDTF">2020-06-13T19:43:35Z</dcterms:created>
  <dcterms:modified xsi:type="dcterms:W3CDTF">2020-06-22T08:41:27Z</dcterms:modified>
</cp:coreProperties>
</file>