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79" r:id="rId4"/>
    <p:sldId id="268" r:id="rId5"/>
    <p:sldId id="269" r:id="rId6"/>
    <p:sldId id="278" r:id="rId7"/>
    <p:sldId id="280" r:id="rId8"/>
    <p:sldId id="264" r:id="rId9"/>
    <p:sldId id="270" r:id="rId10"/>
    <p:sldId id="271" r:id="rId11"/>
    <p:sldId id="263" r:id="rId12"/>
    <p:sldId id="267" r:id="rId13"/>
    <p:sldId id="282" r:id="rId14"/>
    <p:sldId id="281" r:id="rId15"/>
    <p:sldId id="273" r:id="rId16"/>
    <p:sldId id="272" r:id="rId17"/>
    <p:sldId id="265" r:id="rId18"/>
    <p:sldId id="274" r:id="rId19"/>
    <p:sldId id="275" r:id="rId20"/>
    <p:sldId id="276" r:id="rId21"/>
    <p:sldId id="25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9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8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61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90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53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4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90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56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65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D769-9FE2-47F8-8186-17F720CC114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61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39144" y="1628800"/>
                <a:ext cx="7704856" cy="453669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fr-FR" b="1" smtClean="0"/>
                  <a:t>Cuivre</a:t>
                </a:r>
                <a:r>
                  <a:rPr lang="fr-FR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masse volumique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i="1" smtClean="0">
                        <a:latin typeface="Cambria Math"/>
                      </a:rPr>
                      <m:t>𝜌</m:t>
                    </m:r>
                    <m:r>
                      <a:rPr lang="fr-FR" i="1" smtClean="0">
                        <a:latin typeface="Cambria Math"/>
                      </a:rPr>
                      <m:t>=8.9 </m:t>
                    </m:r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𝑘𝑔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masse molaire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𝑀</m:t>
                    </m:r>
                    <m:r>
                      <a:rPr lang="fr-FR" i="1" smtClean="0">
                        <a:latin typeface="Cambria Math"/>
                      </a:rPr>
                      <m:t>=63.5 </m:t>
                    </m:r>
                    <m:r>
                      <a:rPr lang="fr-FR" b="0" i="1" smtClean="0">
                        <a:latin typeface="Cambria Math"/>
                      </a:rPr>
                      <m:t>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𝑚𝑜𝑙</m:t>
                    </m:r>
                  </m:oMath>
                </a14:m>
                <a:endParaRPr lang="fr-FR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densité d'électrons de conduction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𝑛</m:t>
                    </m:r>
                    <m:r>
                      <a:rPr lang="fr-FR" i="1" smtClean="0">
                        <a:latin typeface="Cambria Math"/>
                      </a:rPr>
                      <m:t>=8.5 </m:t>
                    </m:r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.10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28</m:t>
                        </m:r>
                      </m:sup>
                    </m:sSup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/>
              </a:p>
              <a:p>
                <a:r>
                  <a:rPr lang="fr-FR" b="1" smtClean="0"/>
                  <a:t>Gaz parfait dans les conditions normales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𝑛</m:t>
                    </m:r>
                    <m:r>
                      <a:rPr lang="fr-FR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i="1" smtClean="0">
                            <a:latin typeface="Cambria Math"/>
                          </a:rPr>
                          <m:t>25</m:t>
                        </m:r>
                      </m:sup>
                    </m:sSup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  </m:t>
                        </m:r>
                        <m:r>
                          <a:rPr lang="fr-FR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/>
              </a:p>
              <a:p>
                <a:r>
                  <a:rPr lang="fr-FR" b="1" smtClean="0">
                    <a:effectLst/>
                  </a:rPr>
                  <a:t>Courant de 1A dans un fil de cuivre de section </a:t>
                </a:r>
                <a14:m>
                  <m:oMath xmlns:m="http://schemas.openxmlformats.org/officeDocument/2006/math">
                    <m:r>
                      <a:rPr lang="fr-FR" b="1" i="0" smtClean="0">
                        <a:effectLst/>
                        <a:latin typeface="Cambria Math"/>
                      </a:rPr>
                      <m:t>𝐒</m:t>
                    </m:r>
                    <m:r>
                      <a:rPr lang="fr-FR" b="1" i="0" smtClean="0">
                        <a:effectLst/>
                        <a:latin typeface="Cambria Math"/>
                      </a:rPr>
                      <m:t>=</m:t>
                    </m:r>
                    <m:r>
                      <a:rPr lang="fr-FR" b="1" i="0" smtClean="0">
                        <a:effectLst/>
                        <a:latin typeface="Cambria Math"/>
                      </a:rPr>
                      <m:t>𝟏𝐦</m:t>
                    </m:r>
                    <m:sSup>
                      <m:sSupPr>
                        <m:ctrlPr>
                          <a:rPr lang="fr-FR" b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b="1" i="0" smtClean="0">
                            <a:effectLst/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fr-FR" b="1" i="0" smtClean="0"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fr-FR" b="1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𝑗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  </m:t>
                    </m:r>
                    <m:r>
                      <a:rPr lang="fr-FR" b="0" i="1" smtClean="0">
                        <a:latin typeface="Cambria Math"/>
                      </a:rPr>
                      <m:t>𝐴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fr-FR" i="1" smtClean="0">
                        <a:latin typeface="Cambria Math"/>
                      </a:rPr>
                      <m:t>∼ 0.1 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𝑚𝑚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fr-FR" smtClean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/>
              </a:p>
              <a:p>
                <a:r>
                  <a:rPr lang="fr-FR" b="1" smtClean="0"/>
                  <a:t>Vitesse thermique des électrons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fr-FR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mtClean="0"/>
                  <a:t> </a:t>
                </a:r>
                <a:r>
                  <a:rPr lang="fr-FR" smtClean="0"/>
                  <a:t>m/s  à 300 K </a:t>
                </a:r>
                <a:endParaRPr lang="fr-FR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mtClean="0"/>
              </a:p>
              <a:p>
                <a:endParaRPr lang="fr-FR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44" y="1628800"/>
                <a:ext cx="7704856" cy="4536691"/>
              </a:xfrm>
              <a:prstGeom prst="rect">
                <a:avLst/>
              </a:prstGeom>
              <a:blipFill rotWithShape="1">
                <a:blip r:embed="rId2"/>
                <a:stretch>
                  <a:fillRect l="-633" t="-6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539552" y="49202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Ordre de grandeur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erso.ens-lyon.fr/vincent.martos/Agr%C3%A9gation/LP/Electromagn%C3%A9tisme/47%20Me%cc%81canismes%20de%20la%20conduction%20e%cc%81lectrique%20dans%20les%20solides/tableau_metaux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4146"/>
            <a:ext cx="8682266" cy="13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6061938"/>
            <a:ext cx="510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Barreteau. Traitement: B. Blancon, V. Martos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1768" y="500263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Niveau de Fermi des métaux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8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so.ens-lyon.fr/vincent.martos/Agr%C3%A9gation/LP/Electromagn%C3%A9tisme/47%20Me%cc%81canismes%20de%20la%20conduction%20e%cc%81lectrique%20dans%20les%20solides/sphere_fer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680520" cy="496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56176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Alloul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Déplacement sphère de Fermi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Déplacement de la sphère de Fermi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56176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Alloul</a:t>
            </a:r>
            <a:endParaRPr lang="fr-F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464496" cy="52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10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933006" cy="29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8034"/>
            <a:ext cx="4635620" cy="25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148478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53068"/>
            <a:ext cx="6840760" cy="136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researchgate.net/profile/Jonathan_Schoenleber/publication/304013810/figure/fig3/AS:650036794904584@1531992257704/Classification-des-materiaux-selon-leur-resistivite-electrique-a-300-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096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Résistivité des matériaux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6888" y="58635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Source : Jonathan Schoenleber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70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erso.ens-lyon.fr/vincent.martos/Agr%C3%A9gation/LP/Electromagn%C3%A9tisme/47%20Me%cc%81canismes%20de%20la%20conduction%20e%cc%81lectrique%20dans%20les%20solides/theorie_des_bandes_electrons_quasi_lib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912768" cy="52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6136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Blancon,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69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rso.ens-lyon.fr/vincent.martos/Agr%C3%A9gation/LP/Electromagn%C3%A9tisme/47%20Me%cc%81canismes%20de%20la%20conduction%20e%cc%81lectrique%20dans%20les%20solides/theorie_des_bandes_cond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970338" cy="45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4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erso.ens-lyon.fr/vincent.martos/Agr%C3%A9gation/LP/Electromagn%C3%A9tisme/47%20Me%cc%81canismes%20de%20la%20conduction%20e%cc%81lectrique%20dans%20les%20solides/tableau_isolant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848872" cy="19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8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rso.ens-lyon.fr/vincent.martos/Agr%C3%A9gation/LP/Electromagn%C3%A9tisme/47%20Me%cc%81canismes%20de%20la%20conduction%20e%cc%81lectrique%20dans%20les%20solides/theorie_des_bandes_isol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435280" cy="29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0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rso.ens-lyon.fr/vincent.martos/Agr%C3%A9gation/LP/Electromagn%C3%A9tisme/47%20Me%cc%81canismes%20de%20la%20conduction%20e%cc%81lectrique%20dans%20les%20solides/theorie_des_bandes_me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361362" cy="30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Electromagn%C3%A9tisme/47%20Me%cc%81canismes%20de%20la%20conduction%20e%cc%81lectrique%20dans%20les%20solides/modele_dru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2816"/>
            <a:ext cx="7668995" cy="33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9202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Modèle de Drude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24128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/>
              <a:t>B. Blancon, V. Martos</a:t>
            </a:r>
            <a:endParaRPr lang="fr-FR"/>
          </a:p>
        </p:txBody>
      </p:sp>
      <p:pic>
        <p:nvPicPr>
          <p:cNvPr id="2052" name="Picture 4" descr="https://thumbs.gfycat.com/SpotlessImpossibleArkshell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679344" cy="28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2.bp.blogspot.com/-fd6hqnfN7yQ/VrFS2gCg5qI/AAAAAAAAB5A/yJcr1UDkbHE/s1600/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64" y="3901732"/>
            <a:ext cx="23241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perso.ens-lyon.fr/vincent.martos/Agr%C3%A9gation/LP/Electromagn%C3%A9tisme/47%20Me%cc%81canismes%20de%20la%20conduction%20e%cc%81lectrique%20dans%20les%20solides/theorie_des_bandes_t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8614"/>
            <a:ext cx="8005456" cy="31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0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3784097" cy="509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07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ocuments\agreg\1 LP\LP_47_conduction\kittel_psiplus_psi_mo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958975"/>
            <a:ext cx="4591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1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199196" cy="287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9202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Modèle de Drude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27101" y="61817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Alloul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75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Electromagn%C3%A9tisme/47%20Me%cc%81canismes%20de%20la%20conduction%20e%cc%81lectrique%20dans%20les%20solides/tableau_metaux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332106" cy="1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3928" y="6061938"/>
            <a:ext cx="511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Wikipedia. Traitement: B. Blancon, V. Martos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Conductivité et temps de collision des métaux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54085" y="19355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à</a:t>
            </a:r>
            <a:r>
              <a:rPr lang="fr-FR" smtClean="0"/>
              <a:t> 300 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19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rso.ens-lyon.fr/vincent.martos/Agr%C3%A9gation/LP/Electromagn%C3%A9tisme/47%20Me%cc%81canismes%20de%20la%20conduction%20e%cc%81lectrique%20dans%20les%20solides/tableau_metaux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947870" cy="18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928" y="6061938"/>
            <a:ext cx="511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Wikipedia. Traitement: B. Blancon, V. Martos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67407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Conductivité et temps de collision des métaux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47024" y="19355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à</a:t>
            </a:r>
            <a:r>
              <a:rPr lang="fr-FR" smtClean="0"/>
              <a:t> 300 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18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7407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Nombre de Lorentz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6" y="1615270"/>
            <a:ext cx="8160643" cy="417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27101" y="61817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Alloul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2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488643" cy="33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64088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Simon, Steven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407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Capacité calorifique des solides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qph.fs.quoracdn.net/main-qimg-4f743bca25233fe873111e2ab19d2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179367" cy="264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perso.ens-lyon.fr/vincent.martos/Agr%C3%A9gation/LP/Electromagn%C3%A9tisme/47%20Me%cc%81canismes%20de%20la%20conduction%20e%cc%81lectrique%20dans%20les%20solides/statistique_fermi_dira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0" t="-3706" r="-3195" b="32057"/>
          <a:stretch/>
        </p:blipFill>
        <p:spPr bwMode="auto">
          <a:xfrm>
            <a:off x="5824676" y="548680"/>
            <a:ext cx="2915816" cy="21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76056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0070C0"/>
                </a:solidFill>
              </a:rPr>
              <a:t>T=0 K</a:t>
            </a:r>
            <a:endParaRPr lang="fr-FR" sz="280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1768" y="500263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Distribution de Fermi-Dirac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6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rso.ens-lyon.fr/vincent.martos/Agr%C3%A9gation/LP/Electromagn%C3%A9tisme/47%20Me%cc%81canismes%20de%20la%20conduction%20e%cc%81lectrique%20dans%20les%20solides/tableau_metaux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88288" cy="18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928" y="6061938"/>
            <a:ext cx="510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Barreteau. Traitement: B. Blancon, V. Martos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Niveau de Fermi des métaux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6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272</Words>
  <Application>Microsoft Office PowerPoint</Application>
  <PresentationFormat>Affichage à l'écran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15</cp:revision>
  <dcterms:created xsi:type="dcterms:W3CDTF">2020-06-14T19:28:04Z</dcterms:created>
  <dcterms:modified xsi:type="dcterms:W3CDTF">2020-06-15T09:02:39Z</dcterms:modified>
</cp:coreProperties>
</file>