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9" r:id="rId3"/>
    <p:sldId id="257" r:id="rId4"/>
    <p:sldId id="285" r:id="rId5"/>
    <p:sldId id="258" r:id="rId6"/>
    <p:sldId id="271" r:id="rId7"/>
    <p:sldId id="259" r:id="rId8"/>
    <p:sldId id="272" r:id="rId9"/>
    <p:sldId id="260" r:id="rId10"/>
    <p:sldId id="273" r:id="rId11"/>
    <p:sldId id="284" r:id="rId12"/>
    <p:sldId id="283" r:id="rId13"/>
    <p:sldId id="262" r:id="rId14"/>
    <p:sldId id="274" r:id="rId15"/>
    <p:sldId id="265" r:id="rId16"/>
    <p:sldId id="275" r:id="rId17"/>
    <p:sldId id="268" r:id="rId18"/>
    <p:sldId id="276" r:id="rId19"/>
    <p:sldId id="264" r:id="rId20"/>
    <p:sldId id="277" r:id="rId21"/>
    <p:sldId id="266" r:id="rId22"/>
    <p:sldId id="278" r:id="rId23"/>
    <p:sldId id="261" r:id="rId24"/>
    <p:sldId id="282" r:id="rId25"/>
    <p:sldId id="279" r:id="rId26"/>
    <p:sldId id="280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4E059-DB5F-2741-BEC6-0E260D7E2AD4}" type="datetimeFigureOut">
              <a:rPr lang="fr-FR" smtClean="0"/>
              <a:t>20/10/2021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02CE5-0F4E-5C4E-A054-C21E02119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82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2ccbac82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2ccbac82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149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110FC-561E-A449-A9B9-32A8C556D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51FC90-D52D-7241-B4AA-0D7210301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BD83FF-E348-0146-B79F-CE263A4A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821BC9-3A8A-104E-A5D2-BDA763D5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30D753-3BA9-F64A-B461-4A9448CA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41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EDE69-7277-C54C-AD56-697E917C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900E3F-55AF-4F4E-9FA4-C656D493A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29394A-6F48-AB43-BC3C-A54F2258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B2502C-397A-2649-8666-C151B779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B33CA0-A56D-5241-AC87-BA6DAD98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28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F866F77-A8BB-114F-9654-4D4E7DA60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EF6105-F0F1-1E45-AE4E-2AE3A24B1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5BC139-E89F-4C4E-A189-0C47DC887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902E0F-0E7A-274B-960C-A8523ED82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9CCF9-A693-B64C-952F-5994C759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748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66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60E9A-FD07-5542-8C6B-000C2DA8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5764D9-AF51-5F43-AD97-04355A55C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390FE9-5FBD-7147-A523-7B5CCBE37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87917E-CF83-4742-8456-1704E45B6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BF4DFD-D68F-AF42-B7C6-13082E96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24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F9AC8-259E-4A46-BD3A-F7014300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F18C2A-2E81-034F-98BF-FCD2752DC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368329-AADE-6F46-BB7D-D966D4A07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1264A5-AFDC-1E48-8ABA-94113ADB8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740AED-024F-6C45-9C54-36DC1434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10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D082E-D9CD-5946-A409-09979E36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B1DA8-46FD-0248-A901-8EBF1B738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AC5431-F547-EB42-9AC8-CBEA94D84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061A61-A01F-5943-9077-637A1E053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93DBEB-7B79-424E-8D36-6E20CC83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7B7C7C-4F28-674E-A6C2-5E82DCE1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87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A74ED-3DAC-4D4E-8A13-4027F1A0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E6A555-5E8D-DB41-94D3-58361BE7A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723AF9-94C5-A54F-A202-885FA5563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A15E61-7FE3-8F4F-B967-20E09B08E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73590A-3C09-644F-861A-5019826FAA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43DCE00-A280-7240-AB21-23FCA2A0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9C7137-DF10-4547-A7BA-C1717CF90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993224-4BCD-AD41-882A-65785469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700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E96D8-D113-9D4A-BCA9-DFFF17029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C381D1-4EF3-7E41-9EC8-8980D434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F243CD-0E6E-3E49-870A-1A4DFCDE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4B6FCB-5E0B-6E4E-951D-3049345E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84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CB0446-014D-B140-BF03-8D87D9850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EE00E9-3ED0-BD4F-A8E8-9155CD03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27BFC5-73E8-824C-B6EC-C166C748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DBE13B-CAE0-024C-8625-F6D7745C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FA2E96-3904-E54B-96E8-3A17DBE62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4DFEA2-9E50-0E45-A760-A0A5F0861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DC4FAE-13C7-6440-87F4-7240BBDE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D29296-A930-D04C-906B-7E1862EC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918864-2C8A-6E4B-ADE8-185DE4EB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73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B0F767-A42B-A346-B6B5-A91B77B26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2A8D6FE-5003-524E-AEE5-BBCDD8B64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9F7EFE-4DFB-F041-8180-79C65740F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C8BC85-0C4E-444E-8ED0-C073B3921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F82D2B-CB67-5645-BC6D-5E57EF24B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873C4D-593A-594B-8810-314754411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48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F9F9648-399A-3243-A9B6-947A4FA01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36D719-903E-0E46-B502-3F3C43F4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5D7DC1-DCAB-E84E-9A82-94736FD74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24DC2-49F1-224D-BD69-BA9E53F5CB12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AEF983-93C7-A147-8B11-C42D88D93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6C617B-0A39-6A49-8B8A-5F4F411BA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293DB-F3F9-1249-B9C2-02196E1F6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34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9ED482-3C0E-7A4D-ADB0-D7C25CD3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000" y="20494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Caractérisation par spectroscopie en synthèse organique</a:t>
            </a:r>
          </a:p>
        </p:txBody>
      </p:sp>
    </p:spTree>
    <p:extLst>
      <p:ext uri="{BB962C8B-B14F-4D97-AF65-F5344CB8AC3E}">
        <p14:creationId xmlns:p14="http://schemas.microsoft.com/office/powerpoint/2010/main" val="1438769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01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575E91-2364-BD4C-8F96-36BF48F1D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617"/>
            <a:ext cx="7067159" cy="39399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1833822-7432-A54E-BDDD-F7150033B1F1}"/>
              </a:ext>
            </a:extLst>
          </p:cNvPr>
          <p:cNvSpPr txBox="1"/>
          <p:nvPr/>
        </p:nvSpPr>
        <p:spPr>
          <a:xfrm>
            <a:off x="914400" y="601580"/>
            <a:ext cx="4150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Indigo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13EFF3-B1E7-8549-844C-9E0E135F4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960" y="238760"/>
            <a:ext cx="6004039" cy="31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32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921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3BF9004-3140-C74B-AEFB-58E28BB49E78}"/>
              </a:ext>
            </a:extLst>
          </p:cNvPr>
          <p:cNvSpPr txBox="1"/>
          <p:nvPr/>
        </p:nvSpPr>
        <p:spPr>
          <a:xfrm>
            <a:off x="0" y="0"/>
            <a:ext cx="642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+mj-lt"/>
              </a:rPr>
              <a:t>Tableau</a:t>
            </a:r>
            <a:r>
              <a:rPr lang="fr-FR" sz="4400" dirty="0"/>
              <a:t> </a:t>
            </a:r>
            <a:r>
              <a:rPr lang="fr-FR" sz="4400" dirty="0">
                <a:latin typeface="+mj-lt"/>
              </a:rPr>
              <a:t>récapitulatif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B733D3EA-2F65-F04B-A30B-448E180070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7851350"/>
                  </p:ext>
                </p:extLst>
              </p:nvPr>
            </p:nvGraphicFramePr>
            <p:xfrm>
              <a:off x="1231899" y="897466"/>
              <a:ext cx="9716840" cy="5070196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2429210">
                      <a:extLst>
                        <a:ext uri="{9D8B030D-6E8A-4147-A177-3AD203B41FA5}">
                          <a16:colId xmlns:a16="http://schemas.microsoft.com/office/drawing/2014/main" val="2880345102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172296915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29141804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3920437063"/>
                        </a:ext>
                      </a:extLst>
                    </a:gridCol>
                  </a:tblGrid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Type de spectroscopie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UV - Visible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RMN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305886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Longueurs d’onde associées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oMath>
                          </a14:m>
                          <a:r>
                            <a:rPr lang="fr-FR" dirty="0"/>
                            <a:t> [200, 800</a:t>
                          </a:r>
                          <a:r>
                            <a:rPr lang="fr-FR" baseline="0" dirty="0"/>
                            <a:t> nm]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7932663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Informations déduites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Couleur de l’espèce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7904436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Avantages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Facile, rapide, peu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30318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Inconvénients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Méthode seulement comparative, peu d’informations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196134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B733D3EA-2F65-F04B-A30B-448E180070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7851350"/>
                  </p:ext>
                </p:extLst>
              </p:nvPr>
            </p:nvGraphicFramePr>
            <p:xfrm>
              <a:off x="1231899" y="897466"/>
              <a:ext cx="9716840" cy="5070196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2429210">
                      <a:extLst>
                        <a:ext uri="{9D8B030D-6E8A-4147-A177-3AD203B41FA5}">
                          <a16:colId xmlns:a16="http://schemas.microsoft.com/office/drawing/2014/main" val="2880345102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172296915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29141804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3920437063"/>
                        </a:ext>
                      </a:extLst>
                    </a:gridCol>
                  </a:tblGrid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Type de spectroscopie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UV - Visible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RMN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305886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Longueurs d’onde associées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98780" r="-200000" b="-2926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7932663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Informations déduites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Couleur de l’espèce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7904436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Avantages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Facile, rapide, peu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30318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Inconvénients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Méthode seulement comparative, peu d’informations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19613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55060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859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A949AE-3378-D547-B327-1D7A5713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3"/>
          </a:xfrm>
        </p:spPr>
        <p:txBody>
          <a:bodyPr/>
          <a:lstStyle/>
          <a:p>
            <a:r>
              <a:rPr lang="fr-FR" dirty="0"/>
              <a:t>Table de données IR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B08FF929-2A5A-A942-966E-546884AEF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26135"/>
            <a:ext cx="10515600" cy="3750318"/>
          </a:xfrm>
        </p:spPr>
      </p:pic>
    </p:spTree>
    <p:extLst>
      <p:ext uri="{BB962C8B-B14F-4D97-AF65-F5344CB8AC3E}">
        <p14:creationId xmlns:p14="http://schemas.microsoft.com/office/powerpoint/2010/main" val="934288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101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3101"/>
            <a:ext cx="12192001" cy="480746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/>
          <p:nvPr/>
        </p:nvSpPr>
        <p:spPr>
          <a:xfrm>
            <a:off x="1681500" y="853100"/>
            <a:ext cx="1477600" cy="4779600"/>
          </a:xfrm>
          <a:prstGeom prst="rect">
            <a:avLst/>
          </a:prstGeom>
          <a:solidFill>
            <a:srgbClr val="2CA510">
              <a:alpha val="556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1" name="Google Shape;91;p18"/>
          <p:cNvSpPr/>
          <p:nvPr/>
        </p:nvSpPr>
        <p:spPr>
          <a:xfrm>
            <a:off x="7649967" y="853100"/>
            <a:ext cx="488000" cy="4779600"/>
          </a:xfrm>
          <a:prstGeom prst="rect">
            <a:avLst/>
          </a:prstGeom>
          <a:solidFill>
            <a:srgbClr val="A5A310">
              <a:alpha val="556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3434" y="1903901"/>
            <a:ext cx="1084009" cy="79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5601" y="4299901"/>
            <a:ext cx="1127641" cy="79103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5469200" y="2505001"/>
            <a:ext cx="1477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/>
              <a:t>Butane-2-ol</a:t>
            </a:r>
            <a:endParaRPr sz="2400"/>
          </a:p>
        </p:txBody>
      </p:sp>
      <p:sp>
        <p:nvSpPr>
          <p:cNvPr id="95" name="Google Shape;95;p18"/>
          <p:cNvSpPr txBox="1"/>
          <p:nvPr/>
        </p:nvSpPr>
        <p:spPr>
          <a:xfrm>
            <a:off x="5360636" y="4946401"/>
            <a:ext cx="1715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/>
              <a:t>Butane-2-one</a:t>
            </a:r>
            <a:endParaRPr sz="2400"/>
          </a:p>
        </p:txBody>
      </p:sp>
      <p:sp>
        <p:nvSpPr>
          <p:cNvPr id="96" name="Google Shape;96;p18"/>
          <p:cNvSpPr txBox="1"/>
          <p:nvPr/>
        </p:nvSpPr>
        <p:spPr>
          <a:xfrm>
            <a:off x="1911067" y="5632701"/>
            <a:ext cx="77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/>
              <a:t>O-H</a:t>
            </a:r>
            <a:endParaRPr sz="2400"/>
          </a:p>
        </p:txBody>
      </p:sp>
      <p:sp>
        <p:nvSpPr>
          <p:cNvPr id="97" name="Google Shape;97;p18"/>
          <p:cNvSpPr txBox="1"/>
          <p:nvPr/>
        </p:nvSpPr>
        <p:spPr>
          <a:xfrm>
            <a:off x="7506567" y="5632701"/>
            <a:ext cx="77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/>
              <a:t>C=O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1599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184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F39959-438C-5240-B42A-C6006348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2575"/>
            <a:ext cx="10515600" cy="1325563"/>
          </a:xfrm>
        </p:spPr>
        <p:txBody>
          <a:bodyPr/>
          <a:lstStyle/>
          <a:p>
            <a:r>
              <a:rPr lang="fr-FR" dirty="0"/>
              <a:t>Tableau récapitulatif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FCBED7F0-5510-9441-9F25-5257808690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5182657"/>
                  </p:ext>
                </p:extLst>
              </p:nvPr>
            </p:nvGraphicFramePr>
            <p:xfrm>
              <a:off x="1231899" y="897466"/>
              <a:ext cx="9716840" cy="5070196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2429210">
                      <a:extLst>
                        <a:ext uri="{9D8B030D-6E8A-4147-A177-3AD203B41FA5}">
                          <a16:colId xmlns:a16="http://schemas.microsoft.com/office/drawing/2014/main" val="2880345102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172296915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29141804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3920437063"/>
                        </a:ext>
                      </a:extLst>
                    </a:gridCol>
                  </a:tblGrid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Type de spectroscopie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UV - Visible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RMN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305886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Longueurs d’onde associées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oMath>
                          </a14:m>
                          <a:r>
                            <a:rPr lang="fr-FR" dirty="0"/>
                            <a:t> [200, 800</a:t>
                          </a:r>
                          <a:r>
                            <a:rPr lang="fr-FR" baseline="0" dirty="0"/>
                            <a:t> nm]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oMath>
                          </a14:m>
                          <a:r>
                            <a:rPr lang="fr-FR" dirty="0"/>
                            <a:t> [2.5, 25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fr-FR" baseline="0" dirty="0"/>
                            <a:t>m]</a:t>
                          </a:r>
                          <a:endParaRPr lang="fr-FR" dirty="0"/>
                        </a:p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7932663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Informations déduites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Couleur de l’espèce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Groupes caractéristiques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7904436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Avantages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Facile, rapide, peu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Plus d’informations, sensible à la pureté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30318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Inconvénients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Méthode seulement comparative, peu d’informations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Ne permet pas d’accéder à la structure, plus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196134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FCBED7F0-5510-9441-9F25-5257808690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5182657"/>
                  </p:ext>
                </p:extLst>
              </p:nvPr>
            </p:nvGraphicFramePr>
            <p:xfrm>
              <a:off x="1231899" y="897466"/>
              <a:ext cx="9716840" cy="5070196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2429210">
                      <a:extLst>
                        <a:ext uri="{9D8B030D-6E8A-4147-A177-3AD203B41FA5}">
                          <a16:colId xmlns:a16="http://schemas.microsoft.com/office/drawing/2014/main" val="2880345102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172296915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29141804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3920437063"/>
                        </a:ext>
                      </a:extLst>
                    </a:gridCol>
                  </a:tblGrid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Type de spectroscopie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UV - Visible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RMN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305886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Longueurs d’onde associées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98780" r="-200000" b="-2926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01047" t="-98780" r="-101047" b="-2926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7932663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Informations déduites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Couleur de l’espèce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Groupes caractéristiques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7904436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Avantages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Facile, rapide, peu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Plus d’informations, sensible à la pureté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30318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Inconvénients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Méthode seulement comparative, peu d’informations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Ne permet pas d’accéder à la structure, plus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19613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631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1528011" y="-553453"/>
            <a:ext cx="14895095" cy="93846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183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231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9411120-6C2D-A14E-B8F9-8129FC826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77"/>
          <a:stretch/>
        </p:blipFill>
        <p:spPr>
          <a:xfrm>
            <a:off x="0" y="-84221"/>
            <a:ext cx="7211492" cy="69422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AFAE56-DAAC-3648-84FE-3FAAF5FAF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298"/>
          <a:stretch/>
        </p:blipFill>
        <p:spPr>
          <a:xfrm>
            <a:off x="4998160" y="5233736"/>
            <a:ext cx="6448785" cy="162426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69D2112-1924-F648-89CD-6E7E5A7930FB}"/>
              </a:ext>
            </a:extLst>
          </p:cNvPr>
          <p:cNvSpPr txBox="1"/>
          <p:nvPr/>
        </p:nvSpPr>
        <p:spPr>
          <a:xfrm>
            <a:off x="8049126" y="1323474"/>
            <a:ext cx="30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Exemple de table RMN</a:t>
            </a:r>
          </a:p>
        </p:txBody>
      </p:sp>
    </p:spTree>
    <p:extLst>
      <p:ext uri="{BB962C8B-B14F-4D97-AF65-F5344CB8AC3E}">
        <p14:creationId xmlns:p14="http://schemas.microsoft.com/office/powerpoint/2010/main" val="129098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464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F39959-438C-5240-B42A-C6006348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2575"/>
            <a:ext cx="10515600" cy="1325563"/>
          </a:xfrm>
        </p:spPr>
        <p:txBody>
          <a:bodyPr/>
          <a:lstStyle/>
          <a:p>
            <a:r>
              <a:rPr lang="fr-FR" dirty="0"/>
              <a:t>Tableau récapitulatif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1726EF0E-E025-6141-87EE-EE6F5CFC6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6317677"/>
                  </p:ext>
                </p:extLst>
              </p:nvPr>
            </p:nvGraphicFramePr>
            <p:xfrm>
              <a:off x="1231899" y="897466"/>
              <a:ext cx="9716840" cy="5070196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2429210">
                      <a:extLst>
                        <a:ext uri="{9D8B030D-6E8A-4147-A177-3AD203B41FA5}">
                          <a16:colId xmlns:a16="http://schemas.microsoft.com/office/drawing/2014/main" val="2880345102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172296915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29141804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3920437063"/>
                        </a:ext>
                      </a:extLst>
                    </a:gridCol>
                  </a:tblGrid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Type de spectroscopie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UV - Visible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RMN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305886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Longueurs d’onde associées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oMath>
                          </a14:m>
                          <a:r>
                            <a:rPr lang="fr-FR" dirty="0"/>
                            <a:t> [200, 800</a:t>
                          </a:r>
                          <a:r>
                            <a:rPr lang="fr-FR" baseline="0" dirty="0"/>
                            <a:t> nm]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oMath>
                          </a14:m>
                          <a:r>
                            <a:rPr lang="fr-FR" dirty="0"/>
                            <a:t> [2.5, 25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fr-FR" baseline="0" dirty="0"/>
                            <a:t>m]</a:t>
                          </a:r>
                          <a:endParaRPr lang="fr-FR" dirty="0"/>
                        </a:p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&gt;30 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7932663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Informations déduites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Couleur de l’espèce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Groupes caractéristiques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Structure de la molécule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7904436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Avantages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Facile, rapide, peu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Plus d’informations, sensible à la pureté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Complet, peu de bruit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30318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Inconvénients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Méthode seulement comparative, peu d’informations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Ne permet pas d’accéder à la structure, plus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Très cher et fort champ magnétique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196134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1726EF0E-E025-6141-87EE-EE6F5CFC6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6317677"/>
                  </p:ext>
                </p:extLst>
              </p:nvPr>
            </p:nvGraphicFramePr>
            <p:xfrm>
              <a:off x="1231899" y="897466"/>
              <a:ext cx="9716840" cy="5070196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2429210">
                      <a:extLst>
                        <a:ext uri="{9D8B030D-6E8A-4147-A177-3AD203B41FA5}">
                          <a16:colId xmlns:a16="http://schemas.microsoft.com/office/drawing/2014/main" val="2880345102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172296915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229141804"/>
                        </a:ext>
                      </a:extLst>
                    </a:gridCol>
                    <a:gridCol w="2429210">
                      <a:extLst>
                        <a:ext uri="{9D8B030D-6E8A-4147-A177-3AD203B41FA5}">
                          <a16:colId xmlns:a16="http://schemas.microsoft.com/office/drawing/2014/main" val="3920437063"/>
                        </a:ext>
                      </a:extLst>
                    </a:gridCol>
                  </a:tblGrid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Type de spectroscopie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UV - Visible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RMN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305886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Longueurs d’onde associées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98780" r="-200000" b="-2926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01047" t="-98780" r="-101047" b="-2926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99479" t="-98780" r="-521" b="-2926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7932663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Informations déduites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Couleur de l’espèce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Groupes caractéristiques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Structure de la molécule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7904436"/>
                      </a:ext>
                    </a:extLst>
                  </a:tr>
                  <a:tr h="999982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Avantages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Facile, rapide, peu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Plus d’informations, sensible à la pureté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Complet, peu de bruit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303183"/>
                      </a:ext>
                    </a:extLst>
                  </a:tr>
                  <a:tr h="1035125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  <a:p>
                          <a:pPr algn="ctr"/>
                          <a:r>
                            <a:rPr lang="fr-FR" dirty="0"/>
                            <a:t>Inconvénients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Méthode seulement comparative, peu d’informations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Ne permet pas d’accéder à la structure, plus cher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Très cher et fort champ magnétique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19613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81654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29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F6FED0-22F1-B042-88D9-99EEE5BBA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21" y="676440"/>
            <a:ext cx="10045700" cy="6121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0441B02-4CC2-104E-8061-8E29F763ECBD}"/>
              </a:ext>
            </a:extLst>
          </p:cNvPr>
          <p:cNvSpPr txBox="1"/>
          <p:nvPr/>
        </p:nvSpPr>
        <p:spPr>
          <a:xfrm>
            <a:off x="3628858" y="180474"/>
            <a:ext cx="71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Programme Première STL SPCL</a:t>
            </a:r>
          </a:p>
        </p:txBody>
      </p:sp>
    </p:spTree>
    <p:extLst>
      <p:ext uri="{BB962C8B-B14F-4D97-AF65-F5344CB8AC3E}">
        <p14:creationId xmlns:p14="http://schemas.microsoft.com/office/powerpoint/2010/main" val="634142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3B3420B-10BF-3648-9723-9BFC92DA8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79" y="1510295"/>
            <a:ext cx="10753164" cy="49747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E55AB9-A0A1-1044-B352-D288A27E44A2}"/>
              </a:ext>
            </a:extLst>
          </p:cNvPr>
          <p:cNvSpPr txBox="1"/>
          <p:nvPr/>
        </p:nvSpPr>
        <p:spPr>
          <a:xfrm>
            <a:off x="3164308" y="348916"/>
            <a:ext cx="6509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Programme Terminale STL SPCL</a:t>
            </a:r>
          </a:p>
        </p:txBody>
      </p:sp>
    </p:spTree>
    <p:extLst>
      <p:ext uri="{BB962C8B-B14F-4D97-AF65-F5344CB8AC3E}">
        <p14:creationId xmlns:p14="http://schemas.microsoft.com/office/powerpoint/2010/main" val="3699435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73687C-9B23-074F-851E-25AC72CBC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Intérêts et 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9F43A9-13D7-DF46-9440-B2063B0AF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Interpréter l’interaction lumière-matière </a:t>
            </a:r>
          </a:p>
          <a:p>
            <a:r>
              <a:rPr lang="fr-FR" dirty="0"/>
              <a:t>Attribuer les signaux d’un spectre RMN aux protons d’une molécule identifiée</a:t>
            </a:r>
          </a:p>
          <a:p>
            <a:r>
              <a:rPr lang="fr-FR" dirty="0"/>
              <a:t>Identifier ou confirmer des structures à partir de spectres UV-visible, IR et RMN à partir de banques de données</a:t>
            </a:r>
          </a:p>
        </p:txBody>
      </p:sp>
    </p:spTree>
    <p:extLst>
      <p:ext uri="{BB962C8B-B14F-4D97-AF65-F5344CB8AC3E}">
        <p14:creationId xmlns:p14="http://schemas.microsoft.com/office/powerpoint/2010/main" val="292265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1528011" y="-553453"/>
            <a:ext cx="14895095" cy="93846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90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23C79-9509-2345-87C7-93AAACDD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AD7F16-029F-904B-B30F-9B1DD1B50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436688"/>
            <a:ext cx="9431261" cy="49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80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43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EF420-9945-754B-B7E5-8C6C2417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Spectrophotomètre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0C3ADAF-91DB-974F-AED4-3B651BE01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561" y="1499523"/>
            <a:ext cx="9940877" cy="4773692"/>
          </a:xfrm>
        </p:spPr>
      </p:pic>
    </p:spTree>
    <p:extLst>
      <p:ext uri="{BB962C8B-B14F-4D97-AF65-F5344CB8AC3E}">
        <p14:creationId xmlns:p14="http://schemas.microsoft.com/office/powerpoint/2010/main" val="135996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7516-F2A2-3F46-853F-7E7CF25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622E0-C406-9A4E-A5BB-11BE7B16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1E1C3-C5E1-7948-9658-142FE13D0BB6}"/>
              </a:ext>
            </a:extLst>
          </p:cNvPr>
          <p:cNvSpPr/>
          <p:nvPr/>
        </p:nvSpPr>
        <p:spPr>
          <a:xfrm>
            <a:off x="-421106" y="0"/>
            <a:ext cx="129820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52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B423C-EFF5-D84A-B3AD-CD7F046F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Cercle des couleurs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BEE36F7-8C84-7B4C-B796-816CC4092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2950" y="1843088"/>
            <a:ext cx="4802566" cy="4684712"/>
          </a:xfrm>
        </p:spPr>
      </p:pic>
    </p:spTree>
    <p:extLst>
      <p:ext uri="{BB962C8B-B14F-4D97-AF65-F5344CB8AC3E}">
        <p14:creationId xmlns:p14="http://schemas.microsoft.com/office/powerpoint/2010/main" val="2178323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7439</TotalTime>
  <Words>266</Words>
  <Application>Microsoft Macintosh PowerPoint</Application>
  <PresentationFormat>Grand écran</PresentationFormat>
  <Paragraphs>89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Thème Office</vt:lpstr>
      <vt:lpstr>Caractérisation par spectroscopie en synthèse organique</vt:lpstr>
      <vt:lpstr>Présentation PowerPoint</vt:lpstr>
      <vt:lpstr>Intérêts et objectifs</vt:lpstr>
      <vt:lpstr>Présentation PowerPoint</vt:lpstr>
      <vt:lpstr>Introduction</vt:lpstr>
      <vt:lpstr>Présentation PowerPoint</vt:lpstr>
      <vt:lpstr>Spectrophotomètre</vt:lpstr>
      <vt:lpstr>Présentation PowerPoint</vt:lpstr>
      <vt:lpstr>Cercle des couleurs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Table de données IR</vt:lpstr>
      <vt:lpstr>Présentation PowerPoint</vt:lpstr>
      <vt:lpstr>Présentation PowerPoint</vt:lpstr>
      <vt:lpstr>Présentation PowerPoint</vt:lpstr>
      <vt:lpstr>Tableau récapitulatif</vt:lpstr>
      <vt:lpstr>Présentation PowerPoint</vt:lpstr>
      <vt:lpstr>Présentation PowerPoint</vt:lpstr>
      <vt:lpstr>Présentation PowerPoint</vt:lpstr>
      <vt:lpstr>Tableau récapitulatif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Caractérisation par spectroscopie en synthèse organique</dc:title>
  <dc:creator>Juliette Colombier</dc:creator>
  <cp:lastModifiedBy>Juliette Colombier</cp:lastModifiedBy>
  <cp:revision>12</cp:revision>
  <cp:lastPrinted>2021-10-21T11:39:40Z</cp:lastPrinted>
  <dcterms:created xsi:type="dcterms:W3CDTF">2021-10-16T08:00:44Z</dcterms:created>
  <dcterms:modified xsi:type="dcterms:W3CDTF">2021-10-21T12:00:00Z</dcterms:modified>
</cp:coreProperties>
</file>