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12" name="Titre de la présentation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13" name="Texte niveau 1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Déclaration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Données clés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Données clés</a:t>
            </a:r>
          </a:p>
        </p:txBody>
      </p:sp>
      <p:sp>
        <p:nvSpPr>
          <p:cNvPr id="10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Texte niveau 1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« Citation notable »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l de salade avec du riz frit, des œufs durs et des baguette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Bol avec des beignets de saumon, de la salade et du houmo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Bol de pâtes pappardelle avec du beurre maître d’hôtel, des noisettes grillées et des lamelles de parmesan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l de salade avec du riz frit, des œufs durs et des baguette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ts et citrons vert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Titre de la présentation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23" name="Auteur et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24" name="Texte niveau 1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l avec des beignets de saumon, de la salade et du houmo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Titre de diapositiv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Titre de diapositive</a:t>
            </a:r>
          </a:p>
        </p:txBody>
      </p:sp>
      <p:sp>
        <p:nvSpPr>
          <p:cNvPr id="34" name="Texte niveau 1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43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44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61" name="Texte niveau 1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l de pâtes pappardelle avec du beurre maître d’hôtel, des noisettes grillées et des lamelles de parmesan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6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Titre de section</a:t>
            </a:r>
          </a:p>
        </p:txBody>
      </p:sp>
      <p:sp>
        <p:nvSpPr>
          <p:cNvPr id="72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80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8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l’ordre du jour</a:t>
            </a:r>
          </a:p>
        </p:txBody>
      </p:sp>
      <p:sp>
        <p:nvSpPr>
          <p:cNvPr id="89" name="Sous-titre de l’ordre du jour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l’ordre du jour</a:t>
            </a:r>
          </a:p>
        </p:txBody>
      </p:sp>
      <p:sp>
        <p:nvSpPr>
          <p:cNvPr id="90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Rubriques de l’ordre du jour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Titre de diapositive</a:t>
            </a:r>
          </a:p>
        </p:txBody>
      </p:sp>
      <p:sp>
        <p:nvSpPr>
          <p:cNvPr id="3" name="Texte niveau 1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uteur et dat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2" name="Notion de viscosité, écoulement visqueux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Notion de viscosité, écoulement visqueux</a:t>
            </a:r>
          </a:p>
        </p:txBody>
      </p:sp>
      <p:sp>
        <p:nvSpPr>
          <p:cNvPr id="153" name="Sous-titre de la présentation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I.2 Interprétation microscopique"/>
          <p:cNvSpPr txBox="1"/>
          <p:nvPr>
            <p:ph type="ctrTitle"/>
          </p:nvPr>
        </p:nvSpPr>
        <p:spPr>
          <a:xfrm>
            <a:off x="-19858" y="-7960"/>
            <a:ext cx="24384001" cy="1241602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</p:spPr>
        <p:txBody>
          <a:bodyPr anchor="ctr"/>
          <a:lstStyle>
            <a:lvl1pPr defTabSz="825500">
              <a:lnSpc>
                <a:spcPct val="100000"/>
              </a:lnSpc>
              <a:defRPr b="0" spc="0" sz="5000">
                <a:solidFill>
                  <a:srgbClr val="FFFFFF"/>
                </a:solidFill>
              </a:defRPr>
            </a:lvl1pPr>
          </a:lstStyle>
          <a:p>
            <a:pPr/>
            <a:r>
              <a:t>  I.2 Interprétation microscopique</a:t>
            </a:r>
          </a:p>
        </p:txBody>
      </p:sp>
      <p:grpSp>
        <p:nvGrpSpPr>
          <p:cNvPr id="177" name="Grouper"/>
          <p:cNvGrpSpPr/>
          <p:nvPr/>
        </p:nvGrpSpPr>
        <p:grpSpPr>
          <a:xfrm>
            <a:off x="7247672" y="3796381"/>
            <a:ext cx="8557995" cy="6266651"/>
            <a:chOff x="0" y="0"/>
            <a:chExt cx="8557993" cy="6266649"/>
          </a:xfrm>
        </p:grpSpPr>
        <p:sp>
          <p:nvSpPr>
            <p:cNvPr id="156" name="Ligne"/>
            <p:cNvSpPr/>
            <p:nvPr/>
          </p:nvSpPr>
          <p:spPr>
            <a:xfrm flipV="1">
              <a:off x="1422294" y="338282"/>
              <a:ext cx="1" cy="5826119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57" name="Ligne"/>
            <p:cNvSpPr/>
            <p:nvPr/>
          </p:nvSpPr>
          <p:spPr>
            <a:xfrm>
              <a:off x="1154664" y="5916392"/>
              <a:ext cx="6964104" cy="1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58" name="Équation"/>
            <p:cNvSpPr txBox="1"/>
            <p:nvPr/>
          </p:nvSpPr>
          <p:spPr>
            <a:xfrm>
              <a:off x="8299142" y="5792973"/>
              <a:ext cx="258852" cy="2468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4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oMath>
                </m:oMathPara>
              </a14:m>
              <a:endParaRPr sz="4300"/>
            </a:p>
          </p:txBody>
        </p:sp>
        <p:sp>
          <p:nvSpPr>
            <p:cNvPr id="159" name="Équation"/>
            <p:cNvSpPr txBox="1"/>
            <p:nvPr/>
          </p:nvSpPr>
          <p:spPr>
            <a:xfrm>
              <a:off x="1292869" y="0"/>
              <a:ext cx="245746" cy="3533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4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oMath>
                </m:oMathPara>
              </a14:m>
              <a:endParaRPr sz="4300"/>
            </a:p>
          </p:txBody>
        </p:sp>
        <p:sp>
          <p:nvSpPr>
            <p:cNvPr id="160" name="Ligne"/>
            <p:cNvSpPr/>
            <p:nvPr/>
          </p:nvSpPr>
          <p:spPr>
            <a:xfrm>
              <a:off x="1401524" y="1979457"/>
              <a:ext cx="1884018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61" name="Ligne"/>
            <p:cNvSpPr/>
            <p:nvPr/>
          </p:nvSpPr>
          <p:spPr>
            <a:xfrm>
              <a:off x="1401524" y="3892679"/>
              <a:ext cx="1884018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62" name="Équation"/>
            <p:cNvSpPr txBox="1"/>
            <p:nvPr/>
          </p:nvSpPr>
          <p:spPr>
            <a:xfrm>
              <a:off x="983698" y="2808706"/>
              <a:ext cx="177166" cy="2547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oMath>
                </m:oMathPara>
              </a14:m>
              <a:endParaRPr sz="3100"/>
            </a:p>
          </p:txBody>
        </p:sp>
        <p:sp>
          <p:nvSpPr>
            <p:cNvPr id="163" name="Ligne"/>
            <p:cNvSpPr/>
            <p:nvPr/>
          </p:nvSpPr>
          <p:spPr>
            <a:xfrm flipV="1">
              <a:off x="1292754" y="2936068"/>
              <a:ext cx="259081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64" name="Équation"/>
            <p:cNvSpPr txBox="1"/>
            <p:nvPr/>
          </p:nvSpPr>
          <p:spPr>
            <a:xfrm>
              <a:off x="0" y="1804457"/>
              <a:ext cx="1348840" cy="350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m:oMathPara>
              </a14:m>
              <a:endParaRPr sz="3100"/>
            </a:p>
          </p:txBody>
        </p:sp>
        <p:sp>
          <p:nvSpPr>
            <p:cNvPr id="165" name="Équation"/>
            <p:cNvSpPr txBox="1"/>
            <p:nvPr/>
          </p:nvSpPr>
          <p:spPr>
            <a:xfrm>
              <a:off x="0" y="3717679"/>
              <a:ext cx="1348840" cy="350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m:oMathPara>
              </a14:m>
              <a:endParaRPr sz="3100"/>
            </a:p>
          </p:txBody>
        </p:sp>
        <p:sp>
          <p:nvSpPr>
            <p:cNvPr id="166" name="Rectangle"/>
            <p:cNvSpPr/>
            <p:nvPr/>
          </p:nvSpPr>
          <p:spPr>
            <a:xfrm>
              <a:off x="3369977" y="1960147"/>
              <a:ext cx="2533477" cy="1951843"/>
            </a:xfrm>
            <a:prstGeom prst="rect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167" name="Ligne"/>
            <p:cNvSpPr/>
            <p:nvPr/>
          </p:nvSpPr>
          <p:spPr>
            <a:xfrm flipV="1">
              <a:off x="3357277" y="3875597"/>
              <a:ext cx="1" cy="2015343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68" name="Ligne"/>
            <p:cNvSpPr/>
            <p:nvPr/>
          </p:nvSpPr>
          <p:spPr>
            <a:xfrm flipV="1">
              <a:off x="5888534" y="3875597"/>
              <a:ext cx="1" cy="2015343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69" name="Ligne"/>
            <p:cNvSpPr/>
            <p:nvPr/>
          </p:nvSpPr>
          <p:spPr>
            <a:xfrm flipV="1">
              <a:off x="4622906" y="5786852"/>
              <a:ext cx="1" cy="25908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70" name="Équation"/>
            <p:cNvSpPr txBox="1"/>
            <p:nvPr/>
          </p:nvSpPr>
          <p:spPr>
            <a:xfrm>
              <a:off x="5402584" y="5981610"/>
              <a:ext cx="1374103" cy="285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m:oMathPara>
              </a14:m>
              <a:endParaRPr sz="3100"/>
            </a:p>
          </p:txBody>
        </p:sp>
        <p:sp>
          <p:nvSpPr>
            <p:cNvPr id="171" name="Équation"/>
            <p:cNvSpPr txBox="1"/>
            <p:nvPr/>
          </p:nvSpPr>
          <p:spPr>
            <a:xfrm>
              <a:off x="2670226" y="5981610"/>
              <a:ext cx="1374103" cy="2744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m:oMathPara>
              </a14:m>
              <a:endParaRPr sz="3100"/>
            </a:p>
          </p:txBody>
        </p:sp>
        <p:sp>
          <p:nvSpPr>
            <p:cNvPr id="172" name="Équation"/>
            <p:cNvSpPr txBox="1"/>
            <p:nvPr/>
          </p:nvSpPr>
          <p:spPr>
            <a:xfrm>
              <a:off x="4543408" y="6073253"/>
              <a:ext cx="186615" cy="17795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oMath>
                </m:oMathPara>
              </a14:m>
              <a:endParaRPr sz="3100"/>
            </a:p>
          </p:txBody>
        </p:sp>
        <p:sp>
          <p:nvSpPr>
            <p:cNvPr id="173" name="Ligne"/>
            <p:cNvSpPr/>
            <p:nvPr/>
          </p:nvSpPr>
          <p:spPr>
            <a:xfrm>
              <a:off x="3374676" y="1733219"/>
              <a:ext cx="3139302" cy="1"/>
            </a:xfrm>
            <a:prstGeom prst="line">
              <a:avLst/>
            </a:prstGeom>
            <a:noFill/>
            <a:ln w="38100" cap="flat">
              <a:solidFill>
                <a:schemeClr val="accent1">
                  <a:hueOff val="114395"/>
                  <a:lumOff val="-24975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74" name="Ligne"/>
            <p:cNvSpPr/>
            <p:nvPr/>
          </p:nvSpPr>
          <p:spPr>
            <a:xfrm flipH="1">
              <a:off x="3066729" y="4138917"/>
              <a:ext cx="2761190" cy="1"/>
            </a:xfrm>
            <a:prstGeom prst="line">
              <a:avLst/>
            </a:prstGeom>
            <a:noFill/>
            <a:ln w="38100" cap="flat">
              <a:solidFill>
                <a:schemeClr val="accent1">
                  <a:hueOff val="114395"/>
                  <a:lumOff val="-24975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75" name="Équation"/>
            <p:cNvSpPr txBox="1"/>
            <p:nvPr/>
          </p:nvSpPr>
          <p:spPr>
            <a:xfrm>
              <a:off x="3966707" y="1068058"/>
              <a:ext cx="1955240" cy="4699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limUpp>
                      <m:e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lim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⃗</m:t>
                        </m:r>
                      </m:lim>
                    </m:limUpp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m:oMathPara>
              </a14:m>
              <a:endParaRPr sz="3100"/>
            </a:p>
          </p:txBody>
        </p:sp>
        <p:sp>
          <p:nvSpPr>
            <p:cNvPr id="176" name="Équation"/>
            <p:cNvSpPr txBox="1"/>
            <p:nvPr/>
          </p:nvSpPr>
          <p:spPr>
            <a:xfrm>
              <a:off x="3659096" y="4257895"/>
              <a:ext cx="1955239" cy="4699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limUpp>
                      <m:e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lim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⃗</m:t>
                        </m:r>
                      </m:lim>
                    </m:limUpp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m:oMathPara>
              </a14:m>
              <a:endParaRPr sz="3100"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I.2 Interprétation microscopique"/>
          <p:cNvSpPr txBox="1"/>
          <p:nvPr>
            <p:ph type="ctrTitle"/>
          </p:nvPr>
        </p:nvSpPr>
        <p:spPr>
          <a:xfrm>
            <a:off x="-19858" y="-7960"/>
            <a:ext cx="24384001" cy="1241602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</p:spPr>
        <p:txBody>
          <a:bodyPr anchor="ctr"/>
          <a:lstStyle>
            <a:lvl1pPr defTabSz="825500">
              <a:lnSpc>
                <a:spcPct val="100000"/>
              </a:lnSpc>
              <a:defRPr b="0" spc="0" sz="5000">
                <a:solidFill>
                  <a:srgbClr val="FFFFFF"/>
                </a:solidFill>
              </a:defRPr>
            </a:lvl1pPr>
          </a:lstStyle>
          <a:p>
            <a:pPr/>
            <a:r>
              <a:t>  I.2 Interprétation microscopique</a:t>
            </a:r>
          </a:p>
        </p:txBody>
      </p:sp>
      <p:pic>
        <p:nvPicPr>
          <p:cNvPr id="180" name="Capture d’écran 2022-05-11 à 15.46.42.png" descr="Capture d’écran 2022-05-11 à 15.46.4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72417" y="1350204"/>
            <a:ext cx="16559071" cy="120245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I.2 Interprétation microscopique"/>
          <p:cNvSpPr txBox="1"/>
          <p:nvPr>
            <p:ph type="ctrTitle"/>
          </p:nvPr>
        </p:nvSpPr>
        <p:spPr>
          <a:xfrm>
            <a:off x="-19858" y="-7960"/>
            <a:ext cx="24384001" cy="1241602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</p:spPr>
        <p:txBody>
          <a:bodyPr anchor="ctr"/>
          <a:lstStyle>
            <a:lvl1pPr defTabSz="825500">
              <a:lnSpc>
                <a:spcPct val="100000"/>
              </a:lnSpc>
              <a:defRPr b="0" spc="0" sz="5000">
                <a:solidFill>
                  <a:srgbClr val="FFFFFF"/>
                </a:solidFill>
              </a:defRPr>
            </a:lvl1pPr>
          </a:lstStyle>
          <a:p>
            <a:pPr/>
            <a:r>
              <a:t>  I.2 Interprétation microscopique</a:t>
            </a:r>
          </a:p>
        </p:txBody>
      </p:sp>
      <p:grpSp>
        <p:nvGrpSpPr>
          <p:cNvPr id="204" name="Grouper"/>
          <p:cNvGrpSpPr/>
          <p:nvPr/>
        </p:nvGrpSpPr>
        <p:grpSpPr>
          <a:xfrm>
            <a:off x="2970201" y="2076699"/>
            <a:ext cx="6890207" cy="3225557"/>
            <a:chOff x="0" y="0"/>
            <a:chExt cx="6890206" cy="3225555"/>
          </a:xfrm>
        </p:grpSpPr>
        <p:sp>
          <p:nvSpPr>
            <p:cNvPr id="183" name="Ligne"/>
            <p:cNvSpPr/>
            <p:nvPr/>
          </p:nvSpPr>
          <p:spPr>
            <a:xfrm>
              <a:off x="449401" y="767193"/>
              <a:ext cx="6440806" cy="1"/>
            </a:xfrm>
            <a:prstGeom prst="line">
              <a:avLst/>
            </a:prstGeom>
            <a:noFill/>
            <a:ln w="889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84" name="Équation"/>
            <p:cNvSpPr txBox="1"/>
            <p:nvPr/>
          </p:nvSpPr>
          <p:spPr>
            <a:xfrm>
              <a:off x="743675" y="1203752"/>
              <a:ext cx="288037" cy="3317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</m:oMath>
                </m:oMathPara>
              </a14:m>
              <a:endParaRPr sz="4000"/>
            </a:p>
          </p:txBody>
        </p:sp>
        <p:sp>
          <p:nvSpPr>
            <p:cNvPr id="185" name="Équation"/>
            <p:cNvSpPr txBox="1"/>
            <p:nvPr/>
          </p:nvSpPr>
          <p:spPr>
            <a:xfrm>
              <a:off x="743675" y="0"/>
              <a:ext cx="340361" cy="3474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m:oMathPara>
              </a14:m>
              <a:endParaRPr sz="4000"/>
            </a:p>
          </p:txBody>
        </p:sp>
        <p:sp>
          <p:nvSpPr>
            <p:cNvPr id="186" name="Cercle"/>
            <p:cNvSpPr/>
            <p:nvPr/>
          </p:nvSpPr>
          <p:spPr>
            <a:xfrm>
              <a:off x="2759543" y="1983651"/>
              <a:ext cx="422769" cy="422768"/>
            </a:xfrm>
            <a:prstGeom prst="ellipse">
              <a:avLst/>
            </a:prstGeom>
            <a:solidFill>
              <a:srgbClr val="00A1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187" name="Ligne"/>
            <p:cNvSpPr/>
            <p:nvPr/>
          </p:nvSpPr>
          <p:spPr>
            <a:xfrm flipV="1">
              <a:off x="2970927" y="1515319"/>
              <a:ext cx="1" cy="422769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88" name="Ligne"/>
            <p:cNvSpPr/>
            <p:nvPr/>
          </p:nvSpPr>
          <p:spPr>
            <a:xfrm>
              <a:off x="3218407" y="2195034"/>
              <a:ext cx="422769" cy="1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89" name="Ligne"/>
            <p:cNvSpPr/>
            <p:nvPr/>
          </p:nvSpPr>
          <p:spPr>
            <a:xfrm flipH="1">
              <a:off x="2300679" y="2195034"/>
              <a:ext cx="422769" cy="1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90" name="Ligne"/>
            <p:cNvSpPr/>
            <p:nvPr/>
          </p:nvSpPr>
          <p:spPr>
            <a:xfrm>
              <a:off x="2970927" y="2451982"/>
              <a:ext cx="1" cy="422769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91" name="Ligne"/>
            <p:cNvSpPr/>
            <p:nvPr/>
          </p:nvSpPr>
          <p:spPr>
            <a:xfrm flipV="1">
              <a:off x="3153737" y="1719638"/>
              <a:ext cx="298943" cy="298943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92" name="Ligne"/>
            <p:cNvSpPr/>
            <p:nvPr/>
          </p:nvSpPr>
          <p:spPr>
            <a:xfrm>
              <a:off x="3153737" y="2371489"/>
              <a:ext cx="298943" cy="298943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93" name="Ligne"/>
            <p:cNvSpPr/>
            <p:nvPr/>
          </p:nvSpPr>
          <p:spPr>
            <a:xfrm flipH="1" flipV="1">
              <a:off x="2489175" y="1719638"/>
              <a:ext cx="298944" cy="298943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94" name="Ligne"/>
            <p:cNvSpPr/>
            <p:nvPr/>
          </p:nvSpPr>
          <p:spPr>
            <a:xfrm flipH="1">
              <a:off x="2444447" y="2400823"/>
              <a:ext cx="346313" cy="242490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95" name="Équation"/>
            <p:cNvSpPr txBox="1"/>
            <p:nvPr/>
          </p:nvSpPr>
          <p:spPr>
            <a:xfrm>
              <a:off x="2371730" y="2995367"/>
              <a:ext cx="1233171" cy="2301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Z</m:t>
                    </m:r>
                    <m:r>
                      <m:rPr>
                        <m:nor/>
                      </m:rP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voisins</m:t>
                    </m:r>
                  </m:oMath>
                </m:oMathPara>
              </a14:m>
              <a:endParaRPr sz="2500"/>
            </a:p>
          </p:txBody>
        </p:sp>
        <p:sp>
          <p:nvSpPr>
            <p:cNvPr id="196" name="Cercle"/>
            <p:cNvSpPr/>
            <p:nvPr/>
          </p:nvSpPr>
          <p:spPr>
            <a:xfrm>
              <a:off x="5528549" y="749465"/>
              <a:ext cx="422769" cy="422769"/>
            </a:xfrm>
            <a:prstGeom prst="ellipse">
              <a:avLst/>
            </a:prstGeom>
            <a:solidFill>
              <a:srgbClr val="00A1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197" name="Ligne"/>
            <p:cNvSpPr/>
            <p:nvPr/>
          </p:nvSpPr>
          <p:spPr>
            <a:xfrm>
              <a:off x="5987413" y="960849"/>
              <a:ext cx="422769" cy="1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98" name="Ligne"/>
            <p:cNvSpPr/>
            <p:nvPr/>
          </p:nvSpPr>
          <p:spPr>
            <a:xfrm flipH="1">
              <a:off x="5069685" y="960849"/>
              <a:ext cx="422769" cy="1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99" name="Ligne"/>
            <p:cNvSpPr/>
            <p:nvPr/>
          </p:nvSpPr>
          <p:spPr>
            <a:xfrm>
              <a:off x="5739933" y="1217796"/>
              <a:ext cx="1" cy="422769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00" name="Ligne"/>
            <p:cNvSpPr/>
            <p:nvPr/>
          </p:nvSpPr>
          <p:spPr>
            <a:xfrm>
              <a:off x="5922743" y="1137303"/>
              <a:ext cx="298943" cy="298943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01" name="Ligne"/>
            <p:cNvSpPr/>
            <p:nvPr/>
          </p:nvSpPr>
          <p:spPr>
            <a:xfrm flipH="1">
              <a:off x="5213453" y="1166637"/>
              <a:ext cx="346312" cy="242491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02" name="Équation"/>
            <p:cNvSpPr txBox="1"/>
            <p:nvPr/>
          </p:nvSpPr>
          <p:spPr>
            <a:xfrm>
              <a:off x="5140736" y="1761182"/>
              <a:ext cx="1529612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Z</m:t>
                    </m:r>
                    <m: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m:rPr>
                        <m:nor/>
                      </m:rP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voisins</m:t>
                    </m:r>
                  </m:oMath>
                </m:oMathPara>
              </a14:m>
              <a:endParaRPr sz="2500"/>
            </a:p>
          </p:txBody>
        </p:sp>
        <p:sp>
          <p:nvSpPr>
            <p:cNvPr id="203" name="Équation"/>
            <p:cNvSpPr txBox="1"/>
            <p:nvPr/>
          </p:nvSpPr>
          <p:spPr>
            <a:xfrm>
              <a:off x="0" y="594028"/>
              <a:ext cx="289560" cy="3362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m:rPr>
                        <m:sty m:val="p"/>
                      </m:rP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Σ</m:t>
                    </m:r>
                  </m:oMath>
                </m:oMathPara>
              </a14:m>
              <a:endParaRPr sz="4000"/>
            </a:p>
          </p:txBody>
        </p:sp>
      </p:grpSp>
      <p:grpSp>
        <p:nvGrpSpPr>
          <p:cNvPr id="209" name="Grouper"/>
          <p:cNvGrpSpPr/>
          <p:nvPr/>
        </p:nvGrpSpPr>
        <p:grpSpPr>
          <a:xfrm>
            <a:off x="12470451" y="2271675"/>
            <a:ext cx="10066576" cy="2835605"/>
            <a:chOff x="0" y="0"/>
            <a:chExt cx="10066574" cy="2835603"/>
          </a:xfrm>
        </p:grpSpPr>
        <p:sp>
          <p:nvSpPr>
            <p:cNvPr id="205" name="Ligne"/>
            <p:cNvSpPr/>
            <p:nvPr/>
          </p:nvSpPr>
          <p:spPr>
            <a:xfrm flipH="1">
              <a:off x="-1" y="0"/>
              <a:ext cx="2" cy="2812454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06" name="Cercle"/>
            <p:cNvSpPr/>
            <p:nvPr/>
          </p:nvSpPr>
          <p:spPr>
            <a:xfrm>
              <a:off x="441359" y="62415"/>
              <a:ext cx="678658" cy="678657"/>
            </a:xfrm>
            <a:prstGeom prst="ellipse">
              <a:avLst/>
            </a:prstGeom>
            <a:solidFill>
              <a:srgbClr val="00A1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07" name="Molécule de liquide de taille typique a"/>
            <p:cNvSpPr txBox="1"/>
            <p:nvPr/>
          </p:nvSpPr>
          <p:spPr>
            <a:xfrm>
              <a:off x="1366036" y="121519"/>
              <a:ext cx="7334396" cy="5604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defRPr sz="3000">
                  <a:solidFill>
                    <a:srgbClr val="000000"/>
                  </a:solidFill>
                </a:defRPr>
              </a:pPr>
              <a:r>
                <a:t>Molécule de liquide de taille typique </a:t>
              </a:r>
              <a:r>
                <a:rPr b="1"/>
                <a:t>a</a:t>
              </a:r>
            </a:p>
          </p:txBody>
        </p:sp>
        <p:sp>
          <p:nvSpPr>
            <p:cNvPr id="208" name="Liquide : état dense et cohésif…"/>
            <p:cNvSpPr txBox="1"/>
            <p:nvPr/>
          </p:nvSpPr>
          <p:spPr>
            <a:xfrm>
              <a:off x="477036" y="903171"/>
              <a:ext cx="9589539" cy="19324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marL="381000" indent="-381000" algn="l">
                <a:buSzPct val="123000"/>
                <a:buChar char="*"/>
                <a:defRPr sz="3000">
                  <a:solidFill>
                    <a:srgbClr val="000000"/>
                  </a:solidFill>
                </a:defRPr>
              </a:pPr>
              <a:r>
                <a:rPr b="1"/>
                <a:t>Liquide</a:t>
              </a:r>
              <a:r>
                <a:t> : état dense et cohésif</a:t>
              </a:r>
            </a:p>
            <a:p>
              <a:pPr marL="381000" indent="-381000" algn="l">
                <a:buSzPct val="123000"/>
                <a:buChar char="*"/>
                <a:defRPr sz="3000">
                  <a:solidFill>
                    <a:srgbClr val="000000"/>
                  </a:solidFill>
                </a:defRPr>
              </a:pPr>
              <a:r>
                <a:t>On néglige l’attraction du gaz</a:t>
              </a:r>
            </a:p>
            <a:p>
              <a:pPr marL="381000" indent="-381000" algn="l">
                <a:buSzPct val="123000"/>
                <a:buChar char="*"/>
                <a:defRPr sz="3000">
                  <a:solidFill>
                    <a:srgbClr val="000000"/>
                  </a:solidFill>
                </a:defRPr>
              </a:pPr>
              <a:r>
                <a:t>Les forces attractives tendent à abaisser l’énergie potentielle de la molécule</a:t>
              </a:r>
            </a:p>
          </p:txBody>
        </p:sp>
      </p:grpSp>
      <p:sp>
        <p:nvSpPr>
          <p:cNvPr id="210" name="Conséquence : ajouter une molécule à l’interface demande de l’énergie…"/>
          <p:cNvSpPr txBox="1"/>
          <p:nvPr/>
        </p:nvSpPr>
        <p:spPr>
          <a:xfrm>
            <a:off x="2803139" y="5941329"/>
            <a:ext cx="18738007" cy="3777779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algn="l" defTabSz="808990">
              <a:defRPr b="1" sz="3528" u="sng">
                <a:solidFill>
                  <a:srgbClr val="000000"/>
                </a:solidFill>
              </a:defRPr>
            </a:pPr>
            <a:r>
              <a:t>Conséquence :</a:t>
            </a:r>
            <a:r>
              <a:rPr u="none"/>
              <a:t> </a:t>
            </a:r>
            <a:r>
              <a:rPr b="0" u="none"/>
              <a:t>ajouter une molécule à l’interface demande de l’énergie</a:t>
            </a:r>
            <a:endParaRPr b="0" u="none"/>
          </a:p>
          <a:p>
            <a:pPr algn="l" defTabSz="808990">
              <a:defRPr b="1" sz="3528" u="sng">
                <a:solidFill>
                  <a:srgbClr val="000000"/>
                </a:solidFill>
              </a:defRPr>
            </a:pP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</m:oMath>
            </a14:m>
            <a:r>
              <a:rPr b="0" u="none"/>
              <a:t> la moitié de l’énergie </a:t>
            </a:r>
            <a14:m>
              <m:oMath>
                <m:sSub>
                  <m:e>
                    <m:r>
                      <a:rPr xmlns:a="http://schemas.openxmlformats.org/drawingml/2006/main" sz="4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E</m:t>
                    </m:r>
                  </m:e>
                  <m:sub>
                    <m:r>
                      <a:rPr xmlns:a="http://schemas.openxmlformats.org/drawingml/2006/main" sz="4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  <m:r>
                      <a:rPr xmlns:a="http://schemas.openxmlformats.org/drawingml/2006/main" sz="4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o</m:t>
                    </m:r>
                    <m:r>
                      <a:rPr xmlns:a="http://schemas.openxmlformats.org/drawingml/2006/main" sz="4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sub>
                </m:sSub>
              </m:oMath>
            </a14:m>
            <a:r>
              <a:rPr b="0" u="none"/>
              <a:t> de cohésion d’une particule </a:t>
            </a: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</m:oMath>
            </a14:m>
            <a:r>
              <a:rPr b="0" u="none"/>
              <a:t> </a:t>
            </a:r>
            <a14:m>
              <m:oMath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γ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≃</m:t>
                </m:r>
                <m:f>
                  <m:fPr>
                    <m:ctrlP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sSub>
                      <m:e>
                        <m:r>
                          <a:rPr xmlns:a="http://schemas.openxmlformats.org/drawingml/2006/main" sz="42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xmlns:a="http://schemas.openxmlformats.org/drawingml/2006/main" sz="42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xmlns:a="http://schemas.openxmlformats.org/drawingml/2006/main" sz="42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  <m:r>
                          <a:rPr xmlns:a="http://schemas.openxmlformats.org/drawingml/2006/main" sz="42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num>
                  <m:den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f>
                  <m:fPr>
                    <m:ctrlP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sSup>
                      <m:e>
                        <m:r>
                          <a:rPr xmlns:a="http://schemas.openxmlformats.org/drawingml/2006/main" sz="42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xmlns:a="http://schemas.openxmlformats.org/drawingml/2006/main" sz="42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den>
                </m:f>
              </m:oMath>
            </a14:m>
            <a:endParaRPr b="0" u="none"/>
          </a:p>
          <a:p>
            <a:pPr algn="l" defTabSz="808990">
              <a:defRPr b="1" sz="3528">
                <a:solidFill>
                  <a:srgbClr val="000000"/>
                </a:solidFill>
              </a:defRPr>
            </a:pPr>
            <a:r>
              <a:t>Propriétés de </a:t>
            </a:r>
            <a14:m>
              <m:oMath>
                <m:sSub>
                  <m:e>
                    <m:r>
                      <a:rPr xmlns:a="http://schemas.openxmlformats.org/drawingml/2006/main" sz="4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γ</m:t>
                    </m:r>
                  </m:e>
                  <m:sub>
                    <m:r>
                      <a:rPr xmlns:a="http://schemas.openxmlformats.org/drawingml/2006/main" sz="4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  <m:r>
                      <a:rPr xmlns:a="http://schemas.openxmlformats.org/drawingml/2006/main" sz="4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</m:sub>
                </m:sSub>
              </m:oMath>
            </a14:m>
            <a:r>
              <a:t> : </a:t>
            </a:r>
            <a:endParaRPr b="0"/>
          </a:p>
          <a:p>
            <a:pPr lvl="1" marL="1045463" indent="-448055" algn="l" defTabSz="808990">
              <a:buSzPct val="123000"/>
              <a:buChar char="*"/>
              <a:defRPr b="1" sz="3528">
                <a:solidFill>
                  <a:srgbClr val="000000"/>
                </a:solidFill>
              </a:defRPr>
            </a:pPr>
            <a:r>
              <a:rPr b="0"/>
              <a:t>Augmente avec l’énergie </a:t>
            </a:r>
            <a:endParaRPr b="0"/>
          </a:p>
          <a:p>
            <a:pPr lvl="1" marL="1045463" indent="-448055" algn="l" defTabSz="808990">
              <a:buSzPct val="123000"/>
              <a:buChar char="*"/>
              <a:defRPr b="1" sz="3528">
                <a:solidFill>
                  <a:srgbClr val="000000"/>
                </a:solidFill>
              </a:defRPr>
            </a:pPr>
            <a:r>
              <a:rPr b="0"/>
              <a:t>Diminue avec la taille des molécules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