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eur et date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Auteur et date</a:t>
            </a:r>
          </a:p>
        </p:txBody>
      </p:sp>
      <p:sp>
        <p:nvSpPr>
          <p:cNvPr id="12" name="Titre de la présentation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Titre de la présentation</a:t>
            </a:r>
          </a:p>
        </p:txBody>
      </p:sp>
      <p:sp>
        <p:nvSpPr>
          <p:cNvPr id="13" name="Texte niveau 1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la présentation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écla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 niveau 1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Déclaration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ait 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 niveau 1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100 %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Données clés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Données clés</a:t>
            </a:r>
          </a:p>
        </p:txBody>
      </p:sp>
      <p:sp>
        <p:nvSpPr>
          <p:cNvPr id="10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Texte niveau 1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« Citation notable »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ol de salade avec du riz frit, des œufs durs et des baguettes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Bol avec des beignets de saumon, de la salade et du houmous 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Bol de pâtes pappardelle avec du beurre maître d’hôtel, des noisettes grillées et des lamelles de parmesan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ol de salade avec du riz frit, des œufs durs et des baguettes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ts et citrons verts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Titre de la présentation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Titre de la présentation</a:t>
            </a:r>
          </a:p>
        </p:txBody>
      </p:sp>
      <p:sp>
        <p:nvSpPr>
          <p:cNvPr id="23" name="Auteur et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Auteur et date</a:t>
            </a:r>
          </a:p>
        </p:txBody>
      </p:sp>
      <p:sp>
        <p:nvSpPr>
          <p:cNvPr id="24" name="Texte niveau 1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la présentation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utre 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l avec des beignets de saumon, de la salade et du houmous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Titre de diapositiv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Titre de diapositive</a:t>
            </a:r>
          </a:p>
        </p:txBody>
      </p:sp>
      <p:sp>
        <p:nvSpPr>
          <p:cNvPr id="34" name="Texte niveau 1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Numéro de diapositive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re de diapositiv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43" name="Sous-titre de diapositiv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44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ous-titre de diapositiv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61" name="Texte niveau 1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Bol de pâtes pappardelle avec du beurre maître d’hôtel, des noisettes grillées et des lamelles de parmesan"/>
          <p:cNvSpPr/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Titre de diapositiv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6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re de section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Titre de section</a:t>
            </a:r>
          </a:p>
        </p:txBody>
      </p:sp>
      <p:sp>
        <p:nvSpPr>
          <p:cNvPr id="72" name="Numéro de diapositive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seu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re de diapositiv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80" name="Sous-titre de diapositiv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8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re de l’ordre du jour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Titre de l’ordre du jour</a:t>
            </a:r>
          </a:p>
        </p:txBody>
      </p:sp>
      <p:sp>
        <p:nvSpPr>
          <p:cNvPr id="89" name="Sous-titre de l’ordre du jour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l’ordre du jour</a:t>
            </a:r>
          </a:p>
        </p:txBody>
      </p:sp>
      <p:sp>
        <p:nvSpPr>
          <p:cNvPr id="90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Rubriques de l’ordre du jour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de diapositiv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Titre de diapositive</a:t>
            </a:r>
          </a:p>
        </p:txBody>
      </p:sp>
      <p:sp>
        <p:nvSpPr>
          <p:cNvPr id="3" name="Texte niveau 1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youtube.com/watch?v=F5HEDqzWQXE" TargetMode="Externa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youtube.com/watch?v=F5HEDqzWQXE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Auteur et dat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2" name="Phénomènes interfaciaux impliquant des fluide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Phénomènes interfaciaux impliquant des fluides</a:t>
            </a:r>
          </a:p>
        </p:txBody>
      </p:sp>
      <p:sp>
        <p:nvSpPr>
          <p:cNvPr id="153" name="Sous-titre de la présentation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Il y a des situations où on ne peut ignorer l’influence de l’interface entre deux phases…"/>
          <p:cNvSpPr txBox="1"/>
          <p:nvPr/>
        </p:nvSpPr>
        <p:spPr>
          <a:xfrm>
            <a:off x="1206499" y="2283729"/>
            <a:ext cx="21870939" cy="2573065"/>
          </a:xfrm>
          <a:prstGeom prst="rect">
            <a:avLst/>
          </a:prstGeom>
          <a:ln w="635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lvl="1" marL="10668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:r>
              <a:t>Il y a des situations où on ne peut ignorer l’influence de l’interface entre deux phases</a:t>
            </a:r>
          </a:p>
          <a:p>
            <a:pPr lvl="2" marL="16764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:r>
              <a:t>Goutte de liquide sur une surface qui mouille plus ou moins</a:t>
            </a:r>
          </a:p>
          <a:p>
            <a:pPr lvl="2" marL="16764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:r>
              <a:t>Huile dans l’eau qu’on remue : </a:t>
            </a:r>
            <a:r>
              <a:rPr u="sng">
                <a:hlinkClick r:id="rId2" invalidUrl="" action="" tgtFrame="" tooltip="" history="1" highlightClick="0" endSnd="0"/>
              </a:rPr>
              <a:t>https://www.youtube.com/watch?v=F5HEDqzWQXE</a:t>
            </a:r>
          </a:p>
        </p:txBody>
      </p:sp>
      <p:sp>
        <p:nvSpPr>
          <p:cNvPr id="156" name="Introduction"/>
          <p:cNvSpPr txBox="1"/>
          <p:nvPr>
            <p:ph type="ctrTitle"/>
          </p:nvPr>
        </p:nvSpPr>
        <p:spPr>
          <a:xfrm>
            <a:off x="-19858" y="-7960"/>
            <a:ext cx="24384001" cy="1241602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</p:spPr>
        <p:txBody>
          <a:bodyPr anchor="ctr"/>
          <a:lstStyle>
            <a:lvl1pPr defTabSz="825500">
              <a:lnSpc>
                <a:spcPct val="100000"/>
              </a:lnSpc>
              <a:defRPr b="0" spc="0" sz="5000">
                <a:solidFill>
                  <a:srgbClr val="FFFFFF"/>
                </a:solidFill>
              </a:defRPr>
            </a:lvl1pPr>
          </a:lstStyle>
          <a:p>
            <a:pPr/>
            <a:r>
              <a:t>  Introduction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itre de la présentation"/>
          <p:cNvSpPr txBox="1"/>
          <p:nvPr>
            <p:ph type="ctrTitle"/>
          </p:nvPr>
        </p:nvSpPr>
        <p:spPr>
          <a:xfrm>
            <a:off x="-19858" y="-7960"/>
            <a:ext cx="24384001" cy="1241602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</p:spPr>
        <p:txBody>
          <a:bodyPr anchor="ctr"/>
          <a:lstStyle/>
          <a:p>
            <a:pPr defTabSz="825500">
              <a:lnSpc>
                <a:spcPct val="100000"/>
              </a:lnSpc>
              <a:defRPr b="0" spc="0" sz="5000">
                <a:solidFill>
                  <a:srgbClr val="FFFFFF"/>
                </a:solidFill>
              </a:defRPr>
            </a:pPr>
          </a:p>
        </p:txBody>
      </p:sp>
      <p:grpSp>
        <p:nvGrpSpPr>
          <p:cNvPr id="180" name="Grouper"/>
          <p:cNvGrpSpPr/>
          <p:nvPr/>
        </p:nvGrpSpPr>
        <p:grpSpPr>
          <a:xfrm>
            <a:off x="2970201" y="2076699"/>
            <a:ext cx="6890207" cy="3225557"/>
            <a:chOff x="0" y="0"/>
            <a:chExt cx="6890206" cy="3225555"/>
          </a:xfrm>
        </p:grpSpPr>
        <p:sp>
          <p:nvSpPr>
            <p:cNvPr id="159" name="Ligne"/>
            <p:cNvSpPr/>
            <p:nvPr/>
          </p:nvSpPr>
          <p:spPr>
            <a:xfrm>
              <a:off x="449401" y="767193"/>
              <a:ext cx="6440806" cy="1"/>
            </a:xfrm>
            <a:prstGeom prst="line">
              <a:avLst/>
            </a:prstGeom>
            <a:noFill/>
            <a:ln w="889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60" name="Équation"/>
            <p:cNvSpPr txBox="1"/>
            <p:nvPr/>
          </p:nvSpPr>
          <p:spPr>
            <a:xfrm>
              <a:off x="743675" y="1203752"/>
              <a:ext cx="288037" cy="33172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</m:t>
                    </m:r>
                  </m:oMath>
                </m:oMathPara>
              </a14:m>
              <a:endParaRPr sz="4000"/>
            </a:p>
          </p:txBody>
        </p:sp>
        <p:sp>
          <p:nvSpPr>
            <p:cNvPr id="161" name="Équation"/>
            <p:cNvSpPr txBox="1"/>
            <p:nvPr/>
          </p:nvSpPr>
          <p:spPr>
            <a:xfrm>
              <a:off x="743675" y="0"/>
              <a:ext cx="340361" cy="3474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G</m:t>
                    </m:r>
                  </m:oMath>
                </m:oMathPara>
              </a14:m>
              <a:endParaRPr sz="4000"/>
            </a:p>
          </p:txBody>
        </p:sp>
        <p:sp>
          <p:nvSpPr>
            <p:cNvPr id="162" name="Cercle"/>
            <p:cNvSpPr/>
            <p:nvPr/>
          </p:nvSpPr>
          <p:spPr>
            <a:xfrm>
              <a:off x="2759543" y="1983651"/>
              <a:ext cx="422769" cy="422768"/>
            </a:xfrm>
            <a:prstGeom prst="ellipse">
              <a:avLst/>
            </a:prstGeom>
            <a:solidFill>
              <a:srgbClr val="00A1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163" name="Ligne"/>
            <p:cNvSpPr/>
            <p:nvPr/>
          </p:nvSpPr>
          <p:spPr>
            <a:xfrm flipV="1">
              <a:off x="2970927" y="1515319"/>
              <a:ext cx="1" cy="422769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64" name="Ligne"/>
            <p:cNvSpPr/>
            <p:nvPr/>
          </p:nvSpPr>
          <p:spPr>
            <a:xfrm>
              <a:off x="3218407" y="2195034"/>
              <a:ext cx="422769" cy="1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65" name="Ligne"/>
            <p:cNvSpPr/>
            <p:nvPr/>
          </p:nvSpPr>
          <p:spPr>
            <a:xfrm flipH="1">
              <a:off x="2300679" y="2195034"/>
              <a:ext cx="422769" cy="1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66" name="Ligne"/>
            <p:cNvSpPr/>
            <p:nvPr/>
          </p:nvSpPr>
          <p:spPr>
            <a:xfrm>
              <a:off x="2970927" y="2451982"/>
              <a:ext cx="1" cy="422769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67" name="Ligne"/>
            <p:cNvSpPr/>
            <p:nvPr/>
          </p:nvSpPr>
          <p:spPr>
            <a:xfrm flipV="1">
              <a:off x="3153737" y="1719638"/>
              <a:ext cx="298943" cy="298943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68" name="Ligne"/>
            <p:cNvSpPr/>
            <p:nvPr/>
          </p:nvSpPr>
          <p:spPr>
            <a:xfrm>
              <a:off x="3153737" y="2371489"/>
              <a:ext cx="298943" cy="298943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69" name="Ligne"/>
            <p:cNvSpPr/>
            <p:nvPr/>
          </p:nvSpPr>
          <p:spPr>
            <a:xfrm flipH="1" flipV="1">
              <a:off x="2489175" y="1719638"/>
              <a:ext cx="298944" cy="298943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70" name="Ligne"/>
            <p:cNvSpPr/>
            <p:nvPr/>
          </p:nvSpPr>
          <p:spPr>
            <a:xfrm flipH="1">
              <a:off x="2444447" y="2400823"/>
              <a:ext cx="346313" cy="242490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71" name="Équation"/>
            <p:cNvSpPr txBox="1"/>
            <p:nvPr/>
          </p:nvSpPr>
          <p:spPr>
            <a:xfrm>
              <a:off x="2371730" y="2995367"/>
              <a:ext cx="1233171" cy="2301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2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Z</m:t>
                    </m:r>
                    <m:r>
                      <m:rPr>
                        <m:nor/>
                      </m:rPr>
                      <a:rPr xmlns:a="http://schemas.openxmlformats.org/drawingml/2006/main" sz="2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voisins</m:t>
                    </m:r>
                  </m:oMath>
                </m:oMathPara>
              </a14:m>
              <a:endParaRPr sz="2500"/>
            </a:p>
          </p:txBody>
        </p:sp>
        <p:sp>
          <p:nvSpPr>
            <p:cNvPr id="172" name="Cercle"/>
            <p:cNvSpPr/>
            <p:nvPr/>
          </p:nvSpPr>
          <p:spPr>
            <a:xfrm>
              <a:off x="5528549" y="749465"/>
              <a:ext cx="422769" cy="422769"/>
            </a:xfrm>
            <a:prstGeom prst="ellipse">
              <a:avLst/>
            </a:prstGeom>
            <a:solidFill>
              <a:srgbClr val="00A1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173" name="Ligne"/>
            <p:cNvSpPr/>
            <p:nvPr/>
          </p:nvSpPr>
          <p:spPr>
            <a:xfrm>
              <a:off x="5987413" y="960849"/>
              <a:ext cx="422769" cy="1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74" name="Ligne"/>
            <p:cNvSpPr/>
            <p:nvPr/>
          </p:nvSpPr>
          <p:spPr>
            <a:xfrm flipH="1">
              <a:off x="5069685" y="960849"/>
              <a:ext cx="422769" cy="1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75" name="Ligne"/>
            <p:cNvSpPr/>
            <p:nvPr/>
          </p:nvSpPr>
          <p:spPr>
            <a:xfrm>
              <a:off x="5739933" y="1217796"/>
              <a:ext cx="1" cy="422769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76" name="Ligne"/>
            <p:cNvSpPr/>
            <p:nvPr/>
          </p:nvSpPr>
          <p:spPr>
            <a:xfrm>
              <a:off x="5922743" y="1137303"/>
              <a:ext cx="298943" cy="298943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77" name="Ligne"/>
            <p:cNvSpPr/>
            <p:nvPr/>
          </p:nvSpPr>
          <p:spPr>
            <a:xfrm flipH="1">
              <a:off x="5213453" y="1166637"/>
              <a:ext cx="346312" cy="242491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78" name="Équation"/>
            <p:cNvSpPr txBox="1"/>
            <p:nvPr/>
          </p:nvSpPr>
          <p:spPr>
            <a:xfrm>
              <a:off x="5140736" y="1761182"/>
              <a:ext cx="1529612" cy="231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2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Z</m:t>
                    </m:r>
                    <m:r>
                      <a:rPr xmlns:a="http://schemas.openxmlformats.org/drawingml/2006/main" sz="2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xmlns:a="http://schemas.openxmlformats.org/drawingml/2006/main" sz="2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m:rPr>
                        <m:nor/>
                      </m:rPr>
                      <a:rPr xmlns:a="http://schemas.openxmlformats.org/drawingml/2006/main" sz="2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voisins</m:t>
                    </m:r>
                  </m:oMath>
                </m:oMathPara>
              </a14:m>
              <a:endParaRPr sz="2500"/>
            </a:p>
          </p:txBody>
        </p:sp>
        <p:sp>
          <p:nvSpPr>
            <p:cNvPr id="179" name="Équation"/>
            <p:cNvSpPr txBox="1"/>
            <p:nvPr/>
          </p:nvSpPr>
          <p:spPr>
            <a:xfrm>
              <a:off x="0" y="594028"/>
              <a:ext cx="289560" cy="3362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m:rPr>
                        <m:sty m:val="p"/>
                      </m:rP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Σ</m:t>
                    </m:r>
                  </m:oMath>
                </m:oMathPara>
              </a14:m>
              <a:endParaRPr sz="4000"/>
            </a:p>
          </p:txBody>
        </p:sp>
      </p:grpSp>
      <p:grpSp>
        <p:nvGrpSpPr>
          <p:cNvPr id="185" name="Grouper"/>
          <p:cNvGrpSpPr/>
          <p:nvPr/>
        </p:nvGrpSpPr>
        <p:grpSpPr>
          <a:xfrm>
            <a:off x="12470451" y="2271675"/>
            <a:ext cx="10066576" cy="2835605"/>
            <a:chOff x="0" y="0"/>
            <a:chExt cx="10066574" cy="2835603"/>
          </a:xfrm>
        </p:grpSpPr>
        <p:sp>
          <p:nvSpPr>
            <p:cNvPr id="181" name="Ligne"/>
            <p:cNvSpPr/>
            <p:nvPr/>
          </p:nvSpPr>
          <p:spPr>
            <a:xfrm flipH="1">
              <a:off x="-1" y="0"/>
              <a:ext cx="2" cy="2812454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82" name="Cercle"/>
            <p:cNvSpPr/>
            <p:nvPr/>
          </p:nvSpPr>
          <p:spPr>
            <a:xfrm>
              <a:off x="441359" y="62415"/>
              <a:ext cx="678658" cy="678657"/>
            </a:xfrm>
            <a:prstGeom prst="ellipse">
              <a:avLst/>
            </a:prstGeom>
            <a:solidFill>
              <a:srgbClr val="00A1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183" name="Molécule de liquide de taille typique a"/>
            <p:cNvSpPr txBox="1"/>
            <p:nvPr/>
          </p:nvSpPr>
          <p:spPr>
            <a:xfrm>
              <a:off x="1366036" y="121519"/>
              <a:ext cx="7334396" cy="5604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algn="l">
                <a:defRPr sz="3000">
                  <a:solidFill>
                    <a:srgbClr val="000000"/>
                  </a:solidFill>
                </a:defRPr>
              </a:pPr>
              <a:r>
                <a:t>Molécule de liquide de taille typique </a:t>
              </a:r>
              <a:r>
                <a:rPr b="1"/>
                <a:t>a</a:t>
              </a:r>
            </a:p>
          </p:txBody>
        </p:sp>
        <p:sp>
          <p:nvSpPr>
            <p:cNvPr id="184" name="Liquide : état dense et cohésif…"/>
            <p:cNvSpPr txBox="1"/>
            <p:nvPr/>
          </p:nvSpPr>
          <p:spPr>
            <a:xfrm>
              <a:off x="477036" y="903171"/>
              <a:ext cx="9589539" cy="19324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marL="381000" indent="-381000" algn="l">
                <a:buSzPct val="123000"/>
                <a:buChar char="*"/>
                <a:defRPr sz="3000">
                  <a:solidFill>
                    <a:srgbClr val="000000"/>
                  </a:solidFill>
                </a:defRPr>
              </a:pPr>
              <a:r>
                <a:rPr b="1"/>
                <a:t>Liquide</a:t>
              </a:r>
              <a:r>
                <a:t> : état dense et cohésif</a:t>
              </a:r>
            </a:p>
            <a:p>
              <a:pPr marL="381000" indent="-381000" algn="l">
                <a:buSzPct val="123000"/>
                <a:buChar char="*"/>
                <a:defRPr sz="3000">
                  <a:solidFill>
                    <a:srgbClr val="000000"/>
                  </a:solidFill>
                </a:defRPr>
              </a:pPr>
              <a:r>
                <a:t>On néglige l’attraction du gaz</a:t>
              </a:r>
            </a:p>
            <a:p>
              <a:pPr marL="381000" indent="-381000" algn="l">
                <a:buSzPct val="123000"/>
                <a:buChar char="*"/>
                <a:defRPr sz="3000">
                  <a:solidFill>
                    <a:srgbClr val="000000"/>
                  </a:solidFill>
                </a:defRPr>
              </a:pPr>
              <a:r>
                <a:t>Les forces attractives tendent à abaisser l’énergie potentielle de la molécule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I.2 Interprétation microscopique"/>
          <p:cNvSpPr txBox="1"/>
          <p:nvPr>
            <p:ph type="ctrTitle"/>
          </p:nvPr>
        </p:nvSpPr>
        <p:spPr>
          <a:xfrm>
            <a:off x="-19858" y="-7960"/>
            <a:ext cx="24384001" cy="1241602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</p:spPr>
        <p:txBody>
          <a:bodyPr anchor="ctr"/>
          <a:lstStyle>
            <a:lvl1pPr defTabSz="825500">
              <a:lnSpc>
                <a:spcPct val="100000"/>
              </a:lnSpc>
              <a:defRPr b="0" spc="0" sz="5000">
                <a:solidFill>
                  <a:srgbClr val="FFFFFF"/>
                </a:solidFill>
              </a:defRPr>
            </a:lvl1pPr>
          </a:lstStyle>
          <a:p>
            <a:pPr/>
            <a:r>
              <a:t>  I.2 Interprétation microscopique</a:t>
            </a:r>
          </a:p>
        </p:txBody>
      </p:sp>
      <p:grpSp>
        <p:nvGrpSpPr>
          <p:cNvPr id="209" name="Grouper"/>
          <p:cNvGrpSpPr/>
          <p:nvPr/>
        </p:nvGrpSpPr>
        <p:grpSpPr>
          <a:xfrm>
            <a:off x="2970201" y="2076699"/>
            <a:ext cx="6890207" cy="3225557"/>
            <a:chOff x="0" y="0"/>
            <a:chExt cx="6890206" cy="3225555"/>
          </a:xfrm>
        </p:grpSpPr>
        <p:sp>
          <p:nvSpPr>
            <p:cNvPr id="188" name="Ligne"/>
            <p:cNvSpPr/>
            <p:nvPr/>
          </p:nvSpPr>
          <p:spPr>
            <a:xfrm>
              <a:off x="449401" y="767193"/>
              <a:ext cx="6440806" cy="1"/>
            </a:xfrm>
            <a:prstGeom prst="line">
              <a:avLst/>
            </a:prstGeom>
            <a:noFill/>
            <a:ln w="889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89" name="Équation"/>
            <p:cNvSpPr txBox="1"/>
            <p:nvPr/>
          </p:nvSpPr>
          <p:spPr>
            <a:xfrm>
              <a:off x="743675" y="1203752"/>
              <a:ext cx="288037" cy="33172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</m:t>
                    </m:r>
                  </m:oMath>
                </m:oMathPara>
              </a14:m>
              <a:endParaRPr sz="4000"/>
            </a:p>
          </p:txBody>
        </p:sp>
        <p:sp>
          <p:nvSpPr>
            <p:cNvPr id="190" name="Équation"/>
            <p:cNvSpPr txBox="1"/>
            <p:nvPr/>
          </p:nvSpPr>
          <p:spPr>
            <a:xfrm>
              <a:off x="743675" y="0"/>
              <a:ext cx="340361" cy="3474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G</m:t>
                    </m:r>
                  </m:oMath>
                </m:oMathPara>
              </a14:m>
              <a:endParaRPr sz="4000"/>
            </a:p>
          </p:txBody>
        </p:sp>
        <p:sp>
          <p:nvSpPr>
            <p:cNvPr id="191" name="Cercle"/>
            <p:cNvSpPr/>
            <p:nvPr/>
          </p:nvSpPr>
          <p:spPr>
            <a:xfrm>
              <a:off x="2759543" y="1983651"/>
              <a:ext cx="422769" cy="422768"/>
            </a:xfrm>
            <a:prstGeom prst="ellipse">
              <a:avLst/>
            </a:prstGeom>
            <a:solidFill>
              <a:srgbClr val="00A1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192" name="Ligne"/>
            <p:cNvSpPr/>
            <p:nvPr/>
          </p:nvSpPr>
          <p:spPr>
            <a:xfrm flipV="1">
              <a:off x="2970927" y="1515319"/>
              <a:ext cx="1" cy="422769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93" name="Ligne"/>
            <p:cNvSpPr/>
            <p:nvPr/>
          </p:nvSpPr>
          <p:spPr>
            <a:xfrm>
              <a:off x="3218407" y="2195034"/>
              <a:ext cx="422769" cy="1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94" name="Ligne"/>
            <p:cNvSpPr/>
            <p:nvPr/>
          </p:nvSpPr>
          <p:spPr>
            <a:xfrm flipH="1">
              <a:off x="2300679" y="2195034"/>
              <a:ext cx="422769" cy="1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95" name="Ligne"/>
            <p:cNvSpPr/>
            <p:nvPr/>
          </p:nvSpPr>
          <p:spPr>
            <a:xfrm>
              <a:off x="2970927" y="2451982"/>
              <a:ext cx="1" cy="422769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96" name="Ligne"/>
            <p:cNvSpPr/>
            <p:nvPr/>
          </p:nvSpPr>
          <p:spPr>
            <a:xfrm flipV="1">
              <a:off x="3153737" y="1719638"/>
              <a:ext cx="298943" cy="298943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97" name="Ligne"/>
            <p:cNvSpPr/>
            <p:nvPr/>
          </p:nvSpPr>
          <p:spPr>
            <a:xfrm>
              <a:off x="3153737" y="2371489"/>
              <a:ext cx="298943" cy="298943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98" name="Ligne"/>
            <p:cNvSpPr/>
            <p:nvPr/>
          </p:nvSpPr>
          <p:spPr>
            <a:xfrm flipH="1" flipV="1">
              <a:off x="2489175" y="1719638"/>
              <a:ext cx="298944" cy="298943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199" name="Ligne"/>
            <p:cNvSpPr/>
            <p:nvPr/>
          </p:nvSpPr>
          <p:spPr>
            <a:xfrm flipH="1">
              <a:off x="2444447" y="2400823"/>
              <a:ext cx="346313" cy="242490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00" name="Équation"/>
            <p:cNvSpPr txBox="1"/>
            <p:nvPr/>
          </p:nvSpPr>
          <p:spPr>
            <a:xfrm>
              <a:off x="2371730" y="2995367"/>
              <a:ext cx="1233171" cy="2301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2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Z</m:t>
                    </m:r>
                    <m:r>
                      <m:rPr>
                        <m:nor/>
                      </m:rPr>
                      <a:rPr xmlns:a="http://schemas.openxmlformats.org/drawingml/2006/main" sz="2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voisins</m:t>
                    </m:r>
                  </m:oMath>
                </m:oMathPara>
              </a14:m>
              <a:endParaRPr sz="2500"/>
            </a:p>
          </p:txBody>
        </p:sp>
        <p:sp>
          <p:nvSpPr>
            <p:cNvPr id="201" name="Cercle"/>
            <p:cNvSpPr/>
            <p:nvPr/>
          </p:nvSpPr>
          <p:spPr>
            <a:xfrm>
              <a:off x="5528549" y="749465"/>
              <a:ext cx="422769" cy="422769"/>
            </a:xfrm>
            <a:prstGeom prst="ellipse">
              <a:avLst/>
            </a:prstGeom>
            <a:solidFill>
              <a:srgbClr val="00A1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202" name="Ligne"/>
            <p:cNvSpPr/>
            <p:nvPr/>
          </p:nvSpPr>
          <p:spPr>
            <a:xfrm>
              <a:off x="5987413" y="960849"/>
              <a:ext cx="422769" cy="1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03" name="Ligne"/>
            <p:cNvSpPr/>
            <p:nvPr/>
          </p:nvSpPr>
          <p:spPr>
            <a:xfrm flipH="1">
              <a:off x="5069685" y="960849"/>
              <a:ext cx="422769" cy="1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04" name="Ligne"/>
            <p:cNvSpPr/>
            <p:nvPr/>
          </p:nvSpPr>
          <p:spPr>
            <a:xfrm>
              <a:off x="5739933" y="1217796"/>
              <a:ext cx="1" cy="422769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05" name="Ligne"/>
            <p:cNvSpPr/>
            <p:nvPr/>
          </p:nvSpPr>
          <p:spPr>
            <a:xfrm>
              <a:off x="5922743" y="1137303"/>
              <a:ext cx="298943" cy="298943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06" name="Ligne"/>
            <p:cNvSpPr/>
            <p:nvPr/>
          </p:nvSpPr>
          <p:spPr>
            <a:xfrm flipH="1">
              <a:off x="5213453" y="1166637"/>
              <a:ext cx="346312" cy="242491"/>
            </a:xfrm>
            <a:prstGeom prst="line">
              <a:avLst/>
            </a:prstGeom>
            <a:noFill/>
            <a:ln w="635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07" name="Équation"/>
            <p:cNvSpPr txBox="1"/>
            <p:nvPr/>
          </p:nvSpPr>
          <p:spPr>
            <a:xfrm>
              <a:off x="5140736" y="1761182"/>
              <a:ext cx="1529612" cy="231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2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Z</m:t>
                    </m:r>
                    <m:r>
                      <a:rPr xmlns:a="http://schemas.openxmlformats.org/drawingml/2006/main" sz="2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xmlns:a="http://schemas.openxmlformats.org/drawingml/2006/main" sz="2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m:rPr>
                        <m:nor/>
                      </m:rPr>
                      <a:rPr xmlns:a="http://schemas.openxmlformats.org/drawingml/2006/main" sz="2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voisins</m:t>
                    </m:r>
                  </m:oMath>
                </m:oMathPara>
              </a14:m>
              <a:endParaRPr sz="2500"/>
            </a:p>
          </p:txBody>
        </p:sp>
        <p:sp>
          <p:nvSpPr>
            <p:cNvPr id="208" name="Équation"/>
            <p:cNvSpPr txBox="1"/>
            <p:nvPr/>
          </p:nvSpPr>
          <p:spPr>
            <a:xfrm>
              <a:off x="0" y="594028"/>
              <a:ext cx="289560" cy="3362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m:rPr>
                        <m:sty m:val="p"/>
                      </m:rP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Σ</m:t>
                    </m:r>
                  </m:oMath>
                </m:oMathPara>
              </a14:m>
              <a:endParaRPr sz="4000"/>
            </a:p>
          </p:txBody>
        </p:sp>
      </p:grpSp>
      <p:grpSp>
        <p:nvGrpSpPr>
          <p:cNvPr id="214" name="Grouper"/>
          <p:cNvGrpSpPr/>
          <p:nvPr/>
        </p:nvGrpSpPr>
        <p:grpSpPr>
          <a:xfrm>
            <a:off x="12470451" y="2271675"/>
            <a:ext cx="10066576" cy="2835605"/>
            <a:chOff x="0" y="0"/>
            <a:chExt cx="10066574" cy="2835603"/>
          </a:xfrm>
        </p:grpSpPr>
        <p:sp>
          <p:nvSpPr>
            <p:cNvPr id="210" name="Ligne"/>
            <p:cNvSpPr/>
            <p:nvPr/>
          </p:nvSpPr>
          <p:spPr>
            <a:xfrm flipH="1">
              <a:off x="-1" y="0"/>
              <a:ext cx="2" cy="2812454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11" name="Cercle"/>
            <p:cNvSpPr/>
            <p:nvPr/>
          </p:nvSpPr>
          <p:spPr>
            <a:xfrm>
              <a:off x="441359" y="62415"/>
              <a:ext cx="678658" cy="678657"/>
            </a:xfrm>
            <a:prstGeom prst="ellipse">
              <a:avLst/>
            </a:prstGeom>
            <a:solidFill>
              <a:srgbClr val="00A1F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000000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</a:p>
          </p:txBody>
        </p:sp>
        <p:sp>
          <p:nvSpPr>
            <p:cNvPr id="212" name="Molécule de liquide de taille typique a"/>
            <p:cNvSpPr txBox="1"/>
            <p:nvPr/>
          </p:nvSpPr>
          <p:spPr>
            <a:xfrm>
              <a:off x="1366036" y="121519"/>
              <a:ext cx="7334396" cy="56044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algn="l">
                <a:defRPr sz="3000">
                  <a:solidFill>
                    <a:srgbClr val="000000"/>
                  </a:solidFill>
                </a:defRPr>
              </a:pPr>
              <a:r>
                <a:t>Molécule de liquide de taille typique </a:t>
              </a:r>
              <a:r>
                <a:rPr b="1"/>
                <a:t>a</a:t>
              </a:r>
            </a:p>
          </p:txBody>
        </p:sp>
        <p:sp>
          <p:nvSpPr>
            <p:cNvPr id="213" name="Liquide : état dense et cohésif…"/>
            <p:cNvSpPr txBox="1"/>
            <p:nvPr/>
          </p:nvSpPr>
          <p:spPr>
            <a:xfrm>
              <a:off x="477036" y="903171"/>
              <a:ext cx="9589539" cy="19324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marL="381000" indent="-381000" algn="l">
                <a:buSzPct val="123000"/>
                <a:buChar char="*"/>
                <a:defRPr sz="3000">
                  <a:solidFill>
                    <a:srgbClr val="000000"/>
                  </a:solidFill>
                </a:defRPr>
              </a:pPr>
              <a:r>
                <a:rPr b="1"/>
                <a:t>Liquide</a:t>
              </a:r>
              <a:r>
                <a:t> : état dense et cohésif</a:t>
              </a:r>
            </a:p>
            <a:p>
              <a:pPr marL="381000" indent="-381000" algn="l">
                <a:buSzPct val="123000"/>
                <a:buChar char="*"/>
                <a:defRPr sz="3000">
                  <a:solidFill>
                    <a:srgbClr val="000000"/>
                  </a:solidFill>
                </a:defRPr>
              </a:pPr>
              <a:r>
                <a:t>On néglige l’attraction du gaz</a:t>
              </a:r>
            </a:p>
            <a:p>
              <a:pPr marL="381000" indent="-381000" algn="l">
                <a:buSzPct val="123000"/>
                <a:buChar char="*"/>
                <a:defRPr sz="3000">
                  <a:solidFill>
                    <a:srgbClr val="000000"/>
                  </a:solidFill>
                </a:defRPr>
              </a:pPr>
              <a:r>
                <a:t>Les forces attractives tendent à abaisser l’énergie potentielle de la molécule</a:t>
              </a:r>
            </a:p>
          </p:txBody>
        </p:sp>
      </p:grpSp>
      <p:sp>
        <p:nvSpPr>
          <p:cNvPr id="215" name="Conséquence : ajouter une molécule à l’interface demande de l’énergie…"/>
          <p:cNvSpPr txBox="1"/>
          <p:nvPr/>
        </p:nvSpPr>
        <p:spPr>
          <a:xfrm>
            <a:off x="2803139" y="5941329"/>
            <a:ext cx="18738007" cy="3777779"/>
          </a:xfrm>
          <a:prstGeom prst="rect">
            <a:avLst/>
          </a:prstGeom>
          <a:ln w="635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algn="l" defTabSz="808990">
              <a:defRPr b="1" sz="3528" u="sng">
                <a:solidFill>
                  <a:srgbClr val="000000"/>
                </a:solidFill>
              </a:defRPr>
            </a:pPr>
            <a:r>
              <a:t>Conséquence :</a:t>
            </a:r>
            <a:r>
              <a:rPr u="none"/>
              <a:t> </a:t>
            </a:r>
            <a:r>
              <a:rPr b="0" u="none"/>
              <a:t>ajouter une molécule à l’interface demande de l’énergie</a:t>
            </a:r>
            <a:endParaRPr b="0" u="none"/>
          </a:p>
          <a:p>
            <a:pPr algn="l" defTabSz="808990">
              <a:defRPr b="1" sz="3528" u="sng">
                <a:solidFill>
                  <a:srgbClr val="000000"/>
                </a:solidFill>
              </a:defRPr>
            </a:pPr>
            <a14:m>
              <m:oMath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</m:oMath>
            </a14:m>
            <a:r>
              <a:rPr b="0" u="none"/>
              <a:t> la moitié de l’énergie </a:t>
            </a:r>
            <a14:m>
              <m:oMath>
                <m:sSub>
                  <m:e>
                    <m:r>
                      <a:rPr xmlns:a="http://schemas.openxmlformats.org/drawingml/2006/main" sz="4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E</m:t>
                    </m:r>
                  </m:e>
                  <m:sub>
                    <m:r>
                      <a:rPr xmlns:a="http://schemas.openxmlformats.org/drawingml/2006/main" sz="4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  <m:r>
                      <a:rPr xmlns:a="http://schemas.openxmlformats.org/drawingml/2006/main" sz="4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o</m:t>
                    </m:r>
                    <m:r>
                      <a:rPr xmlns:a="http://schemas.openxmlformats.org/drawingml/2006/main" sz="4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h</m:t>
                    </m:r>
                  </m:sub>
                </m:sSub>
              </m:oMath>
            </a14:m>
            <a:r>
              <a:rPr b="0" u="none"/>
              <a:t> de cohésion d’une particule </a:t>
            </a:r>
            <a14:m>
              <m:oMath>
                <m:r>
                  <a:rPr xmlns:a="http://schemas.openxmlformats.org/drawingml/2006/main" sz="5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</m:oMath>
            </a14:m>
            <a:r>
              <a:rPr b="0" u="none"/>
              <a:t> </a:t>
            </a:r>
            <a14:m>
              <m:oMath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γ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</m:t>
                    </m:r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g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≃</m:t>
                </m:r>
                <m:f>
                  <m:fPr>
                    <m:ctrlP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sSub>
                      <m:e>
                        <m:r>
                          <a:rPr xmlns:a="http://schemas.openxmlformats.org/drawingml/2006/main" sz="42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xmlns:a="http://schemas.openxmlformats.org/drawingml/2006/main" sz="42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a:rPr xmlns:a="http://schemas.openxmlformats.org/drawingml/2006/main" sz="42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  <m:r>
                          <a:rPr xmlns:a="http://schemas.openxmlformats.org/drawingml/2006/main" sz="42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num>
                  <m:den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den>
                </m:f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×</m:t>
                </m:r>
                <m:f>
                  <m:fPr>
                    <m:ctrlP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sSup>
                      <m:e>
                        <m:r>
                          <a:rPr xmlns:a="http://schemas.openxmlformats.org/drawingml/2006/main" sz="42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p>
                        <m:r>
                          <a:rPr xmlns:a="http://schemas.openxmlformats.org/drawingml/2006/main" sz="42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den>
                </m:f>
              </m:oMath>
            </a14:m>
            <a:endParaRPr b="0" u="none"/>
          </a:p>
          <a:p>
            <a:pPr algn="l" defTabSz="808990">
              <a:defRPr b="1" sz="3528">
                <a:solidFill>
                  <a:srgbClr val="000000"/>
                </a:solidFill>
              </a:defRPr>
            </a:pPr>
            <a:r>
              <a:t>Propriétés de </a:t>
            </a:r>
            <a14:m>
              <m:oMath>
                <m:sSub>
                  <m:e>
                    <m:r>
                      <a:rPr xmlns:a="http://schemas.openxmlformats.org/drawingml/2006/main" sz="4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γ</m:t>
                    </m:r>
                  </m:e>
                  <m:sub>
                    <m:r>
                      <a:rPr xmlns:a="http://schemas.openxmlformats.org/drawingml/2006/main" sz="4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</m:t>
                    </m:r>
                    <m:r>
                      <a:rPr xmlns:a="http://schemas.openxmlformats.org/drawingml/2006/main" sz="4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g</m:t>
                    </m:r>
                  </m:sub>
                </m:sSub>
              </m:oMath>
            </a14:m>
            <a:r>
              <a:t> : </a:t>
            </a:r>
            <a:endParaRPr b="0"/>
          </a:p>
          <a:p>
            <a:pPr lvl="1" marL="1045463" indent="-448055" algn="l" defTabSz="808990">
              <a:buSzPct val="123000"/>
              <a:buChar char="*"/>
              <a:defRPr b="1" sz="3528">
                <a:solidFill>
                  <a:srgbClr val="000000"/>
                </a:solidFill>
              </a:defRPr>
            </a:pPr>
            <a:r>
              <a:rPr b="0"/>
              <a:t>Augmente avec l’énergie </a:t>
            </a:r>
            <a:endParaRPr b="0"/>
          </a:p>
          <a:p>
            <a:pPr lvl="1" marL="1045463" indent="-448055" algn="l" defTabSz="808990">
              <a:buSzPct val="123000"/>
              <a:buChar char="*"/>
              <a:defRPr b="1" sz="3528">
                <a:solidFill>
                  <a:srgbClr val="000000"/>
                </a:solidFill>
              </a:defRPr>
            </a:pPr>
            <a:r>
              <a:rPr b="0"/>
              <a:t>Diminue avec la taille des molécules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I.2 Interprétation microscopique"/>
          <p:cNvSpPr txBox="1"/>
          <p:nvPr>
            <p:ph type="ctrTitle"/>
          </p:nvPr>
        </p:nvSpPr>
        <p:spPr>
          <a:xfrm>
            <a:off x="-19858" y="-7960"/>
            <a:ext cx="24384001" cy="1241602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</p:spPr>
        <p:txBody>
          <a:bodyPr anchor="ctr"/>
          <a:lstStyle>
            <a:lvl1pPr defTabSz="825500">
              <a:lnSpc>
                <a:spcPct val="100000"/>
              </a:lnSpc>
              <a:defRPr b="0" spc="0" sz="5000">
                <a:solidFill>
                  <a:srgbClr val="FFFFFF"/>
                </a:solidFill>
              </a:defRPr>
            </a:lvl1pPr>
          </a:lstStyle>
          <a:p>
            <a:pPr/>
            <a:r>
              <a:t>  I.2 Interprétation microscopique</a:t>
            </a:r>
          </a:p>
        </p:txBody>
      </p:sp>
      <p:sp>
        <p:nvSpPr>
          <p:cNvPr id="218" name="Valeurs de tension de surface"/>
          <p:cNvSpPr txBox="1"/>
          <p:nvPr/>
        </p:nvSpPr>
        <p:spPr>
          <a:xfrm>
            <a:off x="983894" y="2305699"/>
            <a:ext cx="7750590" cy="671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1" sz="3800">
                <a:solidFill>
                  <a:srgbClr val="000000"/>
                </a:solidFill>
              </a:defRPr>
            </a:lvl1pPr>
          </a:lstStyle>
          <a:p>
            <a:pPr/>
            <a:r>
              <a:t>Valeurs de tension de surface</a:t>
            </a:r>
          </a:p>
        </p:txBody>
      </p:sp>
      <p:grpSp>
        <p:nvGrpSpPr>
          <p:cNvPr id="221" name="Grouper"/>
          <p:cNvGrpSpPr/>
          <p:nvPr/>
        </p:nvGrpSpPr>
        <p:grpSpPr>
          <a:xfrm>
            <a:off x="5630154" y="4596159"/>
            <a:ext cx="13848273" cy="2664372"/>
            <a:chOff x="25400" y="25400"/>
            <a:chExt cx="13848272" cy="2664370"/>
          </a:xfrm>
        </p:grpSpPr>
        <p:graphicFrame>
          <p:nvGraphicFramePr>
            <p:cNvPr id="219" name="Tableau"/>
            <p:cNvGraphicFramePr/>
            <p:nvPr/>
          </p:nvGraphicFramePr>
          <p:xfrm>
            <a:off x="25400" y="25400"/>
            <a:ext cx="13848273" cy="2664371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0" rtl="0">
                  <a:tableStyleId>{4C3C2611-4C71-4FC5-86AE-919BDF0F9419}</a:tableStyleId>
                </a:tblPr>
                <a:tblGrid>
                  <a:gridCol w="4295378"/>
                  <a:gridCol w="2622408"/>
                  <a:gridCol w="3458893"/>
                  <a:gridCol w="3458893"/>
                </a:tblGrid>
                <a:tr h="1325835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200"/>
                          <a:t>Liquide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200"/>
                          <a:t>Cyclohexane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200"/>
                          <a:t>Eau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200"/>
                          <a:t>Mercure</a:t>
                        </a:r>
                      </a:p>
                    </a:txBody>
                    <a:tcPr marL="50800" marR="50800" marT="50800" marB="50800" anchor="ctr" anchorCtr="0" horzOverflow="overflow"/>
                  </a:tc>
                </a:tr>
                <a:tr h="1325835">
                  <a:tc>
                    <a:txBody>
                      <a:bodyPr/>
                      <a:lstStyle/>
                      <a:p>
                        <a:pPr defTabSz="914400">
                          <a:defRPr sz="32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200"/>
                          <a:t>25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200"/>
                          <a:t>72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200"/>
                          <a:t>436</a:t>
                        </a: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220" name="Équation"/>
            <p:cNvSpPr txBox="1"/>
            <p:nvPr/>
          </p:nvSpPr>
          <p:spPr>
            <a:xfrm>
              <a:off x="813167" y="1844638"/>
              <a:ext cx="2992072" cy="46300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γ</m:t>
                        </m:r>
                      </m:e>
                      <m:sub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l</m:t>
                        </m:r>
                        <m:r>
                          <a:rPr xmlns:a="http://schemas.openxmlformats.org/drawingml/2006/main" sz="3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g</m:t>
                        </m:r>
                      </m:sub>
                    </m:sSub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290</m:t>
                    </m:r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m:oMathPara>
              </a14:m>
              <a:endParaRPr sz="3400"/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Température :…"/>
          <p:cNvSpPr txBox="1"/>
          <p:nvPr/>
        </p:nvSpPr>
        <p:spPr>
          <a:xfrm>
            <a:off x="1206499" y="2283729"/>
            <a:ext cx="21870939" cy="7852991"/>
          </a:xfrm>
          <a:prstGeom prst="rect">
            <a:avLst/>
          </a:prstGeom>
          <a:ln w="635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4572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:r>
              <a:rPr b="1" u="sng"/>
              <a:t>Température :</a:t>
            </a:r>
            <a:r>
              <a:t>  </a:t>
            </a:r>
            <a14:m>
              <m:oMath>
                <m:sSub>
                  <m:e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γ</m:t>
                    </m:r>
                  </m:e>
                  <m:sub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α</m:t>
                    </m:r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β</m:t>
                    </m:r>
                  </m:sub>
                </m:sSub>
                <m:r>
                  <a:rPr xmlns:a="http://schemas.openxmlformats.org/drawingml/2006/main" sz="4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≃</m:t>
                </m:r>
                <m:f>
                  <m:fPr>
                    <m:ctrlP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sSub>
                      <m:e>
                        <m:r>
                          <a:rPr xmlns:a="http://schemas.openxmlformats.org/drawingml/2006/main" sz="4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xmlns:a="http://schemas.openxmlformats.org/drawingml/2006/main" sz="4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a:rPr xmlns:a="http://schemas.openxmlformats.org/drawingml/2006/main" sz="4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  <m:r>
                          <a:rPr xmlns:a="http://schemas.openxmlformats.org/drawingml/2006/main" sz="4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</m:num>
                  <m:den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sSup>
                      <m:e>
                        <m:r>
                          <a:rPr xmlns:a="http://schemas.openxmlformats.org/drawingml/2006/main" sz="4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p>
                        <m:r>
                          <a:rPr xmlns:a="http://schemas.openxmlformats.org/drawingml/2006/main" sz="4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den>
                </m:f>
                <m:r>
                  <a:rPr xmlns:a="http://schemas.openxmlformats.org/drawingml/2006/main" sz="4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≃</m:t>
                </m:r>
                <m:f>
                  <m:fPr>
                    <m:ctrlP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sSub>
                      <m:e>
                        <m:r>
                          <a:rPr xmlns:a="http://schemas.openxmlformats.org/drawingml/2006/main" sz="4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k</m:t>
                        </m:r>
                      </m:e>
                      <m:sub>
                        <m:r>
                          <a:rPr xmlns:a="http://schemas.openxmlformats.org/drawingml/2006/main" sz="4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sub>
                    </m:sSub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e>
                        <m:r>
                          <a:rPr xmlns:a="http://schemas.openxmlformats.org/drawingml/2006/main" sz="4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a:rPr xmlns:a="http://schemas.openxmlformats.org/drawingml/2006/main" sz="4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e</m:t>
                        </m:r>
                        <m:r>
                          <a:rPr xmlns:a="http://schemas.openxmlformats.org/drawingml/2006/main" sz="4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sub>
                    </m:sSub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num>
                  <m:den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sSup>
                      <m:e>
                        <m:r>
                          <a:rPr xmlns:a="http://schemas.openxmlformats.org/drawingml/2006/main" sz="4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p>
                        <m:r>
                          <a:rPr xmlns:a="http://schemas.openxmlformats.org/drawingml/2006/main" sz="4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den>
                </m:f>
              </m:oMath>
            </a14:m>
          </a:p>
          <a:p>
            <a:pPr algn="l" defTabSz="825500">
              <a:defRPr sz="3600">
                <a:solidFill>
                  <a:srgbClr val="000000"/>
                </a:solidFill>
              </a:defRPr>
            </a:pPr>
          </a:p>
          <a:p>
            <a:pPr lvl="8" algn="l" defTabSz="825500">
              <a:defRPr sz="3600">
                <a:solidFill>
                  <a:srgbClr val="000000"/>
                </a:solidFill>
              </a:defRPr>
            </a:pPr>
            <a:r>
              <a:t>Ordre de grandeur : </a:t>
            </a:r>
            <a14:m>
              <m:oMath>
                <m:f>
                  <m:fPr>
                    <m:ctrlP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sSub>
                      <m:e>
                        <m:r>
                          <a:rPr xmlns:a="http://schemas.openxmlformats.org/drawingml/2006/main" sz="4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γ</m:t>
                        </m:r>
                      </m:e>
                      <m:sub>
                        <m:r>
                          <a:rPr xmlns:a="http://schemas.openxmlformats.org/drawingml/2006/main" sz="4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α</m:t>
                        </m:r>
                        <m:r>
                          <a:rPr xmlns:a="http://schemas.openxmlformats.org/drawingml/2006/main" sz="4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β</m:t>
                        </m:r>
                      </m:sub>
                    </m:sSub>
                  </m:den>
                </m:f>
                <m:f>
                  <m:fPr>
                    <m:ctrlP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  <m:sSub>
                      <m:e>
                        <m:r>
                          <a:rPr xmlns:a="http://schemas.openxmlformats.org/drawingml/2006/main" sz="4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γ</m:t>
                        </m:r>
                      </m:e>
                      <m:sub>
                        <m:r>
                          <a:rPr xmlns:a="http://schemas.openxmlformats.org/drawingml/2006/main" sz="4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α</m:t>
                        </m:r>
                        <m:r>
                          <a:rPr xmlns:a="http://schemas.openxmlformats.org/drawingml/2006/main" sz="43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β</m:t>
                        </m:r>
                      </m:sub>
                    </m:sSub>
                  </m:num>
                  <m:den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den>
                </m:f>
                <m:r>
                  <a:rPr xmlns:a="http://schemas.openxmlformats.org/drawingml/2006/main" sz="4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∼</m:t>
                </m:r>
                <m:sSup>
                  <m:e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10</m:t>
                    </m:r>
                  </m:e>
                  <m:sup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  <m:r>
                  <a:rPr xmlns:a="http://schemas.openxmlformats.org/drawingml/2006/main" sz="4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sSup>
                  <m:e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10</m:t>
                    </m:r>
                  </m:e>
                  <m:sup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p>
                </m:sSup>
                <m:sSup>
                  <m:e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e>
                  <m:sup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43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p>
                </m:sSup>
              </m:oMath>
            </a14:m>
            <a:r>
              <a:t>  (c’est important !)</a:t>
            </a:r>
          </a:p>
          <a:p>
            <a:pPr algn="l" defTabSz="825500">
              <a:defRPr sz="3600">
                <a:solidFill>
                  <a:srgbClr val="000000"/>
                </a:solidFill>
              </a:defRPr>
            </a:pPr>
          </a:p>
          <a:p>
            <a:pPr algn="l" defTabSz="825500">
              <a:defRPr sz="3600">
                <a:solidFill>
                  <a:srgbClr val="000000"/>
                </a:solidFill>
              </a:defRPr>
            </a:pPr>
            <a:r>
              <a:t>* </a:t>
            </a:r>
            <a:r>
              <a:rPr b="1" u="sng"/>
              <a:t>Tensioactifs ,</a:t>
            </a:r>
            <a:r>
              <a:t> définition : «  Espèce chimique capable de s’adsober sur une surface et de diminuer </a:t>
            </a:r>
            <a14:m>
              <m:oMath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γ</m:t>
                </m:r>
              </m:oMath>
            </a14:m>
            <a:r>
              <a:t> »</a:t>
            </a:r>
          </a:p>
        </p:txBody>
      </p:sp>
      <p:sp>
        <p:nvSpPr>
          <p:cNvPr id="224" name="I.3 Facteurs d’influence"/>
          <p:cNvSpPr txBox="1"/>
          <p:nvPr>
            <p:ph type="ctrTitle"/>
          </p:nvPr>
        </p:nvSpPr>
        <p:spPr>
          <a:xfrm>
            <a:off x="-19858" y="-7960"/>
            <a:ext cx="24384001" cy="1241602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</p:spPr>
        <p:txBody>
          <a:bodyPr anchor="ctr"/>
          <a:lstStyle>
            <a:lvl1pPr defTabSz="825500">
              <a:lnSpc>
                <a:spcPct val="100000"/>
              </a:lnSpc>
              <a:defRPr b="0" spc="0" sz="5000">
                <a:solidFill>
                  <a:srgbClr val="FFFFFF"/>
                </a:solidFill>
              </a:defRPr>
            </a:lvl1pPr>
          </a:lstStyle>
          <a:p>
            <a:pPr/>
            <a:r>
              <a:t>  I.3 Facteurs d’influence</a:t>
            </a:r>
          </a:p>
        </p:txBody>
      </p:sp>
      <p:grpSp>
        <p:nvGrpSpPr>
          <p:cNvPr id="233" name="Grouper"/>
          <p:cNvGrpSpPr/>
          <p:nvPr/>
        </p:nvGrpSpPr>
        <p:grpSpPr>
          <a:xfrm>
            <a:off x="7035800" y="7620000"/>
            <a:ext cx="10642601" cy="3556000"/>
            <a:chOff x="1592732" y="230682"/>
            <a:chExt cx="10642599" cy="3556000"/>
          </a:xfrm>
        </p:grpSpPr>
        <p:pic>
          <p:nvPicPr>
            <p:cNvPr id="225" name="FilmSavon.png" descr="FilmSavon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3548532" y="575898"/>
              <a:ext cx="5080001" cy="1841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26" name="Tete polaire hydrophile"/>
            <p:cNvSpPr/>
            <p:nvPr/>
          </p:nvSpPr>
          <p:spPr>
            <a:xfrm>
              <a:off x="1592732" y="1221282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>
                  <a:solidFill>
                    <a:srgbClr val="000000"/>
                  </a:solidFill>
                </a:defRPr>
              </a:lvl1pPr>
            </a:lstStyle>
            <a:p>
              <a:pPr/>
              <a:r>
                <a:t>Tete polaire hydrophile</a:t>
              </a:r>
            </a:p>
          </p:txBody>
        </p:sp>
        <p:sp>
          <p:nvSpPr>
            <p:cNvPr id="227" name="Queue hydrophobe"/>
            <p:cNvSpPr/>
            <p:nvPr/>
          </p:nvSpPr>
          <p:spPr>
            <a:xfrm>
              <a:off x="10965332" y="916482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>
                  <a:solidFill>
                    <a:srgbClr val="000000"/>
                  </a:solidFill>
                </a:defRPr>
              </a:lvl1pPr>
            </a:lstStyle>
            <a:p>
              <a:pPr/>
              <a:r>
                <a:t>Queue hydrophobe</a:t>
              </a:r>
            </a:p>
          </p:txBody>
        </p:sp>
        <p:sp>
          <p:nvSpPr>
            <p:cNvPr id="228" name="Ligne"/>
            <p:cNvSpPr/>
            <p:nvPr/>
          </p:nvSpPr>
          <p:spPr>
            <a:xfrm>
              <a:off x="3192932" y="1272082"/>
              <a:ext cx="646430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29" name="Ligne"/>
            <p:cNvSpPr/>
            <p:nvPr/>
          </p:nvSpPr>
          <p:spPr>
            <a:xfrm flipH="1" flipV="1">
              <a:off x="8404369" y="916482"/>
              <a:ext cx="1182648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30" name="Air"/>
            <p:cNvSpPr/>
            <p:nvPr/>
          </p:nvSpPr>
          <p:spPr>
            <a:xfrm>
              <a:off x="6088532" y="230682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>
                  <a:solidFill>
                    <a:srgbClr val="000000"/>
                  </a:solidFill>
                </a:defRPr>
              </a:lvl1pPr>
            </a:lstStyle>
            <a:p>
              <a:pPr/>
              <a:r>
                <a:t>Air</a:t>
              </a:r>
            </a:p>
          </p:txBody>
        </p:sp>
        <p:sp>
          <p:nvSpPr>
            <p:cNvPr id="231" name="Eau"/>
            <p:cNvSpPr/>
            <p:nvPr/>
          </p:nvSpPr>
          <p:spPr>
            <a:xfrm>
              <a:off x="6393332" y="1496648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>
                  <a:solidFill>
                    <a:srgbClr val="000000"/>
                  </a:solidFill>
                </a:defRPr>
              </a:lvl1pPr>
            </a:lstStyle>
            <a:p>
              <a:pPr/>
              <a:r>
                <a:t>Eau</a:t>
              </a:r>
            </a:p>
          </p:txBody>
        </p:sp>
        <p:sp>
          <p:nvSpPr>
            <p:cNvPr id="232" name="Air"/>
            <p:cNvSpPr/>
            <p:nvPr/>
          </p:nvSpPr>
          <p:spPr>
            <a:xfrm>
              <a:off x="6647332" y="2516682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>
                  <a:solidFill>
                    <a:srgbClr val="000000"/>
                  </a:solidFill>
                </a:defRPr>
              </a:lvl1pPr>
            </a:lstStyle>
            <a:p>
              <a:pPr/>
              <a:r>
                <a:t>Air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Ovale"/>
          <p:cNvSpPr/>
          <p:nvPr/>
        </p:nvSpPr>
        <p:spPr>
          <a:xfrm>
            <a:off x="16129347" y="6302723"/>
            <a:ext cx="3174207" cy="3265985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236" name="Enoncé :  Si l’interface entre 2 fluides est courbée, la pression n’est pas continue à la traversée de l’interface et vérifie :   où…"/>
          <p:cNvSpPr txBox="1"/>
          <p:nvPr/>
        </p:nvSpPr>
        <p:spPr>
          <a:xfrm>
            <a:off x="1206499" y="2283729"/>
            <a:ext cx="21870939" cy="2361927"/>
          </a:xfrm>
          <a:prstGeom prst="rect">
            <a:avLst/>
          </a:prstGeom>
          <a:ln w="635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388620" indent="-388620" algn="l" defTabSz="701675">
              <a:buSzPct val="123000"/>
              <a:buChar char="*"/>
              <a:defRPr sz="3060">
                <a:solidFill>
                  <a:srgbClr val="000000"/>
                </a:solidFill>
              </a:defRPr>
            </a:pPr>
            <a:r>
              <a:rPr b="1" u="sng"/>
              <a:t>Enoncé :</a:t>
            </a:r>
            <a:r>
              <a:rPr b="1"/>
              <a:t> </a:t>
            </a:r>
            <a:r>
              <a:t> Si l’interface entre 2 fluides est courbée, la pression n’est pas continue à la traversée de l’interface et vérifie : </a:t>
            </a:r>
            <a14:m>
              <m:oMath>
                <m:sSub>
                  <m:e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b>
                </m:sSub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b>
                  <m:e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e>
                  <m:sub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e</m:t>
                    </m:r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b>
                </m:sSub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sSub>
                  <m:e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γ</m:t>
                    </m:r>
                  </m:e>
                  <m:sub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α</m:t>
                    </m:r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β</m:t>
                    </m:r>
                  </m:sub>
                </m:sSub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où </a:t>
            </a:r>
            <a14:m>
              <m:oMath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sSub>
                      <m:e>
                        <m:r>
                          <a:rPr xmlns:a="http://schemas.openxmlformats.org/drawingml/2006/main" sz="37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r>
                          <a:rPr xmlns:a="http://schemas.openxmlformats.org/drawingml/2006/main" sz="37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den>
                </m:f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f>
                  <m:fPr>
                    <m:ctrlP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sSub>
                      <m:e>
                        <m:r>
                          <a:rPr xmlns:a="http://schemas.openxmlformats.org/drawingml/2006/main" sz="37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r>
                          <a:rPr xmlns:a="http://schemas.openxmlformats.org/drawingml/2006/main" sz="37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den>
                </m:f>
              </m:oMath>
            </a14:m>
            <a:r>
              <a:t> </a:t>
            </a:r>
          </a:p>
          <a:p>
            <a:pPr algn="l" defTabSz="701675">
              <a:defRPr sz="3060">
                <a:solidFill>
                  <a:srgbClr val="000000"/>
                </a:solidFill>
              </a:defRPr>
            </a:pPr>
            <a:r>
              <a:t>* </a:t>
            </a:r>
            <a14:m>
              <m:oMath>
                <m:sSub>
                  <m:e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e>
                  <m:sub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</m:oMath>
            </a14:m>
            <a:r>
              <a:t> positif si le centre de courbure est vers l’intérieur</a:t>
            </a:r>
            <a:endParaRPr sz="3600"/>
          </a:p>
        </p:txBody>
      </p:sp>
      <p:sp>
        <p:nvSpPr>
          <p:cNvPr id="237" name="II.2 Loi de Laplace"/>
          <p:cNvSpPr txBox="1"/>
          <p:nvPr>
            <p:ph type="ctrTitle"/>
          </p:nvPr>
        </p:nvSpPr>
        <p:spPr>
          <a:xfrm>
            <a:off x="-19858" y="-7960"/>
            <a:ext cx="24384001" cy="1241602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</p:spPr>
        <p:txBody>
          <a:bodyPr anchor="ctr"/>
          <a:lstStyle>
            <a:lvl1pPr defTabSz="825500">
              <a:lnSpc>
                <a:spcPct val="100000"/>
              </a:lnSpc>
              <a:defRPr b="0" spc="0" sz="5000">
                <a:solidFill>
                  <a:srgbClr val="FFFFFF"/>
                </a:solidFill>
              </a:defRPr>
            </a:lvl1pPr>
          </a:lstStyle>
          <a:p>
            <a:pPr/>
            <a:r>
              <a:t>  II.2 Loi de Laplace</a:t>
            </a:r>
          </a:p>
        </p:txBody>
      </p:sp>
      <p:sp>
        <p:nvSpPr>
          <p:cNvPr id="238" name="Exemples :  Interface sphérique…"/>
          <p:cNvSpPr txBox="1"/>
          <p:nvPr/>
        </p:nvSpPr>
        <p:spPr>
          <a:xfrm>
            <a:off x="1206499" y="5915929"/>
            <a:ext cx="12631093" cy="2361927"/>
          </a:xfrm>
          <a:prstGeom prst="rect">
            <a:avLst/>
          </a:prstGeom>
          <a:ln w="635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4572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:r>
              <a:rPr b="1" u="sng"/>
              <a:t>Exemples :</a:t>
            </a:r>
            <a:r>
              <a:t>  Interface sphérique</a:t>
            </a:r>
          </a:p>
          <a:p>
            <a:pPr lvl="1" marL="10668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14:m>
              <m:oMath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t> et </a:t>
            </a:r>
            <a14:m>
              <m:oMath>
                <m:sSub>
                  <m:e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e>
                  <m:sub>
                    <m:r>
                      <a:rPr xmlns:a="http://schemas.openxmlformats.org/drawingml/2006/main" sz="42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</a:p>
          <a:p>
            <a:pPr lvl="1" marL="1066800" indent="-457200" algn="l" defTabSz="825500">
              <a:buSzPct val="123000"/>
              <a:buChar char="*"/>
              <a:defRPr sz="3600">
                <a:solidFill>
                  <a:srgbClr val="000000"/>
                </a:solidFill>
              </a:defRPr>
            </a:pPr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a:rPr xmlns:a="http://schemas.openxmlformats.org/drawingml/2006/main" sz="42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</m:e>
                    <m:sub>
                      <m:r>
                        <a:rPr xmlns:a="http://schemas.openxmlformats.org/drawingml/2006/main" sz="42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42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xmlns:a="http://schemas.openxmlformats.org/drawingml/2006/main" sz="42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sub>
                  </m:sSub>
                  <m:r>
                    <a:rPr xmlns:a="http://schemas.openxmlformats.org/drawingml/2006/main" sz="42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sSub>
                    <m:e>
                      <m:r>
                        <a:rPr xmlns:a="http://schemas.openxmlformats.org/drawingml/2006/main" sz="42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</m:t>
                      </m:r>
                    </m:e>
                    <m:sub>
                      <m:r>
                        <a:rPr xmlns:a="http://schemas.openxmlformats.org/drawingml/2006/main" sz="42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  <m:r>
                        <a:rPr xmlns:a="http://schemas.openxmlformats.org/drawingml/2006/main" sz="42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xmlns:a="http://schemas.openxmlformats.org/drawingml/2006/main" sz="42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</m:sub>
                  </m:sSub>
                  <m:r>
                    <a:rPr xmlns:a="http://schemas.openxmlformats.org/drawingml/2006/main" sz="42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42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sSub>
                    <m:e>
                      <m:r>
                        <a:rPr xmlns:a="http://schemas.openxmlformats.org/drawingml/2006/main" sz="42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γ</m:t>
                      </m:r>
                    </m:e>
                    <m:sub>
                      <m:r>
                        <a:rPr xmlns:a="http://schemas.openxmlformats.org/drawingml/2006/main" sz="42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α</m:t>
                      </m:r>
                      <m:r>
                        <a:rPr xmlns:a="http://schemas.openxmlformats.org/drawingml/2006/main" sz="42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β</m:t>
                      </m:r>
                    </m:sub>
                  </m:sSub>
                  <m:r>
                    <a:rPr xmlns:a="http://schemas.openxmlformats.org/drawingml/2006/main" sz="42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42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</m:oMath>
              </m:oMathPara>
            </a14:m>
          </a:p>
        </p:txBody>
      </p:sp>
      <p:sp>
        <p:nvSpPr>
          <p:cNvPr id="239" name="Équation"/>
          <p:cNvSpPr txBox="1"/>
          <p:nvPr/>
        </p:nvSpPr>
        <p:spPr>
          <a:xfrm>
            <a:off x="17491050" y="7476152"/>
            <a:ext cx="450800" cy="390349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6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α</m:t>
                  </m:r>
                </m:oMath>
              </m:oMathPara>
            </a14:m>
            <a:endParaRPr sz="6800"/>
          </a:p>
        </p:txBody>
      </p:sp>
      <p:sp>
        <p:nvSpPr>
          <p:cNvPr id="240" name="Équation"/>
          <p:cNvSpPr txBox="1"/>
          <p:nvPr/>
        </p:nvSpPr>
        <p:spPr>
          <a:xfrm>
            <a:off x="20480284" y="7754664"/>
            <a:ext cx="450293" cy="71770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algn="l" defTabSz="914400" latinLnBrk="1">
              <a:defRPr sz="1800">
                <a:solidFill>
                  <a:srgbClr val="000000"/>
                </a:solidFill>
              </a:defRPr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64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β</m:t>
                  </m:r>
                </m:oMath>
              </m:oMathPara>
            </a14:m>
            <a:endParaRPr sz="6400"/>
          </a:p>
        </p:txBody>
      </p:sp>
      <p:grpSp>
        <p:nvGrpSpPr>
          <p:cNvPr id="243" name="Grouper"/>
          <p:cNvGrpSpPr/>
          <p:nvPr/>
        </p:nvGrpSpPr>
        <p:grpSpPr>
          <a:xfrm>
            <a:off x="17678399" y="5695744"/>
            <a:ext cx="1576648" cy="482671"/>
            <a:chOff x="0" y="0"/>
            <a:chExt cx="1576646" cy="482670"/>
          </a:xfrm>
        </p:grpSpPr>
        <p:sp>
          <p:nvSpPr>
            <p:cNvPr id="241" name="Ligne"/>
            <p:cNvSpPr/>
            <p:nvPr/>
          </p:nvSpPr>
          <p:spPr>
            <a:xfrm>
              <a:off x="-1" y="482670"/>
              <a:ext cx="1576648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  <a:tail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/>
            </a:p>
          </p:txBody>
        </p:sp>
        <p:sp>
          <p:nvSpPr>
            <p:cNvPr id="242" name="Équation"/>
            <p:cNvSpPr txBox="1"/>
            <p:nvPr/>
          </p:nvSpPr>
          <p:spPr>
            <a:xfrm>
              <a:off x="110712" y="0"/>
              <a:ext cx="298299" cy="3584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l" defTabSz="914400" latinLnBrk="1">
                <a:defRPr sz="1800">
                  <a:solidFill>
                    <a:srgbClr val="000000"/>
                  </a:solidFill>
                </a:defRPr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6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oMath>
                </m:oMathPara>
              </a14:m>
              <a:endParaRPr sz="6400"/>
            </a:p>
          </p:txBody>
        </p:sp>
      </p:grpSp>
      <p:sp>
        <p:nvSpPr>
          <p:cNvPr id="244" name="Ovale"/>
          <p:cNvSpPr/>
          <p:nvPr/>
        </p:nvSpPr>
        <p:spPr>
          <a:xfrm>
            <a:off x="16142047" y="7300715"/>
            <a:ext cx="3148807" cy="1270001"/>
          </a:xfrm>
          <a:prstGeom prst="ellips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II.2 Loi de Laplace"/>
          <p:cNvSpPr txBox="1"/>
          <p:nvPr>
            <p:ph type="ctrTitle"/>
          </p:nvPr>
        </p:nvSpPr>
        <p:spPr>
          <a:xfrm>
            <a:off x="-19858" y="-7960"/>
            <a:ext cx="24384001" cy="1241602"/>
          </a:xfrm>
          <a:prstGeom prst="rect">
            <a:avLst/>
          </a:prstGeom>
          <a:solidFill>
            <a:schemeClr val="accent1">
              <a:hueOff val="114395"/>
              <a:lumOff val="-24975"/>
            </a:schemeClr>
          </a:solidFill>
        </p:spPr>
        <p:txBody>
          <a:bodyPr anchor="ctr"/>
          <a:lstStyle>
            <a:lvl1pPr defTabSz="825500">
              <a:lnSpc>
                <a:spcPct val="100000"/>
              </a:lnSpc>
              <a:defRPr b="0" spc="0" sz="5000">
                <a:solidFill>
                  <a:srgbClr val="FFFFFF"/>
                </a:solidFill>
              </a:defRPr>
            </a:lvl1pPr>
          </a:lstStyle>
          <a:p>
            <a:pPr/>
            <a:r>
              <a:t>  II.2 Loi de Laplace</a:t>
            </a:r>
          </a:p>
        </p:txBody>
      </p:sp>
      <p:sp>
        <p:nvSpPr>
          <p:cNvPr id="247" name="https://www.youtube.com/watch?v=F5HEDqzWQXE…"/>
          <p:cNvSpPr txBox="1"/>
          <p:nvPr/>
        </p:nvSpPr>
        <p:spPr>
          <a:xfrm>
            <a:off x="6049060" y="5721400"/>
            <a:ext cx="12704682" cy="2273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3600">
                <a:solidFill>
                  <a:srgbClr val="000000"/>
                </a:solidFill>
              </a:defRPr>
            </a:pPr>
            <a:r>
              <a:rPr u="sng">
                <a:hlinkClick r:id="rId2" invalidUrl="" action="" tgtFrame="" tooltip="" history="1" highlightClick="0" endSnd="0"/>
              </a:rPr>
              <a:t>https://www.youtube.com/watch?v=F5HEDqzWQXE</a:t>
            </a:r>
          </a:p>
          <a:p>
            <a:pPr>
              <a:defRPr sz="3600">
                <a:solidFill>
                  <a:srgbClr val="000000"/>
                </a:solidFill>
              </a:defRPr>
            </a:pPr>
          </a:p>
          <a:p>
            <a:pPr>
              <a:defRPr sz="3600">
                <a:solidFill>
                  <a:srgbClr val="000000"/>
                </a:solidFill>
              </a:defRPr>
            </a:pPr>
          </a:p>
          <a:p>
            <a:pPr>
              <a:defRPr sz="3600">
                <a:solidFill>
                  <a:srgbClr val="000000"/>
                </a:solidFill>
              </a:defRPr>
            </a:pPr>
            <a:r>
              <a:t>https://www.youtube.com/watch?v=DZOB5GVAxJg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