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1pPr>
    <a:lvl2pPr marL="0" marR="0" indent="4572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2pPr>
    <a:lvl3pPr marL="0" marR="0" indent="9144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3pPr>
    <a:lvl4pPr marL="0" marR="0" indent="13716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4pPr>
    <a:lvl5pPr marL="0" marR="0" indent="18288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5pPr>
    <a:lvl6pPr marL="0" marR="0" indent="22860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6pPr>
    <a:lvl7pPr marL="0" marR="0" indent="27432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7pPr>
    <a:lvl8pPr marL="0" marR="0" indent="32004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8pPr>
    <a:lvl9pPr marL="0" marR="0" indent="36576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381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381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solidFill>
            <a:schemeClr val="accent1">
              <a:lumOff val="16847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838383"/>
              </a:solidFill>
              <a:prstDash val="solid"/>
              <a:miter lim="400000"/>
            </a:ln>
          </a:left>
          <a:right>
            <a:ln w="12700" cap="flat">
              <a:solidFill>
                <a:srgbClr val="838383"/>
              </a:solidFill>
              <a:prstDash val="solid"/>
              <a:miter lim="400000"/>
            </a:ln>
          </a:right>
          <a:top>
            <a:ln w="12700" cap="flat">
              <a:solidFill>
                <a:srgbClr val="838383"/>
              </a:solidFill>
              <a:prstDash val="solid"/>
              <a:miter lim="400000"/>
            </a:ln>
          </a:top>
          <a:bottom>
            <a:ln w="12700" cap="flat">
              <a:solidFill>
                <a:srgbClr val="838383"/>
              </a:solidFill>
              <a:prstDash val="solid"/>
              <a:miter lim="400000"/>
            </a:ln>
          </a:bottom>
          <a:insideH>
            <a:ln w="12700" cap="flat">
              <a:solidFill>
                <a:srgbClr val="838383"/>
              </a:solidFill>
              <a:prstDash val="solid"/>
              <a:miter lim="400000"/>
            </a:ln>
          </a:insideH>
          <a:insideV>
            <a:ln w="12700" cap="flat">
              <a:solidFill>
                <a:srgbClr val="83838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808080"/>
              </a:solidFill>
              <a:prstDash val="solid"/>
              <a:miter lim="400000"/>
            </a:ln>
          </a:right>
          <a:top>
            <a:ln w="12700" cap="flat">
              <a:solidFill>
                <a:srgbClr val="808080"/>
              </a:solidFill>
              <a:prstDash val="solid"/>
              <a:miter lim="400000"/>
            </a:ln>
          </a:top>
          <a:bottom>
            <a:ln w="12700" cap="flat">
              <a:solidFill>
                <a:srgbClr val="808080"/>
              </a:solidFill>
              <a:prstDash val="solid"/>
              <a:miter lim="400000"/>
            </a:ln>
          </a:bottom>
          <a:insideH>
            <a:ln w="12700" cap="flat">
              <a:solidFill>
                <a:srgbClr val="808080"/>
              </a:solidFill>
              <a:prstDash val="solid"/>
              <a:miter lim="400000"/>
            </a:ln>
          </a:insideH>
          <a:insideV>
            <a:ln w="12700" cap="flat">
              <a:solidFill>
                <a:srgbClr val="808080"/>
              </a:solidFill>
              <a:prstDash val="solid"/>
              <a:miter lim="400000"/>
            </a:ln>
          </a:insideV>
        </a:tcBdr>
        <a:fill>
          <a:solidFill>
            <a:srgbClr val="88FA4F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chemeClr val="accent3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4D4D4D"/>
              </a:solidFill>
              <a:prstDash val="solid"/>
              <a:miter lim="400000"/>
            </a:ln>
          </a:right>
          <a:top>
            <a:ln w="12700" cap="flat">
              <a:solidFill>
                <a:srgbClr val="4D4D4D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4D4D4D"/>
              </a:solidFill>
              <a:prstDash val="solid"/>
              <a:miter lim="400000"/>
            </a:ln>
          </a:insideH>
          <a:insideV>
            <a:ln w="12700" cap="flat">
              <a:solidFill>
                <a:srgbClr val="4D4D4D"/>
              </a:solidFill>
              <a:prstDash val="solid"/>
              <a:miter lim="400000"/>
            </a:ln>
          </a:insideV>
        </a:tcBdr>
        <a:fill>
          <a:solidFill>
            <a:srgbClr val="60D937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chemeClr val="accent4">
              <a:hueOff val="348544"/>
              <a:lumOff val="7139"/>
            </a:schemeClr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8BB00"/>
          </a:solidFill>
        </a:fill>
      </a:tcStyle>
    </a:firstCol>
    <a:la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38100" cap="flat">
              <a:solidFill>
                <a:srgbClr val="F8BA00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464646"/>
              </a:solidFill>
              <a:prstDash val="solid"/>
              <a:miter lim="400000"/>
            </a:ln>
          </a:left>
          <a:right>
            <a:ln w="12700" cap="flat">
              <a:solidFill>
                <a:srgbClr val="464646"/>
              </a:solidFill>
              <a:prstDash val="solid"/>
              <a:miter lim="400000"/>
            </a:ln>
          </a:right>
          <a:top>
            <a:ln w="12700" cap="flat">
              <a:solidFill>
                <a:srgbClr val="464646"/>
              </a:solidFill>
              <a:prstDash val="solid"/>
              <a:miter lim="400000"/>
            </a:ln>
          </a:top>
          <a:bottom>
            <a:ln w="12700" cap="flat">
              <a:solidFill>
                <a:srgbClr val="464646"/>
              </a:solidFill>
              <a:prstDash val="solid"/>
              <a:miter lim="400000"/>
            </a:ln>
          </a:bottom>
          <a:insideH>
            <a:ln w="12700" cap="flat">
              <a:solidFill>
                <a:srgbClr val="464646"/>
              </a:solidFill>
              <a:prstDash val="solid"/>
              <a:miter lim="400000"/>
            </a:ln>
          </a:insideH>
          <a:insideV>
            <a:ln w="12700" cap="flat">
              <a:solidFill>
                <a:srgbClr val="46464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D4D5D5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C3C3C3"/>
              </a:solidFill>
              <a:prstDash val="solid"/>
              <a:miter lim="400000"/>
            </a:ln>
          </a:top>
          <a:bottom>
            <a:ln w="12700" cap="flat">
              <a:solidFill>
                <a:srgbClr val="C3C3C3"/>
              </a:solidFill>
              <a:prstDash val="solid"/>
              <a:miter lim="400000"/>
            </a:ln>
          </a:bottom>
          <a:insideH>
            <a:ln w="12700" cap="flat">
              <a:solidFill>
                <a:srgbClr val="C3C3C3"/>
              </a:solidFill>
              <a:prstDash val="solid"/>
              <a:miter lim="400000"/>
            </a:ln>
          </a:insideH>
          <a:insideV>
            <a:ln w="12700" cap="flat">
              <a:solidFill>
                <a:srgbClr val="C3C3C3"/>
              </a:solidFill>
              <a:prstDash val="solid"/>
              <a:miter lim="400000"/>
            </a:ln>
          </a:insideV>
        </a:tcBdr>
        <a:fill>
          <a:solidFill>
            <a:srgbClr val="CB2A7B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5E5E5E"/>
              </a:solidFill>
              <a:prstDash val="solid"/>
              <a:miter lim="400000"/>
            </a:ln>
          </a:right>
          <a:top>
            <a:ln w="38100" cap="flat">
              <a:solidFill>
                <a:srgbClr val="CB297B"/>
              </a:solidFill>
              <a:prstDash val="solid"/>
              <a:miter lim="400000"/>
            </a:ln>
          </a:top>
          <a:bottom>
            <a:ln w="12700" cap="flat">
              <a:solidFill>
                <a:srgbClr val="5E5E5E"/>
              </a:solidFill>
              <a:prstDash val="solid"/>
              <a:miter lim="400000"/>
            </a:ln>
          </a:bottom>
          <a:insideH>
            <a:ln w="12700" cap="flat">
              <a:solidFill>
                <a:srgbClr val="5E5E5E"/>
              </a:solidFill>
              <a:prstDash val="solid"/>
              <a:miter lim="400000"/>
            </a:ln>
          </a:insideH>
          <a:insideV>
            <a:ln w="12700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5E5E5E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991A5F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6C6C6C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6C6C6C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6C6C6C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D6DCE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49" name="Shape 149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uteur et date"/>
          <p:cNvSpPr txBox="1"/>
          <p:nvPr>
            <p:ph type="body" sz="quarter" idx="21" hasCustomPrompt="1"/>
          </p:nvPr>
        </p:nvSpPr>
        <p:spPr>
          <a:xfrm>
            <a:off x="1201340" y="11859862"/>
            <a:ext cx="21971003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3600"/>
            </a:lvl1pPr>
          </a:lstStyle>
          <a:p>
            <a:pPr/>
            <a:r>
              <a:t>Auteur et date</a:t>
            </a:r>
          </a:p>
        </p:txBody>
      </p:sp>
      <p:sp>
        <p:nvSpPr>
          <p:cNvPr id="12" name="Titre de la présentation"/>
          <p:cNvSpPr txBox="1"/>
          <p:nvPr>
            <p:ph type="title" hasCustomPrompt="1"/>
          </p:nvPr>
        </p:nvSpPr>
        <p:spPr>
          <a:xfrm>
            <a:off x="1206496" y="2574991"/>
            <a:ext cx="21971004" cy="4648201"/>
          </a:xfrm>
          <a:prstGeom prst="rect">
            <a:avLst/>
          </a:prstGeom>
        </p:spPr>
        <p:txBody>
          <a:bodyPr anchor="b"/>
          <a:lstStyle>
            <a:lvl1pPr>
              <a:defRPr spc="-232" sz="11600"/>
            </a:lvl1pPr>
          </a:lstStyle>
          <a:p>
            <a:pPr/>
            <a:r>
              <a:t>Titre de la présentation</a:t>
            </a:r>
          </a:p>
        </p:txBody>
      </p:sp>
      <p:sp>
        <p:nvSpPr>
          <p:cNvPr id="13" name="Texte niveau 1…"/>
          <p:cNvSpPr txBox="1"/>
          <p:nvPr>
            <p:ph type="body" sz="quarter" idx="1" hasCustomPrompt="1"/>
          </p:nvPr>
        </p:nvSpPr>
        <p:spPr>
          <a:xfrm>
            <a:off x="1201342" y="7223190"/>
            <a:ext cx="21971001" cy="1905001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5pPr>
          </a:lstStyle>
          <a:p>
            <a:pPr/>
            <a:r>
              <a:t>Sous-titre de la présentation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4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éclar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Texte niveau 1…"/>
          <p:cNvSpPr txBox="1"/>
          <p:nvPr>
            <p:ph type="body" sz="half" idx="1" hasCustomPrompt="1"/>
          </p:nvPr>
        </p:nvSpPr>
        <p:spPr>
          <a:xfrm>
            <a:off x="1206500" y="4920843"/>
            <a:ext cx="21971000" cy="3874314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pPr/>
            <a:r>
              <a:t>Déclaration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99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Fait importa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Texte niveau 1…"/>
          <p:cNvSpPr txBox="1"/>
          <p:nvPr>
            <p:ph type="body" idx="1" hasCustomPrompt="1"/>
          </p:nvPr>
        </p:nvSpPr>
        <p:spPr>
          <a:xfrm>
            <a:off x="1206500" y="1075927"/>
            <a:ext cx="21971000" cy="7241584"/>
          </a:xfrm>
          <a:prstGeom prst="rect">
            <a:avLst/>
          </a:prstGeom>
        </p:spPr>
        <p:txBody>
          <a:bodyPr anchor="b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5pPr>
          </a:lstStyle>
          <a:p>
            <a:pPr/>
            <a:r>
              <a:t>100 %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07" name="Données clés"/>
          <p:cNvSpPr txBox="1"/>
          <p:nvPr>
            <p:ph type="body" sz="quarter" idx="21" hasCustomPrompt="1"/>
          </p:nvPr>
        </p:nvSpPr>
        <p:spPr>
          <a:xfrm>
            <a:off x="1206500" y="8262180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Données clés</a:t>
            </a:r>
          </a:p>
        </p:txBody>
      </p:sp>
      <p:sp>
        <p:nvSpPr>
          <p:cNvPr id="108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Attribution"/>
          <p:cNvSpPr txBox="1"/>
          <p:nvPr>
            <p:ph type="body" sz="quarter" idx="21" hasCustomPrompt="1"/>
          </p:nvPr>
        </p:nvSpPr>
        <p:spPr>
          <a:xfrm>
            <a:off x="2430025" y="10675453"/>
            <a:ext cx="20200052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3600"/>
            </a:lvl1pPr>
          </a:lstStyle>
          <a:p>
            <a:pPr/>
            <a:r>
              <a:t>Attribution</a:t>
            </a:r>
          </a:p>
        </p:txBody>
      </p:sp>
      <p:sp>
        <p:nvSpPr>
          <p:cNvPr id="116" name="Texte niveau 1…"/>
          <p:cNvSpPr txBox="1"/>
          <p:nvPr>
            <p:ph type="body" sz="half" idx="1" hasCustomPrompt="1"/>
          </p:nvPr>
        </p:nvSpPr>
        <p:spPr>
          <a:xfrm>
            <a:off x="1753923" y="4939860"/>
            <a:ext cx="20876154" cy="3836280"/>
          </a:xfrm>
          <a:prstGeom prst="rect">
            <a:avLst/>
          </a:prstGeom>
        </p:spPr>
        <p:txBody>
          <a:bodyPr/>
          <a:lstStyle>
            <a:lvl1pPr marL="638923" indent="-469900">
              <a:spcBef>
                <a:spcPts val="0"/>
              </a:spcBef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638923" indent="-12700">
              <a:spcBef>
                <a:spcPts val="0"/>
              </a:spcBef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638923" indent="444500">
              <a:spcBef>
                <a:spcPts val="0"/>
              </a:spcBef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638923" indent="901700">
              <a:spcBef>
                <a:spcPts val="0"/>
              </a:spcBef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638923" indent="1358900">
              <a:spcBef>
                <a:spcPts val="0"/>
              </a:spcBef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pPr/>
            <a:r>
              <a:t>« Citation notable »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17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3 pho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Bol de salade avec du riz frit, des œufs durs et des baguettes"/>
          <p:cNvSpPr/>
          <p:nvPr>
            <p:ph type="pic" sz="quarter" idx="21"/>
          </p:nvPr>
        </p:nvSpPr>
        <p:spPr>
          <a:xfrm>
            <a:off x="15760700" y="1016000"/>
            <a:ext cx="7439099" cy="5949678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5" name="Bol avec des beignets de saumon, de la salade et du houmous "/>
          <p:cNvSpPr/>
          <p:nvPr>
            <p:ph type="pic" sz="half" idx="22"/>
          </p:nvPr>
        </p:nvSpPr>
        <p:spPr>
          <a:xfrm>
            <a:off x="13500100" y="3978275"/>
            <a:ext cx="10439400" cy="1215018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6" name="Bol de pâtes pappardelle avec du beurre maître d’hôtel, des noisettes grillées et des lamelles de parmesan"/>
          <p:cNvSpPr/>
          <p:nvPr>
            <p:ph type="pic" idx="23"/>
          </p:nvPr>
        </p:nvSpPr>
        <p:spPr>
          <a:xfrm>
            <a:off x="-139700" y="495300"/>
            <a:ext cx="16611600" cy="124587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7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bol de salade avec du riz frit, des œufs durs et des baguettes"/>
          <p:cNvSpPr/>
          <p:nvPr>
            <p:ph type="pic" idx="21"/>
          </p:nvPr>
        </p:nvSpPr>
        <p:spPr>
          <a:xfrm>
            <a:off x="-1333500" y="-5524500"/>
            <a:ext cx="27051000" cy="216408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35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Vier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re et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Avocats et citrons verts"/>
          <p:cNvSpPr/>
          <p:nvPr>
            <p:ph type="pic" idx="21"/>
          </p:nvPr>
        </p:nvSpPr>
        <p:spPr>
          <a:xfrm>
            <a:off x="-1155700" y="-1295400"/>
            <a:ext cx="26746200" cy="16018933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22" name="Titre de la présentation"/>
          <p:cNvSpPr txBox="1"/>
          <p:nvPr>
            <p:ph type="title" hasCustomPrompt="1"/>
          </p:nvPr>
        </p:nvSpPr>
        <p:spPr>
          <a:xfrm>
            <a:off x="1206500" y="7124700"/>
            <a:ext cx="21971000" cy="4648200"/>
          </a:xfrm>
          <a:prstGeom prst="rect">
            <a:avLst/>
          </a:prstGeom>
        </p:spPr>
        <p:txBody>
          <a:bodyPr anchor="b"/>
          <a:lstStyle>
            <a:lvl1pPr>
              <a:defRPr spc="-232" sz="11600"/>
            </a:lvl1pPr>
          </a:lstStyle>
          <a:p>
            <a:pPr/>
            <a:r>
              <a:t>Titre de la présentation</a:t>
            </a:r>
          </a:p>
        </p:txBody>
      </p:sp>
      <p:sp>
        <p:nvSpPr>
          <p:cNvPr id="23" name="Auteur et date"/>
          <p:cNvSpPr txBox="1"/>
          <p:nvPr>
            <p:ph type="body" sz="quarter" idx="22" hasCustomPrompt="1"/>
          </p:nvPr>
        </p:nvSpPr>
        <p:spPr>
          <a:xfrm>
            <a:off x="1207690" y="1106137"/>
            <a:ext cx="21968621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3600"/>
            </a:lvl1pPr>
          </a:lstStyle>
          <a:p>
            <a:pPr/>
            <a:r>
              <a:t>Auteur et date</a:t>
            </a:r>
          </a:p>
        </p:txBody>
      </p:sp>
      <p:sp>
        <p:nvSpPr>
          <p:cNvPr id="24" name="Texte niveau 1…"/>
          <p:cNvSpPr txBox="1"/>
          <p:nvPr>
            <p:ph type="body" sz="quarter" idx="1" hasCustomPrompt="1"/>
          </p:nvPr>
        </p:nvSpPr>
        <p:spPr>
          <a:xfrm>
            <a:off x="1206500" y="11609910"/>
            <a:ext cx="21971000" cy="1116952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5pPr>
          </a:lstStyle>
          <a:p>
            <a:pPr/>
            <a:r>
              <a:t>Sous-titre de la présentation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25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Autre titre et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Bol avec des beignets de saumon, de la salade et du houmous"/>
          <p:cNvSpPr/>
          <p:nvPr>
            <p:ph type="pic" idx="21"/>
          </p:nvPr>
        </p:nvSpPr>
        <p:spPr>
          <a:xfrm>
            <a:off x="10972800" y="-203200"/>
            <a:ext cx="12144837" cy="141351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33" name="Titre de diapositive"/>
          <p:cNvSpPr txBox="1"/>
          <p:nvPr>
            <p:ph type="title" hasCustomPrompt="1"/>
          </p:nvPr>
        </p:nvSpPr>
        <p:spPr>
          <a:xfrm>
            <a:off x="1206500" y="1270000"/>
            <a:ext cx="9779000" cy="5882273"/>
          </a:xfrm>
          <a:prstGeom prst="rect">
            <a:avLst/>
          </a:prstGeom>
        </p:spPr>
        <p:txBody>
          <a:bodyPr anchor="b"/>
          <a:lstStyle/>
          <a:p>
            <a:pPr/>
            <a:r>
              <a:t>Titre de diapositive</a:t>
            </a:r>
          </a:p>
        </p:txBody>
      </p:sp>
      <p:sp>
        <p:nvSpPr>
          <p:cNvPr id="34" name="Texte niveau 1…"/>
          <p:cNvSpPr txBox="1"/>
          <p:nvPr>
            <p:ph type="body" sz="quarter" idx="1" hasCustomPrompt="1"/>
          </p:nvPr>
        </p:nvSpPr>
        <p:spPr>
          <a:xfrm>
            <a:off x="1206500" y="7060576"/>
            <a:ext cx="9779000" cy="5385424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5pPr>
          </a:lstStyle>
          <a:p>
            <a:pPr/>
            <a:r>
              <a:t>Sous-titre de diapositive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35" name="Numéro de diapositive"/>
          <p:cNvSpPr txBox="1"/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re et pu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Titre de diapositive"/>
          <p:cNvSpPr txBox="1"/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Titre de diapositive</a:t>
            </a:r>
          </a:p>
        </p:txBody>
      </p:sp>
      <p:sp>
        <p:nvSpPr>
          <p:cNvPr id="43" name="Sous-titre de diapositive"/>
          <p:cNvSpPr txBox="1"/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Sous-titre de diapositive</a:t>
            </a:r>
          </a:p>
        </p:txBody>
      </p:sp>
      <p:sp>
        <p:nvSpPr>
          <p:cNvPr id="44" name="Texte niveau 1…"/>
          <p:cNvSpPr txBox="1"/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Texte de puce de diapositive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45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u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Texte niveau 1…"/>
          <p:cNvSpPr txBox="1"/>
          <p:nvPr>
            <p:ph type="body" idx="1" hasCustomPrompt="1"/>
          </p:nvPr>
        </p:nvSpPr>
        <p:spPr>
          <a:prstGeom prst="rect">
            <a:avLst/>
          </a:prstGeom>
        </p:spPr>
        <p:txBody>
          <a:bodyPr numCol="2" spcCol="1098550"/>
          <a:lstStyle/>
          <a:p>
            <a:pPr/>
            <a:r>
              <a:t>Texte de puce de diapositive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53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re, puces et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ous-titre de diapositive"/>
          <p:cNvSpPr txBox="1"/>
          <p:nvPr>
            <p:ph type="body" sz="quarter" idx="21" hasCustomPrompt="1"/>
          </p:nvPr>
        </p:nvSpPr>
        <p:spPr>
          <a:xfrm>
            <a:off x="1206500" y="2372962"/>
            <a:ext cx="9779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Sous-titre de diapositive</a:t>
            </a:r>
          </a:p>
        </p:txBody>
      </p:sp>
      <p:sp>
        <p:nvSpPr>
          <p:cNvPr id="61" name="Texte niveau 1…"/>
          <p:cNvSpPr txBox="1"/>
          <p:nvPr>
            <p:ph type="body" sz="half" idx="1" hasCustomPrompt="1"/>
          </p:nvPr>
        </p:nvSpPr>
        <p:spPr>
          <a:xfrm>
            <a:off x="1206500" y="4248504"/>
            <a:ext cx="9779000" cy="8256630"/>
          </a:xfrm>
          <a:prstGeom prst="rect">
            <a:avLst/>
          </a:prstGeom>
        </p:spPr>
        <p:txBody>
          <a:bodyPr/>
          <a:lstStyle/>
          <a:p>
            <a:pPr/>
            <a:r>
              <a:t>Texte de puce de diapositive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62" name="Bol de pâtes pappardelle avec du beurre maître d’hôtel, des noisettes grillées et des lamelles de parmesan"/>
          <p:cNvSpPr/>
          <p:nvPr>
            <p:ph type="pic" idx="22"/>
          </p:nvPr>
        </p:nvSpPr>
        <p:spPr>
          <a:xfrm>
            <a:off x="12192000" y="-407266"/>
            <a:ext cx="10916874" cy="14555832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63" name="Titre de diapositive"/>
          <p:cNvSpPr txBox="1"/>
          <p:nvPr>
            <p:ph type="title" hasCustomPrompt="1"/>
          </p:nvPr>
        </p:nvSpPr>
        <p:spPr>
          <a:xfrm>
            <a:off x="1206500" y="1079500"/>
            <a:ext cx="9779000" cy="1435100"/>
          </a:xfrm>
          <a:prstGeom prst="rect">
            <a:avLst/>
          </a:prstGeom>
        </p:spPr>
        <p:txBody>
          <a:bodyPr/>
          <a:lstStyle/>
          <a:p>
            <a:pPr/>
            <a:r>
              <a:t>Titre de diapositive</a:t>
            </a:r>
          </a:p>
        </p:txBody>
      </p:sp>
      <p:sp>
        <p:nvSpPr>
          <p:cNvPr id="64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Titre de section"/>
          <p:cNvSpPr txBox="1"/>
          <p:nvPr>
            <p:ph type="title" hasCustomPrompt="1"/>
          </p:nvPr>
        </p:nvSpPr>
        <p:spPr>
          <a:xfrm>
            <a:off x="1206496" y="4533900"/>
            <a:ext cx="21971004" cy="4648200"/>
          </a:xfrm>
          <a:prstGeom prst="rect">
            <a:avLst/>
          </a:prstGeom>
        </p:spPr>
        <p:txBody>
          <a:bodyPr anchor="ctr"/>
          <a:lstStyle>
            <a:lvl1pPr>
              <a:defRPr b="0"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pPr/>
            <a:r>
              <a:t>Titre de section</a:t>
            </a:r>
          </a:p>
        </p:txBody>
      </p:sp>
      <p:sp>
        <p:nvSpPr>
          <p:cNvPr id="72" name="Numéro de diapositive"/>
          <p:cNvSpPr txBox="1"/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re seul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Titre de diapositive"/>
          <p:cNvSpPr txBox="1"/>
          <p:nvPr>
            <p:ph type="title" hasCustomPrompt="1"/>
          </p:nvPr>
        </p:nvSpPr>
        <p:spPr>
          <a:xfrm>
            <a:off x="1206500" y="1079500"/>
            <a:ext cx="21971000" cy="1434949"/>
          </a:xfrm>
          <a:prstGeom prst="rect">
            <a:avLst/>
          </a:prstGeom>
        </p:spPr>
        <p:txBody>
          <a:bodyPr/>
          <a:lstStyle/>
          <a:p>
            <a:pPr/>
            <a:r>
              <a:t>Titre de diapositive</a:t>
            </a:r>
          </a:p>
        </p:txBody>
      </p:sp>
      <p:sp>
        <p:nvSpPr>
          <p:cNvPr id="80" name="Sous-titre de diapositive"/>
          <p:cNvSpPr txBox="1"/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Sous-titre de diapositive</a:t>
            </a:r>
          </a:p>
        </p:txBody>
      </p:sp>
      <p:sp>
        <p:nvSpPr>
          <p:cNvPr id="81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Ordre du jou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Titre de l’ordre du jour"/>
          <p:cNvSpPr txBox="1"/>
          <p:nvPr>
            <p:ph type="title" hasCustomPrompt="1"/>
          </p:nvPr>
        </p:nvSpPr>
        <p:spPr>
          <a:xfrm>
            <a:off x="1206500" y="1079500"/>
            <a:ext cx="21971000" cy="1435100"/>
          </a:xfrm>
          <a:prstGeom prst="rect">
            <a:avLst/>
          </a:prstGeom>
        </p:spPr>
        <p:txBody>
          <a:bodyPr/>
          <a:lstStyle/>
          <a:p>
            <a:pPr/>
            <a:r>
              <a:t>Titre de l’ordre du jour</a:t>
            </a:r>
          </a:p>
        </p:txBody>
      </p:sp>
      <p:sp>
        <p:nvSpPr>
          <p:cNvPr id="89" name="Sous-titre de l’ordre du jour"/>
          <p:cNvSpPr txBox="1"/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Sous-titre de l’ordre du jour</a:t>
            </a:r>
          </a:p>
        </p:txBody>
      </p:sp>
      <p:sp>
        <p:nvSpPr>
          <p:cNvPr id="90" name="Texte niveau 1…"/>
          <p:cNvSpPr txBox="1"/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1pPr>
            <a:lvl2pPr marL="0" indent="4572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2pPr>
            <a:lvl3pPr marL="0" indent="9144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3pPr>
            <a:lvl4pPr marL="0" indent="13716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4pPr>
            <a:lvl5pPr marL="0" indent="18288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5pPr>
          </a:lstStyle>
          <a:p>
            <a:pPr/>
            <a:r>
              <a:t>Rubriques de l’ordre du jour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91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Relationship Id="rId15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15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de diapositive"/>
          <p:cNvSpPr txBox="1"/>
          <p:nvPr>
            <p:ph type="title" hasCustomPrompt="1"/>
          </p:nvPr>
        </p:nvSpPr>
        <p:spPr>
          <a:xfrm>
            <a:off x="1206500" y="1079500"/>
            <a:ext cx="21971000" cy="14331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 fontScale="100000" lnSpcReduction="0"/>
          </a:bodyPr>
          <a:lstStyle/>
          <a:p>
            <a:pPr/>
            <a:r>
              <a:t>Titre de diapositive</a:t>
            </a:r>
          </a:p>
        </p:txBody>
      </p:sp>
      <p:sp>
        <p:nvSpPr>
          <p:cNvPr id="3" name="Texte niveau 1…"/>
          <p:cNvSpPr txBox="1"/>
          <p:nvPr>
            <p:ph type="body" idx="1" hasCustomPrompt="1"/>
          </p:nvPr>
        </p:nvSpPr>
        <p:spPr>
          <a:xfrm>
            <a:off x="1206500" y="4248504"/>
            <a:ext cx="21971000" cy="82560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 fontScale="100000" lnSpcReduction="0"/>
          </a:bodyPr>
          <a:lstStyle/>
          <a:p>
            <a:pPr/>
            <a:r>
              <a:t>Texte de puce de diapositive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4" name="Numéro de diapositive"/>
          <p:cNvSpPr txBox="1"/>
          <p:nvPr>
            <p:ph type="sldNum" sz="quarter" idx="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 defTabSz="584200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</p:sldLayoutIdLst>
  <p:transition xmlns:p14="http://schemas.microsoft.com/office/powerpoint/2010/main" spd="med" advClick="1"/>
  <p:txStyles>
    <p:titleStyle>
      <a:lvl1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titleStyle>
    <p:bodyStyle>
      <a:lvl1pPr marL="609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1219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1828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2438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30480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3657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4267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4876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5486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Auteur et date"/>
          <p:cNvSpPr txBox="1"/>
          <p:nvPr>
            <p:ph type="body" idx="21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52" name="Microscopie optiques"/>
          <p:cNvSpPr txBox="1"/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Microscopie optiques</a:t>
            </a:r>
          </a:p>
        </p:txBody>
      </p:sp>
      <p:sp>
        <p:nvSpPr>
          <p:cNvPr id="153" name="Sous-titre de la présentation"/>
          <p:cNvSpPr txBox="1"/>
          <p:nvPr>
            <p:ph type="subTitle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2" name="Ligne"/>
          <p:cNvSpPr/>
          <p:nvPr/>
        </p:nvSpPr>
        <p:spPr>
          <a:xfrm>
            <a:off x="9933149" y="8975085"/>
            <a:ext cx="6679233" cy="651031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/>
          </a:p>
        </p:txBody>
      </p:sp>
      <p:pic>
        <p:nvPicPr>
          <p:cNvPr id="483" name="Capture d’écran 2022-04-30 à 13.34.57.png" descr="Capture d’écran 2022-04-30 à 13.34.57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 rot="16200000">
            <a:off x="15803909" y="8919940"/>
            <a:ext cx="1049671" cy="672485"/>
          </a:xfrm>
          <a:prstGeom prst="rect">
            <a:avLst/>
          </a:prstGeom>
          <a:ln w="12700">
            <a:miter lim="400000"/>
          </a:ln>
        </p:spPr>
      </p:pic>
      <p:pic>
        <p:nvPicPr>
          <p:cNvPr id="484" name="Capture d’écran 2022-04-30 à 13.34.57.png" descr="Capture d’écran 2022-04-30 à 13.34.57.png"/>
          <p:cNvPicPr>
            <a:picLocks noChangeAspect="1"/>
          </p:cNvPicPr>
          <p:nvPr/>
        </p:nvPicPr>
        <p:blipFill>
          <a:blip r:embed="rId2">
            <a:extLst/>
          </a:blip>
          <a:srcRect l="0" t="0" r="3629" b="0"/>
          <a:stretch>
            <a:fillRect/>
          </a:stretch>
        </p:blipFill>
        <p:spPr>
          <a:xfrm rot="16200000">
            <a:off x="15822959" y="9246900"/>
            <a:ext cx="1011571" cy="672485"/>
          </a:xfrm>
          <a:prstGeom prst="rect">
            <a:avLst/>
          </a:prstGeom>
          <a:ln w="12700">
            <a:miter lim="400000"/>
          </a:ln>
        </p:spPr>
      </p:pic>
      <p:sp>
        <p:nvSpPr>
          <p:cNvPr id="485" name="Ligne"/>
          <p:cNvSpPr/>
          <p:nvPr/>
        </p:nvSpPr>
        <p:spPr>
          <a:xfrm>
            <a:off x="3252443" y="9257541"/>
            <a:ext cx="16552093" cy="1"/>
          </a:xfrm>
          <a:prstGeom prst="line">
            <a:avLst/>
          </a:prstGeom>
          <a:ln w="381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486" name="Ligne"/>
          <p:cNvSpPr/>
          <p:nvPr/>
        </p:nvSpPr>
        <p:spPr>
          <a:xfrm flipV="1">
            <a:off x="12633282" y="7718293"/>
            <a:ext cx="1" cy="2995841"/>
          </a:xfrm>
          <a:prstGeom prst="line">
            <a:avLst/>
          </a:prstGeom>
          <a:ln w="76200">
            <a:solidFill>
              <a:srgbClr val="000000"/>
            </a:solidFill>
            <a:miter lim="400000"/>
            <a:headEnd type="triangle"/>
            <a:tailEnd type="triangle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487" name="Ligne"/>
          <p:cNvSpPr/>
          <p:nvPr/>
        </p:nvSpPr>
        <p:spPr>
          <a:xfrm flipV="1">
            <a:off x="16709760" y="7017766"/>
            <a:ext cx="1" cy="5011148"/>
          </a:xfrm>
          <a:prstGeom prst="line">
            <a:avLst/>
          </a:prstGeom>
          <a:ln w="1016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488" name="Ligne"/>
          <p:cNvSpPr/>
          <p:nvPr/>
        </p:nvSpPr>
        <p:spPr>
          <a:xfrm flipV="1">
            <a:off x="16718536" y="7002393"/>
            <a:ext cx="232959" cy="232959"/>
          </a:xfrm>
          <a:prstGeom prst="line">
            <a:avLst/>
          </a:prstGeom>
          <a:ln w="1016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489" name="Ligne"/>
          <p:cNvSpPr/>
          <p:nvPr/>
        </p:nvSpPr>
        <p:spPr>
          <a:xfrm flipV="1">
            <a:off x="16718536" y="7289384"/>
            <a:ext cx="232959" cy="232959"/>
          </a:xfrm>
          <a:prstGeom prst="line">
            <a:avLst/>
          </a:prstGeom>
          <a:ln w="1016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490" name="Ligne"/>
          <p:cNvSpPr/>
          <p:nvPr/>
        </p:nvSpPr>
        <p:spPr>
          <a:xfrm flipV="1">
            <a:off x="16718536" y="7616161"/>
            <a:ext cx="232959" cy="232959"/>
          </a:xfrm>
          <a:prstGeom prst="line">
            <a:avLst/>
          </a:prstGeom>
          <a:ln w="1016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491" name="Ligne"/>
          <p:cNvSpPr/>
          <p:nvPr/>
        </p:nvSpPr>
        <p:spPr>
          <a:xfrm flipV="1">
            <a:off x="16718536" y="7928546"/>
            <a:ext cx="232959" cy="232959"/>
          </a:xfrm>
          <a:prstGeom prst="line">
            <a:avLst/>
          </a:prstGeom>
          <a:ln w="1016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492" name="Ligne"/>
          <p:cNvSpPr/>
          <p:nvPr/>
        </p:nvSpPr>
        <p:spPr>
          <a:xfrm flipV="1">
            <a:off x="16743936" y="8196193"/>
            <a:ext cx="232959" cy="232959"/>
          </a:xfrm>
          <a:prstGeom prst="line">
            <a:avLst/>
          </a:prstGeom>
          <a:ln w="1016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493" name="Ligne"/>
          <p:cNvSpPr/>
          <p:nvPr/>
        </p:nvSpPr>
        <p:spPr>
          <a:xfrm flipV="1">
            <a:off x="16718536" y="8483183"/>
            <a:ext cx="232959" cy="232959"/>
          </a:xfrm>
          <a:prstGeom prst="line">
            <a:avLst/>
          </a:prstGeom>
          <a:ln w="1016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494" name="Ligne"/>
          <p:cNvSpPr/>
          <p:nvPr/>
        </p:nvSpPr>
        <p:spPr>
          <a:xfrm flipV="1">
            <a:off x="16718536" y="8809961"/>
            <a:ext cx="232959" cy="232959"/>
          </a:xfrm>
          <a:prstGeom prst="line">
            <a:avLst/>
          </a:prstGeom>
          <a:ln w="1016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495" name="Ligne"/>
          <p:cNvSpPr/>
          <p:nvPr/>
        </p:nvSpPr>
        <p:spPr>
          <a:xfrm flipV="1">
            <a:off x="16718536" y="9122346"/>
            <a:ext cx="232959" cy="232959"/>
          </a:xfrm>
          <a:prstGeom prst="line">
            <a:avLst/>
          </a:prstGeom>
          <a:ln w="1016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496" name="Ligne"/>
          <p:cNvSpPr/>
          <p:nvPr/>
        </p:nvSpPr>
        <p:spPr>
          <a:xfrm flipV="1">
            <a:off x="16743936" y="9402693"/>
            <a:ext cx="232959" cy="232959"/>
          </a:xfrm>
          <a:prstGeom prst="line">
            <a:avLst/>
          </a:prstGeom>
          <a:ln w="1016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497" name="Ligne"/>
          <p:cNvSpPr/>
          <p:nvPr/>
        </p:nvSpPr>
        <p:spPr>
          <a:xfrm flipV="1">
            <a:off x="16718536" y="9689683"/>
            <a:ext cx="232959" cy="232959"/>
          </a:xfrm>
          <a:prstGeom prst="line">
            <a:avLst/>
          </a:prstGeom>
          <a:ln w="1016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498" name="Ligne"/>
          <p:cNvSpPr/>
          <p:nvPr/>
        </p:nvSpPr>
        <p:spPr>
          <a:xfrm flipV="1">
            <a:off x="16718536" y="10016461"/>
            <a:ext cx="232959" cy="232959"/>
          </a:xfrm>
          <a:prstGeom prst="line">
            <a:avLst/>
          </a:prstGeom>
          <a:ln w="1016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/>
          </a:p>
        </p:txBody>
      </p:sp>
      <p:grpSp>
        <p:nvGrpSpPr>
          <p:cNvPr id="501" name="Grouper"/>
          <p:cNvGrpSpPr/>
          <p:nvPr/>
        </p:nvGrpSpPr>
        <p:grpSpPr>
          <a:xfrm>
            <a:off x="11901258" y="6817369"/>
            <a:ext cx="304801" cy="1529718"/>
            <a:chOff x="0" y="0"/>
            <a:chExt cx="304800" cy="1529717"/>
          </a:xfrm>
        </p:grpSpPr>
        <p:sp>
          <p:nvSpPr>
            <p:cNvPr id="499" name="Ligne"/>
            <p:cNvSpPr/>
            <p:nvPr/>
          </p:nvSpPr>
          <p:spPr>
            <a:xfrm flipV="1">
              <a:off x="152399" y="-1"/>
              <a:ext cx="1" cy="1529719"/>
            </a:xfrm>
            <a:prstGeom prst="line">
              <a:avLst/>
            </a:prstGeom>
            <a:noFill/>
            <a:ln w="762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/>
            </a:p>
          </p:txBody>
        </p:sp>
        <p:sp>
          <p:nvSpPr>
            <p:cNvPr id="500" name="Ligne"/>
            <p:cNvSpPr/>
            <p:nvPr/>
          </p:nvSpPr>
          <p:spPr>
            <a:xfrm flipH="1">
              <a:off x="-1" y="1501428"/>
              <a:ext cx="304801" cy="1"/>
            </a:xfrm>
            <a:prstGeom prst="line">
              <a:avLst/>
            </a:prstGeom>
            <a:noFill/>
            <a:ln w="762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/>
            </a:p>
          </p:txBody>
        </p:sp>
      </p:grpSp>
      <p:grpSp>
        <p:nvGrpSpPr>
          <p:cNvPr id="504" name="Grouper"/>
          <p:cNvGrpSpPr/>
          <p:nvPr/>
        </p:nvGrpSpPr>
        <p:grpSpPr>
          <a:xfrm>
            <a:off x="11921115" y="10085340"/>
            <a:ext cx="304801" cy="1529718"/>
            <a:chOff x="0" y="0"/>
            <a:chExt cx="304800" cy="1529717"/>
          </a:xfrm>
        </p:grpSpPr>
        <p:sp>
          <p:nvSpPr>
            <p:cNvPr id="502" name="Ligne"/>
            <p:cNvSpPr/>
            <p:nvPr/>
          </p:nvSpPr>
          <p:spPr>
            <a:xfrm flipV="1">
              <a:off x="152399" y="-1"/>
              <a:ext cx="1" cy="1529719"/>
            </a:xfrm>
            <a:prstGeom prst="line">
              <a:avLst/>
            </a:prstGeom>
            <a:noFill/>
            <a:ln w="762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/>
            </a:p>
          </p:txBody>
        </p:sp>
        <p:sp>
          <p:nvSpPr>
            <p:cNvPr id="503" name="Ligne"/>
            <p:cNvSpPr/>
            <p:nvPr/>
          </p:nvSpPr>
          <p:spPr>
            <a:xfrm flipH="1" flipV="1">
              <a:off x="-1" y="28288"/>
              <a:ext cx="304801" cy="1"/>
            </a:xfrm>
            <a:prstGeom prst="line">
              <a:avLst/>
            </a:prstGeom>
            <a:noFill/>
            <a:ln w="762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/>
            </a:p>
          </p:txBody>
        </p:sp>
      </p:grpSp>
      <p:sp>
        <p:nvSpPr>
          <p:cNvPr id="505" name="Équation"/>
          <p:cNvSpPr txBox="1"/>
          <p:nvPr/>
        </p:nvSpPr>
        <p:spPr>
          <a:xfrm>
            <a:off x="9853949" y="9356869"/>
            <a:ext cx="156211" cy="169673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algn="l" defTabSz="914400" latinLnBrk="1">
              <a:defRPr sz="1800">
                <a:solidFill>
                  <a:srgbClr val="000000"/>
                </a:solidFill>
              </a:defRPr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20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A</m:t>
                  </m:r>
                </m:oMath>
              </m:oMathPara>
            </a14:m>
            <a:endParaRPr sz="2000"/>
          </a:p>
        </p:txBody>
      </p:sp>
      <p:sp>
        <p:nvSpPr>
          <p:cNvPr id="506" name="Équation"/>
          <p:cNvSpPr txBox="1"/>
          <p:nvPr/>
        </p:nvSpPr>
        <p:spPr>
          <a:xfrm>
            <a:off x="9848793" y="8678872"/>
            <a:ext cx="166523" cy="182449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algn="l" defTabSz="914400" latinLnBrk="1">
              <a:defRPr sz="1800">
                <a:solidFill>
                  <a:srgbClr val="000000"/>
                </a:solidFill>
              </a:defRPr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22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B</m:t>
                  </m:r>
                </m:oMath>
              </m:oMathPara>
            </a14:m>
            <a:endParaRPr sz="2200"/>
          </a:p>
        </p:txBody>
      </p:sp>
      <p:sp>
        <p:nvSpPr>
          <p:cNvPr id="507" name="Ligne"/>
          <p:cNvSpPr/>
          <p:nvPr/>
        </p:nvSpPr>
        <p:spPr>
          <a:xfrm flipV="1">
            <a:off x="16731236" y="10330538"/>
            <a:ext cx="232959" cy="232959"/>
          </a:xfrm>
          <a:prstGeom prst="line">
            <a:avLst/>
          </a:prstGeom>
          <a:ln w="1016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508" name="Ligne"/>
          <p:cNvSpPr/>
          <p:nvPr/>
        </p:nvSpPr>
        <p:spPr>
          <a:xfrm flipV="1">
            <a:off x="16731236" y="10642923"/>
            <a:ext cx="232959" cy="232959"/>
          </a:xfrm>
          <a:prstGeom prst="line">
            <a:avLst/>
          </a:prstGeom>
          <a:ln w="1016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509" name="Ligne"/>
          <p:cNvSpPr/>
          <p:nvPr/>
        </p:nvSpPr>
        <p:spPr>
          <a:xfrm flipV="1">
            <a:off x="16756636" y="10923270"/>
            <a:ext cx="232959" cy="232959"/>
          </a:xfrm>
          <a:prstGeom prst="line">
            <a:avLst/>
          </a:prstGeom>
          <a:ln w="1016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510" name="Ligne"/>
          <p:cNvSpPr/>
          <p:nvPr/>
        </p:nvSpPr>
        <p:spPr>
          <a:xfrm flipV="1">
            <a:off x="16731236" y="11210260"/>
            <a:ext cx="232959" cy="232959"/>
          </a:xfrm>
          <a:prstGeom prst="line">
            <a:avLst/>
          </a:prstGeom>
          <a:ln w="1016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511" name="Ligne"/>
          <p:cNvSpPr/>
          <p:nvPr/>
        </p:nvSpPr>
        <p:spPr>
          <a:xfrm flipV="1">
            <a:off x="16731236" y="11537038"/>
            <a:ext cx="232959" cy="232959"/>
          </a:xfrm>
          <a:prstGeom prst="line">
            <a:avLst/>
          </a:prstGeom>
          <a:ln w="1016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512" name="Cercle"/>
          <p:cNvSpPr/>
          <p:nvPr/>
        </p:nvSpPr>
        <p:spPr>
          <a:xfrm>
            <a:off x="9847954" y="8883160"/>
            <a:ext cx="168200" cy="168200"/>
          </a:xfrm>
          <a:prstGeom prst="ellipse">
            <a:avLst/>
          </a:prstGeom>
          <a:solidFill>
            <a:srgbClr val="ED220D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</a:p>
        </p:txBody>
      </p:sp>
      <p:sp>
        <p:nvSpPr>
          <p:cNvPr id="513" name="Équation"/>
          <p:cNvSpPr txBox="1"/>
          <p:nvPr/>
        </p:nvSpPr>
        <p:spPr>
          <a:xfrm>
            <a:off x="16133714" y="8794398"/>
            <a:ext cx="333757" cy="258319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algn="l" defTabSz="914400" latinLnBrk="1">
              <a:defRPr sz="1800">
                <a:solidFill>
                  <a:srgbClr val="000000"/>
                </a:solidFill>
              </a:defRPr>
            </a:pPr>
            <a14:m>
              <m:oMathPara>
                <m:oMathParaPr>
                  <m:jc m:val="centerGroup"/>
                </m:oMathParaPr>
                <m:oMath>
                  <m:sSup>
                    <m:e>
                      <m:r>
                        <a:rPr xmlns:a="http://schemas.openxmlformats.org/drawingml/2006/main" sz="3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A</m:t>
                      </m:r>
                    </m:e>
                    <m:sup>
                      <m:r>
                        <a:rPr xmlns:a="http://schemas.openxmlformats.org/drawingml/2006/main" sz="3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′</m:t>
                      </m:r>
                    </m:sup>
                  </m:sSup>
                </m:oMath>
              </m:oMathPara>
            </a14:m>
            <a:endParaRPr sz="3000"/>
          </a:p>
        </p:txBody>
      </p:sp>
      <p:sp>
        <p:nvSpPr>
          <p:cNvPr id="514" name="Équation"/>
          <p:cNvSpPr txBox="1"/>
          <p:nvPr/>
        </p:nvSpPr>
        <p:spPr>
          <a:xfrm>
            <a:off x="16175259" y="9924357"/>
            <a:ext cx="306795" cy="249708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algn="l" defTabSz="914400" latinLnBrk="1">
              <a:defRPr sz="1800">
                <a:solidFill>
                  <a:srgbClr val="000000"/>
                </a:solidFill>
              </a:defRPr>
            </a:pPr>
            <a14:m>
              <m:oMathPara>
                <m:oMathParaPr>
                  <m:jc m:val="centerGroup"/>
                </m:oMathParaPr>
                <m:oMath>
                  <m:sSup>
                    <m:e>
                      <m:r>
                        <a:rPr xmlns:a="http://schemas.openxmlformats.org/drawingml/2006/main" sz="2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B</m:t>
                      </m:r>
                    </m:e>
                    <m:sup>
                      <m:r>
                        <a:rPr xmlns:a="http://schemas.openxmlformats.org/drawingml/2006/main" sz="2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′</m:t>
                      </m:r>
                    </m:sup>
                  </m:sSup>
                </m:oMath>
              </m:oMathPara>
            </a14:m>
            <a:endParaRPr sz="2900"/>
          </a:p>
        </p:txBody>
      </p:sp>
      <p:sp>
        <p:nvSpPr>
          <p:cNvPr id="515" name="Cercle"/>
          <p:cNvSpPr/>
          <p:nvPr/>
        </p:nvSpPr>
        <p:spPr>
          <a:xfrm>
            <a:off x="9847954" y="9163161"/>
            <a:ext cx="168200" cy="168200"/>
          </a:xfrm>
          <a:prstGeom prst="ellipse">
            <a:avLst/>
          </a:prstGeom>
          <a:solidFill>
            <a:srgbClr val="ED220D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</a:p>
        </p:txBody>
      </p:sp>
      <p:sp>
        <p:nvSpPr>
          <p:cNvPr id="516" name="Équation"/>
          <p:cNvSpPr txBox="1"/>
          <p:nvPr/>
        </p:nvSpPr>
        <p:spPr>
          <a:xfrm>
            <a:off x="11067452" y="11985173"/>
            <a:ext cx="253594" cy="344729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algn="l" defTabSz="914400" latinLnBrk="1">
              <a:defRPr sz="1800">
                <a:solidFill>
                  <a:srgbClr val="000000"/>
                </a:solidFill>
              </a:defRPr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d</m:t>
                  </m:r>
                </m:oMath>
              </m:oMathPara>
            </a14:m>
            <a:endParaRPr sz="3900"/>
          </a:p>
        </p:txBody>
      </p:sp>
      <p:sp>
        <p:nvSpPr>
          <p:cNvPr id="517" name="Équation"/>
          <p:cNvSpPr txBox="1"/>
          <p:nvPr/>
        </p:nvSpPr>
        <p:spPr>
          <a:xfrm>
            <a:off x="9417487" y="8938955"/>
            <a:ext cx="145733" cy="219711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algn="l" defTabSz="914400" latinLnBrk="1">
              <a:defRPr sz="1800">
                <a:solidFill>
                  <a:srgbClr val="000000"/>
                </a:solidFill>
              </a:defRPr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2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h</m:t>
                  </m:r>
                </m:oMath>
              </m:oMathPara>
            </a14:m>
            <a:endParaRPr sz="2500"/>
          </a:p>
        </p:txBody>
      </p:sp>
      <p:sp>
        <p:nvSpPr>
          <p:cNvPr id="518" name="Microscopie optique : but"/>
          <p:cNvSpPr txBox="1"/>
          <p:nvPr>
            <p:ph type="ctrTitle"/>
          </p:nvPr>
        </p:nvSpPr>
        <p:spPr>
          <a:xfrm>
            <a:off x="-19858" y="-7960"/>
            <a:ext cx="24384001" cy="1241602"/>
          </a:xfrm>
          <a:prstGeom prst="rect">
            <a:avLst/>
          </a:prstGeom>
          <a:solidFill>
            <a:schemeClr val="accent1">
              <a:hueOff val="114395"/>
              <a:lumOff val="-24975"/>
            </a:schemeClr>
          </a:solidFill>
        </p:spPr>
        <p:txBody>
          <a:bodyPr anchor="ctr"/>
          <a:lstStyle>
            <a:lvl1pPr defTabSz="825500">
              <a:lnSpc>
                <a:spcPct val="100000"/>
              </a:lnSpc>
              <a:defRPr b="0" spc="0" sz="5000">
                <a:solidFill>
                  <a:srgbClr val="FFFFFF"/>
                </a:solidFill>
              </a:defRPr>
            </a:lvl1pPr>
          </a:lstStyle>
          <a:p>
            <a:pPr/>
            <a:r>
              <a:t>  Microscopie optique : but</a:t>
            </a:r>
          </a:p>
        </p:txBody>
      </p:sp>
      <p:sp>
        <p:nvSpPr>
          <p:cNvPr id="519" name="On veut « voir » des objets petits en taille…"/>
          <p:cNvSpPr txBox="1"/>
          <p:nvPr/>
        </p:nvSpPr>
        <p:spPr>
          <a:xfrm>
            <a:off x="1206499" y="1953529"/>
            <a:ext cx="21870939" cy="3807383"/>
          </a:xfrm>
          <a:prstGeom prst="rect">
            <a:avLst/>
          </a:prstGeom>
          <a:ln w="63500">
            <a:solidFill>
              <a:srgbClr val="000000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 fontScale="100000" lnSpcReduction="0"/>
          </a:bodyPr>
          <a:lstStyle/>
          <a:p>
            <a:pPr marL="457200" indent="-457200" algn="l" defTabSz="825500">
              <a:buSzPct val="123000"/>
              <a:buChar char="*"/>
              <a:defRPr sz="3600">
                <a:solidFill>
                  <a:srgbClr val="000000"/>
                </a:solidFill>
              </a:defRPr>
            </a:pPr>
            <a:r>
              <a:t>On veut « voir » des objets petits en taille</a:t>
            </a:r>
          </a:p>
          <a:p>
            <a:pPr lvl="1" marL="1066800" indent="-457200" algn="l" defTabSz="825500">
              <a:buSzPct val="123000"/>
              <a:buChar char="*"/>
              <a:defRPr sz="3600">
                <a:solidFill>
                  <a:srgbClr val="000000"/>
                </a:solidFill>
              </a:defRPr>
            </a:pPr>
            <a14:m>
              <m:oMath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→</m:t>
                </m:r>
              </m:oMath>
            </a14:m>
            <a:r>
              <a:t> on veut en distinguer les détails</a:t>
            </a:r>
          </a:p>
          <a:p>
            <a:pPr marL="457200" indent="-457200" algn="l" defTabSz="825500">
              <a:buSzPct val="123000"/>
              <a:buChar char="*"/>
              <a:defRPr sz="3600">
                <a:solidFill>
                  <a:srgbClr val="000000"/>
                </a:solidFill>
              </a:defRPr>
            </a:pPr>
            <a:r>
              <a:t>La limitation en taille des objets visible est étroitement liée au </a:t>
            </a:r>
            <a:r>
              <a:rPr b="1" u="sng"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rPr>
              <a:t>pouvoir séparateur</a:t>
            </a:r>
            <a:r>
              <a:t> de l’oeil</a:t>
            </a:r>
          </a:p>
          <a:p>
            <a:pPr lvl="1" marL="1066800" indent="-457200" algn="l" defTabSz="825500">
              <a:buSzPct val="123000"/>
              <a:buChar char="*"/>
              <a:defRPr sz="3600">
                <a:solidFill>
                  <a:srgbClr val="000000"/>
                </a:solidFill>
              </a:defRPr>
            </a:pPr>
            <a14:m>
              <m:oMath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→</m:t>
                </m:r>
              </m:oMath>
            </a14:m>
            <a:r>
              <a:t> diffraction par la pupille</a:t>
            </a:r>
          </a:p>
          <a:p>
            <a:pPr lvl="1" marL="1066800" indent="-457200" algn="l" defTabSz="825500">
              <a:buSzPct val="123000"/>
              <a:buChar char="*"/>
              <a:defRPr sz="3600">
                <a:solidFill>
                  <a:srgbClr val="000000"/>
                </a:solidFill>
              </a:defRPr>
            </a:pPr>
            <a:r>
              <a:t>C’est en fait une limitation angulaire (</a:t>
            </a:r>
            <a14:m>
              <m:oMath>
                <m:sSub>
                  <m:e>
                    <m:r>
                      <a:rPr xmlns:a="http://schemas.openxmlformats.org/drawingml/2006/main" sz="43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α</m:t>
                    </m:r>
                  </m:e>
                  <m:sub>
                    <m:r>
                      <a:rPr xmlns:a="http://schemas.openxmlformats.org/drawingml/2006/main" sz="43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m</m:t>
                    </m:r>
                    <m:r>
                      <a:rPr xmlns:a="http://schemas.openxmlformats.org/drawingml/2006/main" sz="43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i</m:t>
                    </m:r>
                    <m:r>
                      <a:rPr xmlns:a="http://schemas.openxmlformats.org/drawingml/2006/main" sz="43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sub>
                </m:sSub>
                <m:r>
                  <a:rPr xmlns:a="http://schemas.openxmlformats.org/drawingml/2006/main" sz="43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≃</m:t>
                </m:r>
                <m:sSup>
                  <m:e>
                    <m:r>
                      <a:rPr xmlns:a="http://schemas.openxmlformats.org/drawingml/2006/main" sz="43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e>
                  <m:sup>
                    <m:r>
                      <a:rPr xmlns:a="http://schemas.openxmlformats.org/drawingml/2006/main" sz="43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′</m:t>
                    </m:r>
                  </m:sup>
                </m:sSup>
                <m:r>
                  <a:rPr xmlns:a="http://schemas.openxmlformats.org/drawingml/2006/main" sz="43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sSup>
                  <m:e>
                    <m:r>
                      <a:rPr xmlns:a="http://schemas.openxmlformats.org/drawingml/2006/main" sz="43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0,017</m:t>
                    </m:r>
                  </m:e>
                  <m:sup>
                    <m:r>
                      <a:rPr xmlns:a="http://schemas.openxmlformats.org/drawingml/2006/main" sz="43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∘</m:t>
                    </m:r>
                  </m:sup>
                </m:sSup>
              </m:oMath>
            </a14:m>
            <a:r>
              <a:t>)</a:t>
            </a:r>
          </a:p>
        </p:txBody>
      </p:sp>
      <p:sp>
        <p:nvSpPr>
          <p:cNvPr id="520" name="Ligne"/>
          <p:cNvSpPr/>
          <p:nvPr/>
        </p:nvSpPr>
        <p:spPr>
          <a:xfrm>
            <a:off x="10110577" y="11939573"/>
            <a:ext cx="2530652" cy="1"/>
          </a:xfrm>
          <a:prstGeom prst="line">
            <a:avLst/>
          </a:prstGeom>
          <a:ln w="25400">
            <a:solidFill>
              <a:srgbClr val="000000"/>
            </a:solidFill>
            <a:miter lim="400000"/>
            <a:headEnd type="triangle"/>
            <a:tailEnd type="triangle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521" name="Ligne"/>
          <p:cNvSpPr/>
          <p:nvPr/>
        </p:nvSpPr>
        <p:spPr>
          <a:xfrm flipV="1">
            <a:off x="9718576" y="8964806"/>
            <a:ext cx="1" cy="311786"/>
          </a:xfrm>
          <a:prstGeom prst="line">
            <a:avLst/>
          </a:prstGeom>
          <a:ln w="25400">
            <a:solidFill>
              <a:srgbClr val="000000"/>
            </a:solidFill>
            <a:miter lim="400000"/>
            <a:headEnd type="triangle"/>
            <a:tailEnd type="triangle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522" name="Idée : rapprocher l’objet de l’oeil"/>
          <p:cNvSpPr txBox="1"/>
          <p:nvPr/>
        </p:nvSpPr>
        <p:spPr>
          <a:xfrm>
            <a:off x="3930934" y="7607022"/>
            <a:ext cx="5574389" cy="561189"/>
          </a:xfrm>
          <a:prstGeom prst="rect">
            <a:avLst/>
          </a:prstGeom>
          <a:ln w="25400">
            <a:solidFill>
              <a:srgbClr val="000000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2900">
                <a:solidFill>
                  <a:srgbClr val="000000"/>
                </a:solidFill>
              </a:defRPr>
            </a:lvl1pPr>
          </a:lstStyle>
          <a:p>
            <a:pPr/>
            <a:r>
              <a:t>Idée : rapprocher l’objet de l’oeil</a:t>
            </a:r>
          </a:p>
        </p:txBody>
      </p:sp>
      <p:sp>
        <p:nvSpPr>
          <p:cNvPr id="525" name="Ligne de connexion"/>
          <p:cNvSpPr/>
          <p:nvPr/>
        </p:nvSpPr>
        <p:spPr>
          <a:xfrm>
            <a:off x="10202624" y="9000348"/>
            <a:ext cx="55786" cy="24360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7221" h="21600" fill="norm" stroke="1" extrusionOk="0">
                <a:moveTo>
                  <a:pt x="17221" y="0"/>
                </a:moveTo>
                <a:cubicBezTo>
                  <a:pt x="-149" y="7262"/>
                  <a:pt x="-4379" y="14462"/>
                  <a:pt x="4530" y="21600"/>
                </a:cubicBezTo>
              </a:path>
            </a:pathLst>
          </a:custGeom>
          <a:ln w="25400">
            <a:solidFill>
              <a:srgbClr val="000000"/>
            </a:solidFill>
            <a:miter lim="400000"/>
          </a:ln>
        </p:spPr>
        <p:txBody>
          <a:bodyPr/>
          <a:lstStyle/>
          <a:p>
            <a:pPr/>
          </a:p>
        </p:txBody>
      </p:sp>
      <p:sp>
        <p:nvSpPr>
          <p:cNvPr id="524" name="Limitation par le punctum Proximum"/>
          <p:cNvSpPr txBox="1"/>
          <p:nvPr/>
        </p:nvSpPr>
        <p:spPr>
          <a:xfrm>
            <a:off x="4887667" y="10347540"/>
            <a:ext cx="5574390" cy="1005318"/>
          </a:xfrm>
          <a:prstGeom prst="rect">
            <a:avLst/>
          </a:prstGeom>
          <a:ln w="25400">
            <a:solidFill>
              <a:schemeClr val="accent5">
                <a:lumOff val="-29866"/>
              </a:schemeClr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b="1" sz="2900"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 Limitation par le punctum Proximum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lobe oculaire, côté"/>
          <p:cNvSpPr/>
          <p:nvPr/>
        </p:nvSpPr>
        <p:spPr>
          <a:xfrm rot="10797502">
            <a:off x="15204985" y="2358655"/>
            <a:ext cx="4807505" cy="444297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137" y="0"/>
                </a:moveTo>
                <a:cubicBezTo>
                  <a:pt x="4537" y="6"/>
                  <a:pt x="0" y="4839"/>
                  <a:pt x="0" y="10802"/>
                </a:cubicBezTo>
                <a:cubicBezTo>
                  <a:pt x="0" y="16764"/>
                  <a:pt x="4537" y="21600"/>
                  <a:pt x="10137" y="21600"/>
                </a:cubicBezTo>
                <a:cubicBezTo>
                  <a:pt x="13949" y="21600"/>
                  <a:pt x="17270" y="19356"/>
                  <a:pt x="19003" y="16041"/>
                </a:cubicBezTo>
                <a:cubicBezTo>
                  <a:pt x="20288" y="15357"/>
                  <a:pt x="21600" y="13415"/>
                  <a:pt x="21600" y="10942"/>
                </a:cubicBezTo>
                <a:cubicBezTo>
                  <a:pt x="21600" y="8546"/>
                  <a:pt x="20402" y="6559"/>
                  <a:pt x="19128" y="5811"/>
                </a:cubicBezTo>
                <a:cubicBezTo>
                  <a:pt x="17438" y="2356"/>
                  <a:pt x="14046" y="0"/>
                  <a:pt x="10137" y="0"/>
                </a:cubicBezTo>
                <a:close/>
                <a:moveTo>
                  <a:pt x="10002" y="1292"/>
                </a:moveTo>
                <a:cubicBezTo>
                  <a:pt x="12410" y="1292"/>
                  <a:pt x="14586" y="2355"/>
                  <a:pt x="16158" y="4079"/>
                </a:cubicBezTo>
                <a:cubicBezTo>
                  <a:pt x="17708" y="5780"/>
                  <a:pt x="15088" y="6559"/>
                  <a:pt x="15088" y="10698"/>
                </a:cubicBezTo>
                <a:cubicBezTo>
                  <a:pt x="15088" y="14562"/>
                  <a:pt x="17734" y="15544"/>
                  <a:pt x="16227" y="17239"/>
                </a:cubicBezTo>
                <a:cubicBezTo>
                  <a:pt x="14650" y="19011"/>
                  <a:pt x="12448" y="20109"/>
                  <a:pt x="10002" y="20109"/>
                </a:cubicBezTo>
                <a:cubicBezTo>
                  <a:pt x="5217" y="20109"/>
                  <a:pt x="1340" y="15895"/>
                  <a:pt x="1340" y="10698"/>
                </a:cubicBezTo>
                <a:cubicBezTo>
                  <a:pt x="1340" y="5501"/>
                  <a:pt x="5217" y="1292"/>
                  <a:pt x="10002" y="1292"/>
                </a:cubicBezTo>
                <a:close/>
                <a:moveTo>
                  <a:pt x="18134" y="5625"/>
                </a:moveTo>
                <a:cubicBezTo>
                  <a:pt x="18201" y="5621"/>
                  <a:pt x="18272" y="5674"/>
                  <a:pt x="18291" y="5782"/>
                </a:cubicBezTo>
                <a:cubicBezTo>
                  <a:pt x="18469" y="6752"/>
                  <a:pt x="18717" y="8236"/>
                  <a:pt x="18733" y="9048"/>
                </a:cubicBezTo>
                <a:cubicBezTo>
                  <a:pt x="18760" y="10322"/>
                  <a:pt x="18021" y="9960"/>
                  <a:pt x="18021" y="9136"/>
                </a:cubicBezTo>
                <a:cubicBezTo>
                  <a:pt x="18021" y="8592"/>
                  <a:pt x="17934" y="7043"/>
                  <a:pt x="17999" y="5798"/>
                </a:cubicBezTo>
                <a:cubicBezTo>
                  <a:pt x="18004" y="5687"/>
                  <a:pt x="18067" y="5628"/>
                  <a:pt x="18134" y="5625"/>
                </a:cubicBezTo>
                <a:close/>
                <a:moveTo>
                  <a:pt x="16747" y="7430"/>
                </a:moveTo>
                <a:cubicBezTo>
                  <a:pt x="17249" y="7430"/>
                  <a:pt x="17653" y="8915"/>
                  <a:pt x="17653" y="10751"/>
                </a:cubicBezTo>
                <a:cubicBezTo>
                  <a:pt x="17653" y="12586"/>
                  <a:pt x="17249" y="14070"/>
                  <a:pt x="16747" y="14070"/>
                </a:cubicBezTo>
                <a:cubicBezTo>
                  <a:pt x="16245" y="14070"/>
                  <a:pt x="15768" y="12586"/>
                  <a:pt x="15768" y="10751"/>
                </a:cubicBezTo>
                <a:cubicBezTo>
                  <a:pt x="15768" y="8915"/>
                  <a:pt x="16245" y="7430"/>
                  <a:pt x="16747" y="7430"/>
                </a:cubicBezTo>
                <a:close/>
                <a:moveTo>
                  <a:pt x="18387" y="11936"/>
                </a:moveTo>
                <a:cubicBezTo>
                  <a:pt x="18569" y="11902"/>
                  <a:pt x="18746" y="12130"/>
                  <a:pt x="18733" y="12767"/>
                </a:cubicBezTo>
                <a:cubicBezTo>
                  <a:pt x="18717" y="13574"/>
                  <a:pt x="18469" y="15058"/>
                  <a:pt x="18291" y="16034"/>
                </a:cubicBezTo>
                <a:cubicBezTo>
                  <a:pt x="18253" y="16250"/>
                  <a:pt x="18010" y="16239"/>
                  <a:pt x="17999" y="16017"/>
                </a:cubicBezTo>
                <a:cubicBezTo>
                  <a:pt x="17934" y="14772"/>
                  <a:pt x="18021" y="13223"/>
                  <a:pt x="18021" y="12680"/>
                </a:cubicBezTo>
                <a:cubicBezTo>
                  <a:pt x="18021" y="12268"/>
                  <a:pt x="18205" y="11971"/>
                  <a:pt x="18387" y="11936"/>
                </a:cubicBezTo>
                <a:close/>
              </a:path>
            </a:pathLst>
          </a:custGeom>
          <a:solidFill>
            <a:srgbClr val="0000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</a:p>
        </p:txBody>
      </p:sp>
      <p:sp>
        <p:nvSpPr>
          <p:cNvPr id="156" name="Ligne"/>
          <p:cNvSpPr/>
          <p:nvPr/>
        </p:nvSpPr>
        <p:spPr>
          <a:xfrm>
            <a:off x="3906826" y="4580036"/>
            <a:ext cx="16552095" cy="1"/>
          </a:xfrm>
          <a:prstGeom prst="line">
            <a:avLst/>
          </a:prstGeom>
          <a:ln w="762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157" name="ADN"/>
          <p:cNvSpPr/>
          <p:nvPr/>
        </p:nvSpPr>
        <p:spPr>
          <a:xfrm>
            <a:off x="7733702" y="3088418"/>
            <a:ext cx="557989" cy="152971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cubicBezTo>
                  <a:pt x="0" y="1446"/>
                  <a:pt x="2597" y="2786"/>
                  <a:pt x="6740" y="3591"/>
                </a:cubicBezTo>
                <a:cubicBezTo>
                  <a:pt x="2597" y="4395"/>
                  <a:pt x="0" y="5732"/>
                  <a:pt x="0" y="7189"/>
                </a:cubicBezTo>
                <a:cubicBezTo>
                  <a:pt x="0" y="8647"/>
                  <a:pt x="2599" y="9985"/>
                  <a:pt x="6750" y="10788"/>
                </a:cubicBezTo>
                <a:cubicBezTo>
                  <a:pt x="2599" y="11592"/>
                  <a:pt x="0" y="12931"/>
                  <a:pt x="0" y="14389"/>
                </a:cubicBezTo>
                <a:cubicBezTo>
                  <a:pt x="0" y="15850"/>
                  <a:pt x="2611" y="17189"/>
                  <a:pt x="6773" y="17992"/>
                </a:cubicBezTo>
                <a:cubicBezTo>
                  <a:pt x="2611" y="18800"/>
                  <a:pt x="0" y="20150"/>
                  <a:pt x="0" y="21600"/>
                </a:cubicBezTo>
                <a:lnTo>
                  <a:pt x="2993" y="21600"/>
                </a:lnTo>
                <a:cubicBezTo>
                  <a:pt x="2993" y="21321"/>
                  <a:pt x="3129" y="21049"/>
                  <a:pt x="3382" y="20790"/>
                </a:cubicBezTo>
                <a:lnTo>
                  <a:pt x="18214" y="20790"/>
                </a:lnTo>
                <a:cubicBezTo>
                  <a:pt x="18467" y="21049"/>
                  <a:pt x="18602" y="21321"/>
                  <a:pt x="18602" y="21600"/>
                </a:cubicBezTo>
                <a:lnTo>
                  <a:pt x="21600" y="21600"/>
                </a:lnTo>
                <a:cubicBezTo>
                  <a:pt x="21600" y="20150"/>
                  <a:pt x="18986" y="18801"/>
                  <a:pt x="14823" y="17994"/>
                </a:cubicBezTo>
                <a:cubicBezTo>
                  <a:pt x="18986" y="17191"/>
                  <a:pt x="21600" y="15850"/>
                  <a:pt x="21600" y="14389"/>
                </a:cubicBezTo>
                <a:cubicBezTo>
                  <a:pt x="21600" y="12931"/>
                  <a:pt x="18996" y="11592"/>
                  <a:pt x="14846" y="10788"/>
                </a:cubicBezTo>
                <a:cubicBezTo>
                  <a:pt x="18997" y="9985"/>
                  <a:pt x="21600" y="8647"/>
                  <a:pt x="21600" y="7189"/>
                </a:cubicBezTo>
                <a:cubicBezTo>
                  <a:pt x="21600" y="5732"/>
                  <a:pt x="19003" y="4395"/>
                  <a:pt x="14860" y="3591"/>
                </a:cubicBezTo>
                <a:cubicBezTo>
                  <a:pt x="19003" y="2786"/>
                  <a:pt x="21600" y="1446"/>
                  <a:pt x="21600" y="0"/>
                </a:cubicBezTo>
                <a:lnTo>
                  <a:pt x="18602" y="0"/>
                </a:lnTo>
                <a:cubicBezTo>
                  <a:pt x="18602" y="257"/>
                  <a:pt x="18479" y="510"/>
                  <a:pt x="18246" y="756"/>
                </a:cubicBezTo>
                <a:lnTo>
                  <a:pt x="3349" y="756"/>
                </a:lnTo>
                <a:cubicBezTo>
                  <a:pt x="3117" y="510"/>
                  <a:pt x="2993" y="257"/>
                  <a:pt x="2993" y="0"/>
                </a:cubicBezTo>
                <a:lnTo>
                  <a:pt x="0" y="0"/>
                </a:lnTo>
                <a:close/>
                <a:moveTo>
                  <a:pt x="4252" y="1404"/>
                </a:moveTo>
                <a:lnTo>
                  <a:pt x="17348" y="1404"/>
                </a:lnTo>
                <a:cubicBezTo>
                  <a:pt x="16021" y="2117"/>
                  <a:pt x="13716" y="2709"/>
                  <a:pt x="10807" y="3027"/>
                </a:cubicBezTo>
                <a:lnTo>
                  <a:pt x="10798" y="3026"/>
                </a:lnTo>
                <a:lnTo>
                  <a:pt x="10788" y="3027"/>
                </a:lnTo>
                <a:cubicBezTo>
                  <a:pt x="7879" y="2709"/>
                  <a:pt x="5579" y="2117"/>
                  <a:pt x="4252" y="1404"/>
                </a:cubicBezTo>
                <a:close/>
                <a:moveTo>
                  <a:pt x="10798" y="4161"/>
                </a:moveTo>
                <a:cubicBezTo>
                  <a:pt x="13712" y="4479"/>
                  <a:pt x="16020" y="5064"/>
                  <a:pt x="17348" y="5778"/>
                </a:cubicBezTo>
                <a:lnTo>
                  <a:pt x="4247" y="5778"/>
                </a:lnTo>
                <a:cubicBezTo>
                  <a:pt x="5576" y="5064"/>
                  <a:pt x="7883" y="4479"/>
                  <a:pt x="10798" y="4161"/>
                </a:cubicBezTo>
                <a:close/>
                <a:moveTo>
                  <a:pt x="3349" y="6426"/>
                </a:moveTo>
                <a:lnTo>
                  <a:pt x="18246" y="6426"/>
                </a:lnTo>
                <a:cubicBezTo>
                  <a:pt x="18479" y="6673"/>
                  <a:pt x="18602" y="6929"/>
                  <a:pt x="18602" y="7189"/>
                </a:cubicBezTo>
                <a:cubicBezTo>
                  <a:pt x="18602" y="7444"/>
                  <a:pt x="18484" y="7695"/>
                  <a:pt x="18260" y="7938"/>
                </a:cubicBezTo>
                <a:lnTo>
                  <a:pt x="3340" y="7938"/>
                </a:lnTo>
                <a:cubicBezTo>
                  <a:pt x="3116" y="7695"/>
                  <a:pt x="2993" y="7444"/>
                  <a:pt x="2993" y="7189"/>
                </a:cubicBezTo>
                <a:cubicBezTo>
                  <a:pt x="2993" y="6929"/>
                  <a:pt x="3117" y="6673"/>
                  <a:pt x="3349" y="6426"/>
                </a:cubicBezTo>
                <a:close/>
                <a:moveTo>
                  <a:pt x="4224" y="8586"/>
                </a:moveTo>
                <a:lnTo>
                  <a:pt x="17376" y="8586"/>
                </a:lnTo>
                <a:cubicBezTo>
                  <a:pt x="16052" y="9306"/>
                  <a:pt x="13731" y="9898"/>
                  <a:pt x="10798" y="10218"/>
                </a:cubicBezTo>
                <a:cubicBezTo>
                  <a:pt x="7864" y="9898"/>
                  <a:pt x="5548" y="9306"/>
                  <a:pt x="4224" y="8586"/>
                </a:cubicBezTo>
                <a:close/>
                <a:moveTo>
                  <a:pt x="10798" y="11360"/>
                </a:moveTo>
                <a:cubicBezTo>
                  <a:pt x="13688" y="11676"/>
                  <a:pt x="15982" y="12255"/>
                  <a:pt x="17316" y="12960"/>
                </a:cubicBezTo>
                <a:lnTo>
                  <a:pt x="4284" y="12960"/>
                </a:lnTo>
                <a:cubicBezTo>
                  <a:pt x="5618" y="12255"/>
                  <a:pt x="7908" y="11676"/>
                  <a:pt x="10798" y="11360"/>
                </a:cubicBezTo>
                <a:close/>
                <a:moveTo>
                  <a:pt x="3368" y="13608"/>
                </a:moveTo>
                <a:lnTo>
                  <a:pt x="18232" y="13608"/>
                </a:lnTo>
                <a:cubicBezTo>
                  <a:pt x="18476" y="13861"/>
                  <a:pt x="18602" y="14123"/>
                  <a:pt x="18602" y="14389"/>
                </a:cubicBezTo>
                <a:cubicBezTo>
                  <a:pt x="18602" y="14638"/>
                  <a:pt x="18492" y="14883"/>
                  <a:pt x="18278" y="15120"/>
                </a:cubicBezTo>
                <a:lnTo>
                  <a:pt x="3322" y="15120"/>
                </a:lnTo>
                <a:cubicBezTo>
                  <a:pt x="3108" y="14883"/>
                  <a:pt x="2993" y="14638"/>
                  <a:pt x="2993" y="14389"/>
                </a:cubicBezTo>
                <a:cubicBezTo>
                  <a:pt x="2993" y="14123"/>
                  <a:pt x="3124" y="13861"/>
                  <a:pt x="3368" y="13608"/>
                </a:cubicBezTo>
                <a:close/>
                <a:moveTo>
                  <a:pt x="4191" y="15768"/>
                </a:moveTo>
                <a:lnTo>
                  <a:pt x="17409" y="15768"/>
                </a:lnTo>
                <a:cubicBezTo>
                  <a:pt x="16090" y="16496"/>
                  <a:pt x="13756" y="17094"/>
                  <a:pt x="10798" y="17417"/>
                </a:cubicBezTo>
                <a:cubicBezTo>
                  <a:pt x="7840" y="17094"/>
                  <a:pt x="5510" y="16496"/>
                  <a:pt x="4191" y="15768"/>
                </a:cubicBezTo>
                <a:close/>
                <a:moveTo>
                  <a:pt x="10798" y="18571"/>
                </a:moveTo>
                <a:cubicBezTo>
                  <a:pt x="13669" y="18884"/>
                  <a:pt x="15951" y="19445"/>
                  <a:pt x="17288" y="20142"/>
                </a:cubicBezTo>
                <a:lnTo>
                  <a:pt x="4307" y="20142"/>
                </a:lnTo>
                <a:cubicBezTo>
                  <a:pt x="5645" y="19445"/>
                  <a:pt x="7926" y="18884"/>
                  <a:pt x="10798" y="18571"/>
                </a:cubicBezTo>
                <a:close/>
              </a:path>
            </a:pathLst>
          </a:custGeom>
          <a:solidFill>
            <a:srgbClr val="ED220D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</a:p>
        </p:txBody>
      </p:sp>
      <p:sp>
        <p:nvSpPr>
          <p:cNvPr id="158" name="Flèche double"/>
          <p:cNvSpPr/>
          <p:nvPr/>
        </p:nvSpPr>
        <p:spPr>
          <a:xfrm rot="16200000">
            <a:off x="10612076" y="6030019"/>
            <a:ext cx="1397001" cy="669990"/>
          </a:xfrm>
          <a:prstGeom prst="leftRightArrow">
            <a:avLst>
              <a:gd name="adj1" fmla="val 19128"/>
              <a:gd name="adj2" fmla="val 49721"/>
            </a:avLst>
          </a:prstGeom>
          <a:solidFill>
            <a:srgbClr val="0000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</a:p>
        </p:txBody>
      </p:sp>
      <p:sp>
        <p:nvSpPr>
          <p:cNvPr id="159" name="Ligne"/>
          <p:cNvSpPr/>
          <p:nvPr/>
        </p:nvSpPr>
        <p:spPr>
          <a:xfrm>
            <a:off x="3925081" y="11064563"/>
            <a:ext cx="16552093" cy="1"/>
          </a:xfrm>
          <a:prstGeom prst="line">
            <a:avLst/>
          </a:prstGeom>
          <a:ln w="762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160" name="ADN"/>
          <p:cNvSpPr/>
          <p:nvPr/>
        </p:nvSpPr>
        <p:spPr>
          <a:xfrm>
            <a:off x="7733702" y="9503409"/>
            <a:ext cx="557989" cy="152971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cubicBezTo>
                  <a:pt x="0" y="1446"/>
                  <a:pt x="2597" y="2786"/>
                  <a:pt x="6740" y="3591"/>
                </a:cubicBezTo>
                <a:cubicBezTo>
                  <a:pt x="2597" y="4395"/>
                  <a:pt x="0" y="5732"/>
                  <a:pt x="0" y="7189"/>
                </a:cubicBezTo>
                <a:cubicBezTo>
                  <a:pt x="0" y="8647"/>
                  <a:pt x="2599" y="9985"/>
                  <a:pt x="6750" y="10788"/>
                </a:cubicBezTo>
                <a:cubicBezTo>
                  <a:pt x="2599" y="11592"/>
                  <a:pt x="0" y="12931"/>
                  <a:pt x="0" y="14389"/>
                </a:cubicBezTo>
                <a:cubicBezTo>
                  <a:pt x="0" y="15850"/>
                  <a:pt x="2611" y="17189"/>
                  <a:pt x="6773" y="17992"/>
                </a:cubicBezTo>
                <a:cubicBezTo>
                  <a:pt x="2611" y="18800"/>
                  <a:pt x="0" y="20150"/>
                  <a:pt x="0" y="21600"/>
                </a:cubicBezTo>
                <a:lnTo>
                  <a:pt x="2993" y="21600"/>
                </a:lnTo>
                <a:cubicBezTo>
                  <a:pt x="2993" y="21321"/>
                  <a:pt x="3129" y="21049"/>
                  <a:pt x="3382" y="20790"/>
                </a:cubicBezTo>
                <a:lnTo>
                  <a:pt x="18214" y="20790"/>
                </a:lnTo>
                <a:cubicBezTo>
                  <a:pt x="18467" y="21049"/>
                  <a:pt x="18602" y="21321"/>
                  <a:pt x="18602" y="21600"/>
                </a:cubicBezTo>
                <a:lnTo>
                  <a:pt x="21600" y="21600"/>
                </a:lnTo>
                <a:cubicBezTo>
                  <a:pt x="21600" y="20150"/>
                  <a:pt x="18986" y="18801"/>
                  <a:pt x="14823" y="17994"/>
                </a:cubicBezTo>
                <a:cubicBezTo>
                  <a:pt x="18986" y="17191"/>
                  <a:pt x="21600" y="15850"/>
                  <a:pt x="21600" y="14389"/>
                </a:cubicBezTo>
                <a:cubicBezTo>
                  <a:pt x="21600" y="12931"/>
                  <a:pt x="18996" y="11592"/>
                  <a:pt x="14846" y="10788"/>
                </a:cubicBezTo>
                <a:cubicBezTo>
                  <a:pt x="18997" y="9985"/>
                  <a:pt x="21600" y="8647"/>
                  <a:pt x="21600" y="7189"/>
                </a:cubicBezTo>
                <a:cubicBezTo>
                  <a:pt x="21600" y="5732"/>
                  <a:pt x="19003" y="4395"/>
                  <a:pt x="14860" y="3591"/>
                </a:cubicBezTo>
                <a:cubicBezTo>
                  <a:pt x="19003" y="2786"/>
                  <a:pt x="21600" y="1446"/>
                  <a:pt x="21600" y="0"/>
                </a:cubicBezTo>
                <a:lnTo>
                  <a:pt x="18602" y="0"/>
                </a:lnTo>
                <a:cubicBezTo>
                  <a:pt x="18602" y="257"/>
                  <a:pt x="18479" y="510"/>
                  <a:pt x="18246" y="756"/>
                </a:cubicBezTo>
                <a:lnTo>
                  <a:pt x="3349" y="756"/>
                </a:lnTo>
                <a:cubicBezTo>
                  <a:pt x="3117" y="510"/>
                  <a:pt x="2993" y="257"/>
                  <a:pt x="2993" y="0"/>
                </a:cubicBezTo>
                <a:lnTo>
                  <a:pt x="0" y="0"/>
                </a:lnTo>
                <a:close/>
                <a:moveTo>
                  <a:pt x="4252" y="1404"/>
                </a:moveTo>
                <a:lnTo>
                  <a:pt x="17348" y="1404"/>
                </a:lnTo>
                <a:cubicBezTo>
                  <a:pt x="16021" y="2117"/>
                  <a:pt x="13716" y="2709"/>
                  <a:pt x="10807" y="3027"/>
                </a:cubicBezTo>
                <a:lnTo>
                  <a:pt x="10798" y="3026"/>
                </a:lnTo>
                <a:lnTo>
                  <a:pt x="10788" y="3027"/>
                </a:lnTo>
                <a:cubicBezTo>
                  <a:pt x="7879" y="2709"/>
                  <a:pt x="5579" y="2117"/>
                  <a:pt x="4252" y="1404"/>
                </a:cubicBezTo>
                <a:close/>
                <a:moveTo>
                  <a:pt x="10798" y="4161"/>
                </a:moveTo>
                <a:cubicBezTo>
                  <a:pt x="13712" y="4479"/>
                  <a:pt x="16020" y="5064"/>
                  <a:pt x="17348" y="5778"/>
                </a:cubicBezTo>
                <a:lnTo>
                  <a:pt x="4247" y="5778"/>
                </a:lnTo>
                <a:cubicBezTo>
                  <a:pt x="5576" y="5064"/>
                  <a:pt x="7883" y="4479"/>
                  <a:pt x="10798" y="4161"/>
                </a:cubicBezTo>
                <a:close/>
                <a:moveTo>
                  <a:pt x="3349" y="6426"/>
                </a:moveTo>
                <a:lnTo>
                  <a:pt x="18246" y="6426"/>
                </a:lnTo>
                <a:cubicBezTo>
                  <a:pt x="18479" y="6673"/>
                  <a:pt x="18602" y="6929"/>
                  <a:pt x="18602" y="7189"/>
                </a:cubicBezTo>
                <a:cubicBezTo>
                  <a:pt x="18602" y="7444"/>
                  <a:pt x="18484" y="7695"/>
                  <a:pt x="18260" y="7938"/>
                </a:cubicBezTo>
                <a:lnTo>
                  <a:pt x="3340" y="7938"/>
                </a:lnTo>
                <a:cubicBezTo>
                  <a:pt x="3116" y="7695"/>
                  <a:pt x="2993" y="7444"/>
                  <a:pt x="2993" y="7189"/>
                </a:cubicBezTo>
                <a:cubicBezTo>
                  <a:pt x="2993" y="6929"/>
                  <a:pt x="3117" y="6673"/>
                  <a:pt x="3349" y="6426"/>
                </a:cubicBezTo>
                <a:close/>
                <a:moveTo>
                  <a:pt x="4224" y="8586"/>
                </a:moveTo>
                <a:lnTo>
                  <a:pt x="17376" y="8586"/>
                </a:lnTo>
                <a:cubicBezTo>
                  <a:pt x="16052" y="9306"/>
                  <a:pt x="13731" y="9898"/>
                  <a:pt x="10798" y="10218"/>
                </a:cubicBezTo>
                <a:cubicBezTo>
                  <a:pt x="7864" y="9898"/>
                  <a:pt x="5548" y="9306"/>
                  <a:pt x="4224" y="8586"/>
                </a:cubicBezTo>
                <a:close/>
                <a:moveTo>
                  <a:pt x="10798" y="11360"/>
                </a:moveTo>
                <a:cubicBezTo>
                  <a:pt x="13688" y="11676"/>
                  <a:pt x="15982" y="12255"/>
                  <a:pt x="17316" y="12960"/>
                </a:cubicBezTo>
                <a:lnTo>
                  <a:pt x="4284" y="12960"/>
                </a:lnTo>
                <a:cubicBezTo>
                  <a:pt x="5618" y="12255"/>
                  <a:pt x="7908" y="11676"/>
                  <a:pt x="10798" y="11360"/>
                </a:cubicBezTo>
                <a:close/>
                <a:moveTo>
                  <a:pt x="3368" y="13608"/>
                </a:moveTo>
                <a:lnTo>
                  <a:pt x="18232" y="13608"/>
                </a:lnTo>
                <a:cubicBezTo>
                  <a:pt x="18476" y="13861"/>
                  <a:pt x="18602" y="14123"/>
                  <a:pt x="18602" y="14389"/>
                </a:cubicBezTo>
                <a:cubicBezTo>
                  <a:pt x="18602" y="14638"/>
                  <a:pt x="18492" y="14883"/>
                  <a:pt x="18278" y="15120"/>
                </a:cubicBezTo>
                <a:lnTo>
                  <a:pt x="3322" y="15120"/>
                </a:lnTo>
                <a:cubicBezTo>
                  <a:pt x="3108" y="14883"/>
                  <a:pt x="2993" y="14638"/>
                  <a:pt x="2993" y="14389"/>
                </a:cubicBezTo>
                <a:cubicBezTo>
                  <a:pt x="2993" y="14123"/>
                  <a:pt x="3124" y="13861"/>
                  <a:pt x="3368" y="13608"/>
                </a:cubicBezTo>
                <a:close/>
                <a:moveTo>
                  <a:pt x="4191" y="15768"/>
                </a:moveTo>
                <a:lnTo>
                  <a:pt x="17409" y="15768"/>
                </a:lnTo>
                <a:cubicBezTo>
                  <a:pt x="16090" y="16496"/>
                  <a:pt x="13756" y="17094"/>
                  <a:pt x="10798" y="17417"/>
                </a:cubicBezTo>
                <a:cubicBezTo>
                  <a:pt x="7840" y="17094"/>
                  <a:pt x="5510" y="16496"/>
                  <a:pt x="4191" y="15768"/>
                </a:cubicBezTo>
                <a:close/>
                <a:moveTo>
                  <a:pt x="10798" y="18571"/>
                </a:moveTo>
                <a:cubicBezTo>
                  <a:pt x="13669" y="18884"/>
                  <a:pt x="15951" y="19445"/>
                  <a:pt x="17288" y="20142"/>
                </a:cubicBezTo>
                <a:lnTo>
                  <a:pt x="4307" y="20142"/>
                </a:lnTo>
                <a:cubicBezTo>
                  <a:pt x="5645" y="19445"/>
                  <a:pt x="7926" y="18884"/>
                  <a:pt x="10798" y="18571"/>
                </a:cubicBezTo>
                <a:close/>
              </a:path>
            </a:pathLst>
          </a:custGeom>
          <a:solidFill>
            <a:srgbClr val="ED220D">
              <a:alpha val="10546"/>
            </a:srgbClr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</a:p>
        </p:txBody>
      </p:sp>
      <p:sp>
        <p:nvSpPr>
          <p:cNvPr id="161" name="Ligne"/>
          <p:cNvSpPr/>
          <p:nvPr/>
        </p:nvSpPr>
        <p:spPr>
          <a:xfrm flipV="1">
            <a:off x="16315412" y="9925458"/>
            <a:ext cx="1" cy="2217244"/>
          </a:xfrm>
          <a:prstGeom prst="line">
            <a:avLst/>
          </a:prstGeom>
          <a:ln w="76200">
            <a:solidFill>
              <a:srgbClr val="000000"/>
            </a:solidFill>
            <a:miter lim="400000"/>
            <a:headEnd type="triangle"/>
            <a:tailEnd type="triangle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162" name="Globe oculaire, côté"/>
          <p:cNvSpPr/>
          <p:nvPr/>
        </p:nvSpPr>
        <p:spPr>
          <a:xfrm rot="10797502">
            <a:off x="15204985" y="8812699"/>
            <a:ext cx="4807505" cy="444297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137" y="0"/>
                </a:moveTo>
                <a:cubicBezTo>
                  <a:pt x="4537" y="6"/>
                  <a:pt x="0" y="4839"/>
                  <a:pt x="0" y="10802"/>
                </a:cubicBezTo>
                <a:cubicBezTo>
                  <a:pt x="0" y="16764"/>
                  <a:pt x="4537" y="21600"/>
                  <a:pt x="10137" y="21600"/>
                </a:cubicBezTo>
                <a:cubicBezTo>
                  <a:pt x="13949" y="21600"/>
                  <a:pt x="17270" y="19356"/>
                  <a:pt x="19003" y="16041"/>
                </a:cubicBezTo>
                <a:cubicBezTo>
                  <a:pt x="20288" y="15357"/>
                  <a:pt x="21600" y="13415"/>
                  <a:pt x="21600" y="10942"/>
                </a:cubicBezTo>
                <a:cubicBezTo>
                  <a:pt x="21600" y="8546"/>
                  <a:pt x="20402" y="6559"/>
                  <a:pt x="19128" y="5811"/>
                </a:cubicBezTo>
                <a:cubicBezTo>
                  <a:pt x="17438" y="2356"/>
                  <a:pt x="14046" y="0"/>
                  <a:pt x="10137" y="0"/>
                </a:cubicBezTo>
                <a:close/>
                <a:moveTo>
                  <a:pt x="10002" y="1292"/>
                </a:moveTo>
                <a:cubicBezTo>
                  <a:pt x="12410" y="1292"/>
                  <a:pt x="14586" y="2355"/>
                  <a:pt x="16158" y="4079"/>
                </a:cubicBezTo>
                <a:cubicBezTo>
                  <a:pt x="17708" y="5780"/>
                  <a:pt x="15088" y="6559"/>
                  <a:pt x="15088" y="10698"/>
                </a:cubicBezTo>
                <a:cubicBezTo>
                  <a:pt x="15088" y="14562"/>
                  <a:pt x="17734" y="15544"/>
                  <a:pt x="16227" y="17239"/>
                </a:cubicBezTo>
                <a:cubicBezTo>
                  <a:pt x="14650" y="19011"/>
                  <a:pt x="12448" y="20109"/>
                  <a:pt x="10002" y="20109"/>
                </a:cubicBezTo>
                <a:cubicBezTo>
                  <a:pt x="5217" y="20109"/>
                  <a:pt x="1340" y="15895"/>
                  <a:pt x="1340" y="10698"/>
                </a:cubicBezTo>
                <a:cubicBezTo>
                  <a:pt x="1340" y="5501"/>
                  <a:pt x="5217" y="1292"/>
                  <a:pt x="10002" y="1292"/>
                </a:cubicBezTo>
                <a:close/>
                <a:moveTo>
                  <a:pt x="18134" y="5625"/>
                </a:moveTo>
                <a:cubicBezTo>
                  <a:pt x="18201" y="5621"/>
                  <a:pt x="18272" y="5674"/>
                  <a:pt x="18291" y="5782"/>
                </a:cubicBezTo>
                <a:cubicBezTo>
                  <a:pt x="18469" y="6752"/>
                  <a:pt x="18717" y="8236"/>
                  <a:pt x="18733" y="9048"/>
                </a:cubicBezTo>
                <a:cubicBezTo>
                  <a:pt x="18760" y="10322"/>
                  <a:pt x="18021" y="9960"/>
                  <a:pt x="18021" y="9136"/>
                </a:cubicBezTo>
                <a:cubicBezTo>
                  <a:pt x="18021" y="8592"/>
                  <a:pt x="17934" y="7043"/>
                  <a:pt x="17999" y="5798"/>
                </a:cubicBezTo>
                <a:cubicBezTo>
                  <a:pt x="18004" y="5687"/>
                  <a:pt x="18067" y="5628"/>
                  <a:pt x="18134" y="5625"/>
                </a:cubicBezTo>
                <a:close/>
                <a:moveTo>
                  <a:pt x="16747" y="7430"/>
                </a:moveTo>
                <a:cubicBezTo>
                  <a:pt x="17249" y="7430"/>
                  <a:pt x="17653" y="8915"/>
                  <a:pt x="17653" y="10751"/>
                </a:cubicBezTo>
                <a:cubicBezTo>
                  <a:pt x="17653" y="12586"/>
                  <a:pt x="17249" y="14070"/>
                  <a:pt x="16747" y="14070"/>
                </a:cubicBezTo>
                <a:cubicBezTo>
                  <a:pt x="16245" y="14070"/>
                  <a:pt x="15768" y="12586"/>
                  <a:pt x="15768" y="10751"/>
                </a:cubicBezTo>
                <a:cubicBezTo>
                  <a:pt x="15768" y="8915"/>
                  <a:pt x="16245" y="7430"/>
                  <a:pt x="16747" y="7430"/>
                </a:cubicBezTo>
                <a:close/>
                <a:moveTo>
                  <a:pt x="18387" y="11936"/>
                </a:moveTo>
                <a:cubicBezTo>
                  <a:pt x="18569" y="11902"/>
                  <a:pt x="18746" y="12130"/>
                  <a:pt x="18733" y="12767"/>
                </a:cubicBezTo>
                <a:cubicBezTo>
                  <a:pt x="18717" y="13574"/>
                  <a:pt x="18469" y="15058"/>
                  <a:pt x="18291" y="16034"/>
                </a:cubicBezTo>
                <a:cubicBezTo>
                  <a:pt x="18253" y="16250"/>
                  <a:pt x="18010" y="16239"/>
                  <a:pt x="17999" y="16017"/>
                </a:cubicBezTo>
                <a:cubicBezTo>
                  <a:pt x="17934" y="14772"/>
                  <a:pt x="18021" y="13223"/>
                  <a:pt x="18021" y="12680"/>
                </a:cubicBezTo>
                <a:cubicBezTo>
                  <a:pt x="18021" y="12268"/>
                  <a:pt x="18205" y="11971"/>
                  <a:pt x="18387" y="11936"/>
                </a:cubicBezTo>
                <a:close/>
              </a:path>
            </a:pathLst>
          </a:custGeom>
          <a:solidFill>
            <a:srgbClr val="000000">
              <a:alpha val="7245"/>
            </a:srgbClr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</a:p>
        </p:txBody>
      </p:sp>
      <p:sp>
        <p:nvSpPr>
          <p:cNvPr id="163" name="Ligne"/>
          <p:cNvSpPr/>
          <p:nvPr/>
        </p:nvSpPr>
        <p:spPr>
          <a:xfrm flipV="1">
            <a:off x="19692245" y="9350755"/>
            <a:ext cx="1" cy="3366650"/>
          </a:xfrm>
          <a:prstGeom prst="line">
            <a:avLst/>
          </a:prstGeom>
          <a:ln w="1016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164" name="Ligne"/>
          <p:cNvSpPr/>
          <p:nvPr/>
        </p:nvSpPr>
        <p:spPr>
          <a:xfrm flipV="1">
            <a:off x="19710054" y="9364985"/>
            <a:ext cx="232959" cy="232959"/>
          </a:xfrm>
          <a:prstGeom prst="line">
            <a:avLst/>
          </a:prstGeom>
          <a:ln w="1016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165" name="Ligne"/>
          <p:cNvSpPr/>
          <p:nvPr/>
        </p:nvSpPr>
        <p:spPr>
          <a:xfrm flipV="1">
            <a:off x="19710054" y="9651976"/>
            <a:ext cx="232959" cy="232959"/>
          </a:xfrm>
          <a:prstGeom prst="line">
            <a:avLst/>
          </a:prstGeom>
          <a:ln w="1016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166" name="Ligne"/>
          <p:cNvSpPr/>
          <p:nvPr/>
        </p:nvSpPr>
        <p:spPr>
          <a:xfrm flipV="1">
            <a:off x="19710054" y="9978753"/>
            <a:ext cx="232959" cy="232959"/>
          </a:xfrm>
          <a:prstGeom prst="line">
            <a:avLst/>
          </a:prstGeom>
          <a:ln w="1016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167" name="Ligne"/>
          <p:cNvSpPr/>
          <p:nvPr/>
        </p:nvSpPr>
        <p:spPr>
          <a:xfrm flipV="1">
            <a:off x="19710054" y="10291138"/>
            <a:ext cx="232959" cy="232959"/>
          </a:xfrm>
          <a:prstGeom prst="line">
            <a:avLst/>
          </a:prstGeom>
          <a:ln w="1016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168" name="Ligne"/>
          <p:cNvSpPr/>
          <p:nvPr/>
        </p:nvSpPr>
        <p:spPr>
          <a:xfrm flipV="1">
            <a:off x="19735454" y="10558785"/>
            <a:ext cx="232959" cy="232959"/>
          </a:xfrm>
          <a:prstGeom prst="line">
            <a:avLst/>
          </a:prstGeom>
          <a:ln w="1016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169" name="Ligne"/>
          <p:cNvSpPr/>
          <p:nvPr/>
        </p:nvSpPr>
        <p:spPr>
          <a:xfrm flipV="1">
            <a:off x="19710054" y="10845775"/>
            <a:ext cx="232959" cy="232959"/>
          </a:xfrm>
          <a:prstGeom prst="line">
            <a:avLst/>
          </a:prstGeom>
          <a:ln w="1016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170" name="Ligne"/>
          <p:cNvSpPr/>
          <p:nvPr/>
        </p:nvSpPr>
        <p:spPr>
          <a:xfrm flipV="1">
            <a:off x="19710054" y="11172553"/>
            <a:ext cx="232959" cy="232959"/>
          </a:xfrm>
          <a:prstGeom prst="line">
            <a:avLst/>
          </a:prstGeom>
          <a:ln w="1016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171" name="Ligne"/>
          <p:cNvSpPr/>
          <p:nvPr/>
        </p:nvSpPr>
        <p:spPr>
          <a:xfrm flipV="1">
            <a:off x="19710054" y="11484938"/>
            <a:ext cx="232959" cy="232959"/>
          </a:xfrm>
          <a:prstGeom prst="line">
            <a:avLst/>
          </a:prstGeom>
          <a:ln w="1016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172" name="Ligne"/>
          <p:cNvSpPr/>
          <p:nvPr/>
        </p:nvSpPr>
        <p:spPr>
          <a:xfrm flipV="1">
            <a:off x="19735454" y="11765285"/>
            <a:ext cx="232959" cy="232959"/>
          </a:xfrm>
          <a:prstGeom prst="line">
            <a:avLst/>
          </a:prstGeom>
          <a:ln w="1016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173" name="Ligne"/>
          <p:cNvSpPr/>
          <p:nvPr/>
        </p:nvSpPr>
        <p:spPr>
          <a:xfrm flipV="1">
            <a:off x="19710054" y="12052275"/>
            <a:ext cx="232959" cy="232959"/>
          </a:xfrm>
          <a:prstGeom prst="line">
            <a:avLst/>
          </a:prstGeom>
          <a:ln w="1016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174" name="Ligne"/>
          <p:cNvSpPr/>
          <p:nvPr/>
        </p:nvSpPr>
        <p:spPr>
          <a:xfrm flipV="1">
            <a:off x="19710054" y="12379053"/>
            <a:ext cx="232959" cy="232959"/>
          </a:xfrm>
          <a:prstGeom prst="line">
            <a:avLst/>
          </a:prstGeom>
          <a:ln w="1016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175" name="Ligne"/>
          <p:cNvSpPr/>
          <p:nvPr/>
        </p:nvSpPr>
        <p:spPr>
          <a:xfrm flipV="1">
            <a:off x="8012697" y="9531012"/>
            <a:ext cx="1" cy="1474513"/>
          </a:xfrm>
          <a:prstGeom prst="line">
            <a:avLst/>
          </a:prstGeom>
          <a:ln w="101600">
            <a:solidFill>
              <a:schemeClr val="accent5">
                <a:hueOff val="-82419"/>
                <a:satOff val="-9513"/>
                <a:lumOff val="-16343"/>
              </a:schemeClr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176" name="Ligne"/>
          <p:cNvSpPr/>
          <p:nvPr/>
        </p:nvSpPr>
        <p:spPr>
          <a:xfrm flipV="1">
            <a:off x="15921713" y="9169344"/>
            <a:ext cx="1" cy="1529718"/>
          </a:xfrm>
          <a:prstGeom prst="line">
            <a:avLst/>
          </a:prstGeom>
          <a:ln w="762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177" name="Ligne"/>
          <p:cNvSpPr/>
          <p:nvPr/>
        </p:nvSpPr>
        <p:spPr>
          <a:xfrm flipV="1">
            <a:off x="15921713" y="11369098"/>
            <a:ext cx="1" cy="1529718"/>
          </a:xfrm>
          <a:prstGeom prst="line">
            <a:avLst/>
          </a:prstGeom>
          <a:ln w="762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178" name="Ligne"/>
          <p:cNvSpPr/>
          <p:nvPr/>
        </p:nvSpPr>
        <p:spPr>
          <a:xfrm flipH="1">
            <a:off x="15769313" y="10675264"/>
            <a:ext cx="304801" cy="1"/>
          </a:xfrm>
          <a:prstGeom prst="line">
            <a:avLst/>
          </a:prstGeom>
          <a:ln w="762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179" name="Ligne"/>
          <p:cNvSpPr/>
          <p:nvPr/>
        </p:nvSpPr>
        <p:spPr>
          <a:xfrm flipH="1">
            <a:off x="15769313" y="11392895"/>
            <a:ext cx="304801" cy="1"/>
          </a:xfrm>
          <a:prstGeom prst="line">
            <a:avLst/>
          </a:prstGeom>
          <a:ln w="762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180" name="ADN"/>
          <p:cNvSpPr/>
          <p:nvPr/>
        </p:nvSpPr>
        <p:spPr>
          <a:xfrm>
            <a:off x="19489052" y="4558294"/>
            <a:ext cx="254001" cy="69633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cubicBezTo>
                  <a:pt x="0" y="1446"/>
                  <a:pt x="2597" y="2786"/>
                  <a:pt x="6740" y="3591"/>
                </a:cubicBezTo>
                <a:cubicBezTo>
                  <a:pt x="2597" y="4395"/>
                  <a:pt x="0" y="5732"/>
                  <a:pt x="0" y="7189"/>
                </a:cubicBezTo>
                <a:cubicBezTo>
                  <a:pt x="0" y="8647"/>
                  <a:pt x="2599" y="9985"/>
                  <a:pt x="6750" y="10788"/>
                </a:cubicBezTo>
                <a:cubicBezTo>
                  <a:pt x="2599" y="11592"/>
                  <a:pt x="0" y="12931"/>
                  <a:pt x="0" y="14389"/>
                </a:cubicBezTo>
                <a:cubicBezTo>
                  <a:pt x="0" y="15850"/>
                  <a:pt x="2611" y="17189"/>
                  <a:pt x="6773" y="17992"/>
                </a:cubicBezTo>
                <a:cubicBezTo>
                  <a:pt x="2611" y="18800"/>
                  <a:pt x="0" y="20150"/>
                  <a:pt x="0" y="21600"/>
                </a:cubicBezTo>
                <a:lnTo>
                  <a:pt x="2993" y="21600"/>
                </a:lnTo>
                <a:cubicBezTo>
                  <a:pt x="2993" y="21321"/>
                  <a:pt x="3129" y="21049"/>
                  <a:pt x="3382" y="20790"/>
                </a:cubicBezTo>
                <a:lnTo>
                  <a:pt x="18214" y="20790"/>
                </a:lnTo>
                <a:cubicBezTo>
                  <a:pt x="18467" y="21049"/>
                  <a:pt x="18602" y="21321"/>
                  <a:pt x="18602" y="21600"/>
                </a:cubicBezTo>
                <a:lnTo>
                  <a:pt x="21600" y="21600"/>
                </a:lnTo>
                <a:cubicBezTo>
                  <a:pt x="21600" y="20150"/>
                  <a:pt x="18986" y="18801"/>
                  <a:pt x="14823" y="17994"/>
                </a:cubicBezTo>
                <a:cubicBezTo>
                  <a:pt x="18986" y="17191"/>
                  <a:pt x="21600" y="15850"/>
                  <a:pt x="21600" y="14389"/>
                </a:cubicBezTo>
                <a:cubicBezTo>
                  <a:pt x="21600" y="12931"/>
                  <a:pt x="18996" y="11592"/>
                  <a:pt x="14846" y="10788"/>
                </a:cubicBezTo>
                <a:cubicBezTo>
                  <a:pt x="18997" y="9985"/>
                  <a:pt x="21600" y="8647"/>
                  <a:pt x="21600" y="7189"/>
                </a:cubicBezTo>
                <a:cubicBezTo>
                  <a:pt x="21600" y="5732"/>
                  <a:pt x="19003" y="4395"/>
                  <a:pt x="14860" y="3591"/>
                </a:cubicBezTo>
                <a:cubicBezTo>
                  <a:pt x="19003" y="2786"/>
                  <a:pt x="21600" y="1446"/>
                  <a:pt x="21600" y="0"/>
                </a:cubicBezTo>
                <a:lnTo>
                  <a:pt x="18602" y="0"/>
                </a:lnTo>
                <a:cubicBezTo>
                  <a:pt x="18602" y="257"/>
                  <a:pt x="18479" y="510"/>
                  <a:pt x="18246" y="756"/>
                </a:cubicBezTo>
                <a:lnTo>
                  <a:pt x="3349" y="756"/>
                </a:lnTo>
                <a:cubicBezTo>
                  <a:pt x="3117" y="510"/>
                  <a:pt x="2993" y="257"/>
                  <a:pt x="2993" y="0"/>
                </a:cubicBezTo>
                <a:lnTo>
                  <a:pt x="0" y="0"/>
                </a:lnTo>
                <a:close/>
                <a:moveTo>
                  <a:pt x="4252" y="1404"/>
                </a:moveTo>
                <a:lnTo>
                  <a:pt x="17348" y="1404"/>
                </a:lnTo>
                <a:cubicBezTo>
                  <a:pt x="16021" y="2117"/>
                  <a:pt x="13716" y="2709"/>
                  <a:pt x="10807" y="3027"/>
                </a:cubicBezTo>
                <a:lnTo>
                  <a:pt x="10798" y="3026"/>
                </a:lnTo>
                <a:lnTo>
                  <a:pt x="10788" y="3027"/>
                </a:lnTo>
                <a:cubicBezTo>
                  <a:pt x="7879" y="2709"/>
                  <a:pt x="5579" y="2117"/>
                  <a:pt x="4252" y="1404"/>
                </a:cubicBezTo>
                <a:close/>
                <a:moveTo>
                  <a:pt x="10798" y="4161"/>
                </a:moveTo>
                <a:cubicBezTo>
                  <a:pt x="13712" y="4479"/>
                  <a:pt x="16020" y="5064"/>
                  <a:pt x="17348" y="5778"/>
                </a:cubicBezTo>
                <a:lnTo>
                  <a:pt x="4247" y="5778"/>
                </a:lnTo>
                <a:cubicBezTo>
                  <a:pt x="5576" y="5064"/>
                  <a:pt x="7883" y="4479"/>
                  <a:pt x="10798" y="4161"/>
                </a:cubicBezTo>
                <a:close/>
                <a:moveTo>
                  <a:pt x="3349" y="6426"/>
                </a:moveTo>
                <a:lnTo>
                  <a:pt x="18246" y="6426"/>
                </a:lnTo>
                <a:cubicBezTo>
                  <a:pt x="18479" y="6673"/>
                  <a:pt x="18602" y="6929"/>
                  <a:pt x="18602" y="7189"/>
                </a:cubicBezTo>
                <a:cubicBezTo>
                  <a:pt x="18602" y="7444"/>
                  <a:pt x="18484" y="7695"/>
                  <a:pt x="18260" y="7938"/>
                </a:cubicBezTo>
                <a:lnTo>
                  <a:pt x="3340" y="7938"/>
                </a:lnTo>
                <a:cubicBezTo>
                  <a:pt x="3116" y="7695"/>
                  <a:pt x="2993" y="7444"/>
                  <a:pt x="2993" y="7189"/>
                </a:cubicBezTo>
                <a:cubicBezTo>
                  <a:pt x="2993" y="6929"/>
                  <a:pt x="3117" y="6673"/>
                  <a:pt x="3349" y="6426"/>
                </a:cubicBezTo>
                <a:close/>
                <a:moveTo>
                  <a:pt x="4224" y="8586"/>
                </a:moveTo>
                <a:lnTo>
                  <a:pt x="17376" y="8586"/>
                </a:lnTo>
                <a:cubicBezTo>
                  <a:pt x="16052" y="9306"/>
                  <a:pt x="13731" y="9898"/>
                  <a:pt x="10798" y="10218"/>
                </a:cubicBezTo>
                <a:cubicBezTo>
                  <a:pt x="7864" y="9898"/>
                  <a:pt x="5548" y="9306"/>
                  <a:pt x="4224" y="8586"/>
                </a:cubicBezTo>
                <a:close/>
                <a:moveTo>
                  <a:pt x="10798" y="11360"/>
                </a:moveTo>
                <a:cubicBezTo>
                  <a:pt x="13688" y="11676"/>
                  <a:pt x="15982" y="12255"/>
                  <a:pt x="17316" y="12960"/>
                </a:cubicBezTo>
                <a:lnTo>
                  <a:pt x="4284" y="12960"/>
                </a:lnTo>
                <a:cubicBezTo>
                  <a:pt x="5618" y="12255"/>
                  <a:pt x="7908" y="11676"/>
                  <a:pt x="10798" y="11360"/>
                </a:cubicBezTo>
                <a:close/>
                <a:moveTo>
                  <a:pt x="3368" y="13608"/>
                </a:moveTo>
                <a:lnTo>
                  <a:pt x="18232" y="13608"/>
                </a:lnTo>
                <a:cubicBezTo>
                  <a:pt x="18476" y="13861"/>
                  <a:pt x="18602" y="14123"/>
                  <a:pt x="18602" y="14389"/>
                </a:cubicBezTo>
                <a:cubicBezTo>
                  <a:pt x="18602" y="14638"/>
                  <a:pt x="18492" y="14883"/>
                  <a:pt x="18278" y="15120"/>
                </a:cubicBezTo>
                <a:lnTo>
                  <a:pt x="3322" y="15120"/>
                </a:lnTo>
                <a:cubicBezTo>
                  <a:pt x="3108" y="14883"/>
                  <a:pt x="2993" y="14638"/>
                  <a:pt x="2993" y="14389"/>
                </a:cubicBezTo>
                <a:cubicBezTo>
                  <a:pt x="2993" y="14123"/>
                  <a:pt x="3124" y="13861"/>
                  <a:pt x="3368" y="13608"/>
                </a:cubicBezTo>
                <a:close/>
                <a:moveTo>
                  <a:pt x="4191" y="15768"/>
                </a:moveTo>
                <a:lnTo>
                  <a:pt x="17409" y="15768"/>
                </a:lnTo>
                <a:cubicBezTo>
                  <a:pt x="16090" y="16496"/>
                  <a:pt x="13756" y="17094"/>
                  <a:pt x="10798" y="17417"/>
                </a:cubicBezTo>
                <a:cubicBezTo>
                  <a:pt x="7840" y="17094"/>
                  <a:pt x="5510" y="16496"/>
                  <a:pt x="4191" y="15768"/>
                </a:cubicBezTo>
                <a:close/>
                <a:moveTo>
                  <a:pt x="10798" y="18571"/>
                </a:moveTo>
                <a:cubicBezTo>
                  <a:pt x="13669" y="18884"/>
                  <a:pt x="15951" y="19445"/>
                  <a:pt x="17288" y="20142"/>
                </a:cubicBezTo>
                <a:lnTo>
                  <a:pt x="4307" y="20142"/>
                </a:lnTo>
                <a:cubicBezTo>
                  <a:pt x="5645" y="19445"/>
                  <a:pt x="7926" y="18884"/>
                  <a:pt x="10798" y="18571"/>
                </a:cubicBezTo>
                <a:close/>
              </a:path>
            </a:pathLst>
          </a:custGeom>
          <a:solidFill>
            <a:srgbClr val="ED220D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</a:p>
        </p:txBody>
      </p:sp>
      <p:sp>
        <p:nvSpPr>
          <p:cNvPr id="181" name="Équation"/>
          <p:cNvSpPr txBox="1"/>
          <p:nvPr/>
        </p:nvSpPr>
        <p:spPr>
          <a:xfrm>
            <a:off x="7860392" y="11123602"/>
            <a:ext cx="304610" cy="330861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algn="l" defTabSz="914400" latinLnBrk="1">
              <a:defRPr sz="1800">
                <a:solidFill>
                  <a:srgbClr val="000000"/>
                </a:solidFill>
              </a:defRPr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A</m:t>
                  </m:r>
                </m:oMath>
              </m:oMathPara>
            </a14:m>
            <a:endParaRPr sz="3900"/>
          </a:p>
        </p:txBody>
      </p:sp>
      <p:sp>
        <p:nvSpPr>
          <p:cNvPr id="182" name="Équation"/>
          <p:cNvSpPr txBox="1"/>
          <p:nvPr/>
        </p:nvSpPr>
        <p:spPr>
          <a:xfrm>
            <a:off x="7860392" y="9169344"/>
            <a:ext cx="295200" cy="323432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algn="l" defTabSz="914400" latinLnBrk="1">
              <a:defRPr sz="1800">
                <a:solidFill>
                  <a:srgbClr val="000000"/>
                </a:solidFill>
              </a:defRPr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B</m:t>
                  </m:r>
                </m:oMath>
              </m:oMathPara>
            </a14:m>
            <a:endParaRPr sz="3900"/>
          </a:p>
        </p:txBody>
      </p:sp>
      <p:sp>
        <p:nvSpPr>
          <p:cNvPr id="183" name="Ligne"/>
          <p:cNvSpPr/>
          <p:nvPr/>
        </p:nvSpPr>
        <p:spPr>
          <a:xfrm>
            <a:off x="8047407" y="9646441"/>
            <a:ext cx="11439361" cy="2057647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184" name="Ligne"/>
          <p:cNvSpPr/>
          <p:nvPr/>
        </p:nvSpPr>
        <p:spPr>
          <a:xfrm>
            <a:off x="19616052" y="11004207"/>
            <a:ext cx="1" cy="835606"/>
          </a:xfrm>
          <a:prstGeom prst="line">
            <a:avLst/>
          </a:prstGeom>
          <a:ln w="101600">
            <a:solidFill>
              <a:schemeClr val="accent5">
                <a:hueOff val="-82419"/>
                <a:satOff val="-9513"/>
                <a:lumOff val="-16343"/>
              </a:schemeClr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185" name="Équation"/>
          <p:cNvSpPr txBox="1"/>
          <p:nvPr/>
        </p:nvSpPr>
        <p:spPr>
          <a:xfrm>
            <a:off x="19148581" y="10507358"/>
            <a:ext cx="433884" cy="335815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algn="l" defTabSz="914400" latinLnBrk="1">
              <a:defRPr sz="1800">
                <a:solidFill>
                  <a:srgbClr val="000000"/>
                </a:solidFill>
              </a:defRPr>
            </a:pPr>
            <a14:m>
              <m:oMathPara>
                <m:oMathParaPr>
                  <m:jc m:val="centerGroup"/>
                </m:oMathParaPr>
                <m:oMath>
                  <m:sSup>
                    <m:e>
                      <m:r>
                        <a:rPr xmlns:a="http://schemas.openxmlformats.org/drawingml/2006/main" sz="3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A</m:t>
                      </m:r>
                    </m:e>
                    <m:sup>
                      <m:r>
                        <a:rPr xmlns:a="http://schemas.openxmlformats.org/drawingml/2006/main" sz="3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′</m:t>
                      </m:r>
                    </m:sup>
                  </m:sSup>
                </m:oMath>
              </m:oMathPara>
            </a14:m>
            <a:endParaRPr sz="3900"/>
          </a:p>
        </p:txBody>
      </p:sp>
      <p:sp>
        <p:nvSpPr>
          <p:cNvPr id="186" name="Équation"/>
          <p:cNvSpPr txBox="1"/>
          <p:nvPr/>
        </p:nvSpPr>
        <p:spPr>
          <a:xfrm>
            <a:off x="19148581" y="11857754"/>
            <a:ext cx="412586" cy="335814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algn="l" defTabSz="914400" latinLnBrk="1">
              <a:defRPr sz="1800">
                <a:solidFill>
                  <a:srgbClr val="000000"/>
                </a:solidFill>
              </a:defRPr>
            </a:pPr>
            <a14:m>
              <m:oMathPara>
                <m:oMathParaPr>
                  <m:jc m:val="centerGroup"/>
                </m:oMathParaPr>
                <m:oMath>
                  <m:sSup>
                    <m:e>
                      <m:r>
                        <a:rPr xmlns:a="http://schemas.openxmlformats.org/drawingml/2006/main" sz="3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B</m:t>
                      </m:r>
                    </m:e>
                    <m:sup>
                      <m:r>
                        <a:rPr xmlns:a="http://schemas.openxmlformats.org/drawingml/2006/main" sz="3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′</m:t>
                      </m:r>
                    </m:sup>
                  </m:sSup>
                </m:oMath>
              </m:oMathPara>
            </a14:m>
            <a:endParaRPr sz="3900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Microscopie optique : but"/>
          <p:cNvSpPr txBox="1"/>
          <p:nvPr>
            <p:ph type="ctrTitle"/>
          </p:nvPr>
        </p:nvSpPr>
        <p:spPr>
          <a:xfrm>
            <a:off x="-19858" y="-7960"/>
            <a:ext cx="24384001" cy="1241602"/>
          </a:xfrm>
          <a:prstGeom prst="rect">
            <a:avLst/>
          </a:prstGeom>
          <a:solidFill>
            <a:schemeClr val="accent1">
              <a:hueOff val="114395"/>
              <a:lumOff val="-24975"/>
            </a:schemeClr>
          </a:solidFill>
        </p:spPr>
        <p:txBody>
          <a:bodyPr anchor="ctr"/>
          <a:lstStyle>
            <a:lvl1pPr defTabSz="825500">
              <a:lnSpc>
                <a:spcPct val="100000"/>
              </a:lnSpc>
              <a:defRPr b="0" spc="0" sz="5000">
                <a:solidFill>
                  <a:srgbClr val="FFFFFF"/>
                </a:solidFill>
              </a:defRPr>
            </a:lvl1pPr>
          </a:lstStyle>
          <a:p>
            <a:pPr/>
            <a:r>
              <a:t>  Microscopie optique : but</a:t>
            </a:r>
          </a:p>
        </p:txBody>
      </p:sp>
      <p:sp>
        <p:nvSpPr>
          <p:cNvPr id="189" name="On veut « voir » des objets petits en taille…"/>
          <p:cNvSpPr txBox="1"/>
          <p:nvPr/>
        </p:nvSpPr>
        <p:spPr>
          <a:xfrm>
            <a:off x="1206499" y="2283729"/>
            <a:ext cx="21870939" cy="3246562"/>
          </a:xfrm>
          <a:prstGeom prst="rect">
            <a:avLst/>
          </a:prstGeom>
          <a:ln w="63500">
            <a:solidFill>
              <a:srgbClr val="000000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 fontScale="100000" lnSpcReduction="0"/>
          </a:bodyPr>
          <a:lstStyle/>
          <a:p>
            <a:pPr marL="457200" indent="-457200" algn="l" defTabSz="825500">
              <a:buSzPct val="123000"/>
              <a:buChar char="*"/>
              <a:defRPr sz="3600">
                <a:solidFill>
                  <a:srgbClr val="000000"/>
                </a:solidFill>
              </a:defRPr>
            </a:pPr>
            <a:r>
              <a:t>On veut « voir » des objets petits en taille</a:t>
            </a:r>
          </a:p>
          <a:p>
            <a:pPr algn="l" defTabSz="825500">
              <a:defRPr sz="3600">
                <a:solidFill>
                  <a:srgbClr val="000000"/>
                </a:solidFill>
              </a:defRPr>
            </a:pPr>
          </a:p>
          <a:p>
            <a:pPr marL="457200" indent="-457200" algn="l" defTabSz="825500">
              <a:buSzPct val="123000"/>
              <a:buChar char="*"/>
              <a:defRPr sz="3600">
                <a:solidFill>
                  <a:srgbClr val="000000"/>
                </a:solidFill>
              </a:defRPr>
            </a:pPr>
            <a:r>
              <a:t>La limitation en taille des objets visible est étroitement liée au </a:t>
            </a:r>
            <a:r>
              <a:rPr b="1" u="sng"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rPr>
              <a:t>pouvoir séparateur</a:t>
            </a:r>
            <a:r>
              <a:t> de l’oeil</a:t>
            </a:r>
          </a:p>
          <a:p>
            <a:pPr lvl="1" marL="1066800" indent="-457200" algn="l" defTabSz="825500">
              <a:buSzPct val="123000"/>
              <a:buChar char="*"/>
              <a:defRPr sz="3600">
                <a:solidFill>
                  <a:srgbClr val="000000"/>
                </a:solidFill>
              </a:defRPr>
            </a:pPr>
            <a14:m>
              <m:oMath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→</m:t>
                </m:r>
              </m:oMath>
            </a14:m>
            <a:r>
              <a:t> diffraction par la pupille</a:t>
            </a:r>
          </a:p>
        </p:txBody>
      </p:sp>
      <p:sp>
        <p:nvSpPr>
          <p:cNvPr id="190" name="Ligne"/>
          <p:cNvSpPr/>
          <p:nvPr/>
        </p:nvSpPr>
        <p:spPr>
          <a:xfrm>
            <a:off x="3370927" y="9897355"/>
            <a:ext cx="16552093" cy="1"/>
          </a:xfrm>
          <a:prstGeom prst="line">
            <a:avLst/>
          </a:prstGeom>
          <a:ln w="381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191" name="Ligne"/>
          <p:cNvSpPr/>
          <p:nvPr/>
        </p:nvSpPr>
        <p:spPr>
          <a:xfrm flipV="1">
            <a:off x="12751765" y="8358107"/>
            <a:ext cx="1" cy="2995841"/>
          </a:xfrm>
          <a:prstGeom prst="line">
            <a:avLst/>
          </a:prstGeom>
          <a:ln w="76200">
            <a:solidFill>
              <a:srgbClr val="000000"/>
            </a:solidFill>
            <a:miter lim="400000"/>
            <a:headEnd type="triangle"/>
            <a:tailEnd type="triangle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192" name="Ligne"/>
          <p:cNvSpPr/>
          <p:nvPr/>
        </p:nvSpPr>
        <p:spPr>
          <a:xfrm flipV="1">
            <a:off x="16828244" y="7657580"/>
            <a:ext cx="1" cy="5011148"/>
          </a:xfrm>
          <a:prstGeom prst="line">
            <a:avLst/>
          </a:prstGeom>
          <a:ln w="1016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193" name="Ligne"/>
          <p:cNvSpPr/>
          <p:nvPr/>
        </p:nvSpPr>
        <p:spPr>
          <a:xfrm flipV="1">
            <a:off x="16837020" y="7642207"/>
            <a:ext cx="232959" cy="232959"/>
          </a:xfrm>
          <a:prstGeom prst="line">
            <a:avLst/>
          </a:prstGeom>
          <a:ln w="1016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194" name="Ligne"/>
          <p:cNvSpPr/>
          <p:nvPr/>
        </p:nvSpPr>
        <p:spPr>
          <a:xfrm flipV="1">
            <a:off x="16837020" y="7929198"/>
            <a:ext cx="232959" cy="232959"/>
          </a:xfrm>
          <a:prstGeom prst="line">
            <a:avLst/>
          </a:prstGeom>
          <a:ln w="1016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195" name="Ligne"/>
          <p:cNvSpPr/>
          <p:nvPr/>
        </p:nvSpPr>
        <p:spPr>
          <a:xfrm flipV="1">
            <a:off x="16837020" y="8255975"/>
            <a:ext cx="232959" cy="232959"/>
          </a:xfrm>
          <a:prstGeom prst="line">
            <a:avLst/>
          </a:prstGeom>
          <a:ln w="1016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196" name="Ligne"/>
          <p:cNvSpPr/>
          <p:nvPr/>
        </p:nvSpPr>
        <p:spPr>
          <a:xfrm flipV="1">
            <a:off x="16837020" y="8568359"/>
            <a:ext cx="232959" cy="232959"/>
          </a:xfrm>
          <a:prstGeom prst="line">
            <a:avLst/>
          </a:prstGeom>
          <a:ln w="1016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197" name="Ligne"/>
          <p:cNvSpPr/>
          <p:nvPr/>
        </p:nvSpPr>
        <p:spPr>
          <a:xfrm flipV="1">
            <a:off x="16862420" y="8836007"/>
            <a:ext cx="232959" cy="232959"/>
          </a:xfrm>
          <a:prstGeom prst="line">
            <a:avLst/>
          </a:prstGeom>
          <a:ln w="1016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198" name="Ligne"/>
          <p:cNvSpPr/>
          <p:nvPr/>
        </p:nvSpPr>
        <p:spPr>
          <a:xfrm flipV="1">
            <a:off x="16837020" y="9122997"/>
            <a:ext cx="232959" cy="232959"/>
          </a:xfrm>
          <a:prstGeom prst="line">
            <a:avLst/>
          </a:prstGeom>
          <a:ln w="1016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199" name="Ligne"/>
          <p:cNvSpPr/>
          <p:nvPr/>
        </p:nvSpPr>
        <p:spPr>
          <a:xfrm flipV="1">
            <a:off x="16837020" y="9449775"/>
            <a:ext cx="232959" cy="232959"/>
          </a:xfrm>
          <a:prstGeom prst="line">
            <a:avLst/>
          </a:prstGeom>
          <a:ln w="1016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200" name="Ligne"/>
          <p:cNvSpPr/>
          <p:nvPr/>
        </p:nvSpPr>
        <p:spPr>
          <a:xfrm flipV="1">
            <a:off x="16837020" y="9762159"/>
            <a:ext cx="232959" cy="232959"/>
          </a:xfrm>
          <a:prstGeom prst="line">
            <a:avLst/>
          </a:prstGeom>
          <a:ln w="1016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201" name="Ligne"/>
          <p:cNvSpPr/>
          <p:nvPr/>
        </p:nvSpPr>
        <p:spPr>
          <a:xfrm flipV="1">
            <a:off x="16862420" y="10042507"/>
            <a:ext cx="232959" cy="232959"/>
          </a:xfrm>
          <a:prstGeom prst="line">
            <a:avLst/>
          </a:prstGeom>
          <a:ln w="1016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202" name="Ligne"/>
          <p:cNvSpPr/>
          <p:nvPr/>
        </p:nvSpPr>
        <p:spPr>
          <a:xfrm flipV="1">
            <a:off x="16837020" y="10329497"/>
            <a:ext cx="232959" cy="232959"/>
          </a:xfrm>
          <a:prstGeom prst="line">
            <a:avLst/>
          </a:prstGeom>
          <a:ln w="1016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203" name="Ligne"/>
          <p:cNvSpPr/>
          <p:nvPr/>
        </p:nvSpPr>
        <p:spPr>
          <a:xfrm flipV="1">
            <a:off x="16837020" y="10656275"/>
            <a:ext cx="232959" cy="232959"/>
          </a:xfrm>
          <a:prstGeom prst="line">
            <a:avLst/>
          </a:prstGeom>
          <a:ln w="1016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/>
          </a:p>
        </p:txBody>
      </p:sp>
      <p:grpSp>
        <p:nvGrpSpPr>
          <p:cNvPr id="206" name="Grouper"/>
          <p:cNvGrpSpPr/>
          <p:nvPr/>
        </p:nvGrpSpPr>
        <p:grpSpPr>
          <a:xfrm>
            <a:off x="12019742" y="7457182"/>
            <a:ext cx="304801" cy="1529719"/>
            <a:chOff x="0" y="0"/>
            <a:chExt cx="304800" cy="1529717"/>
          </a:xfrm>
        </p:grpSpPr>
        <p:sp>
          <p:nvSpPr>
            <p:cNvPr id="204" name="Ligne"/>
            <p:cNvSpPr/>
            <p:nvPr/>
          </p:nvSpPr>
          <p:spPr>
            <a:xfrm flipV="1">
              <a:off x="152399" y="-1"/>
              <a:ext cx="1" cy="1529719"/>
            </a:xfrm>
            <a:prstGeom prst="line">
              <a:avLst/>
            </a:prstGeom>
            <a:noFill/>
            <a:ln w="762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/>
            </a:p>
          </p:txBody>
        </p:sp>
        <p:sp>
          <p:nvSpPr>
            <p:cNvPr id="205" name="Ligne"/>
            <p:cNvSpPr/>
            <p:nvPr/>
          </p:nvSpPr>
          <p:spPr>
            <a:xfrm flipH="1">
              <a:off x="-1" y="1501428"/>
              <a:ext cx="304801" cy="1"/>
            </a:xfrm>
            <a:prstGeom prst="line">
              <a:avLst/>
            </a:prstGeom>
            <a:noFill/>
            <a:ln w="762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/>
            </a:p>
          </p:txBody>
        </p:sp>
      </p:grpSp>
      <p:grpSp>
        <p:nvGrpSpPr>
          <p:cNvPr id="209" name="Grouper"/>
          <p:cNvGrpSpPr/>
          <p:nvPr/>
        </p:nvGrpSpPr>
        <p:grpSpPr>
          <a:xfrm>
            <a:off x="12039599" y="10725153"/>
            <a:ext cx="304801" cy="1529719"/>
            <a:chOff x="0" y="0"/>
            <a:chExt cx="304800" cy="1529717"/>
          </a:xfrm>
        </p:grpSpPr>
        <p:sp>
          <p:nvSpPr>
            <p:cNvPr id="207" name="Ligne"/>
            <p:cNvSpPr/>
            <p:nvPr/>
          </p:nvSpPr>
          <p:spPr>
            <a:xfrm flipV="1">
              <a:off x="152399" y="-1"/>
              <a:ext cx="1" cy="1529719"/>
            </a:xfrm>
            <a:prstGeom prst="line">
              <a:avLst/>
            </a:prstGeom>
            <a:noFill/>
            <a:ln w="762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/>
            </a:p>
          </p:txBody>
        </p:sp>
        <p:sp>
          <p:nvSpPr>
            <p:cNvPr id="208" name="Ligne"/>
            <p:cNvSpPr/>
            <p:nvPr/>
          </p:nvSpPr>
          <p:spPr>
            <a:xfrm flipH="1" flipV="1">
              <a:off x="-1" y="28288"/>
              <a:ext cx="304801" cy="1"/>
            </a:xfrm>
            <a:prstGeom prst="line">
              <a:avLst/>
            </a:prstGeom>
            <a:noFill/>
            <a:ln w="762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/>
            </a:p>
          </p:txBody>
        </p:sp>
      </p:grpSp>
      <p:sp>
        <p:nvSpPr>
          <p:cNvPr id="210" name="Équation"/>
          <p:cNvSpPr txBox="1"/>
          <p:nvPr/>
        </p:nvSpPr>
        <p:spPr>
          <a:xfrm>
            <a:off x="6382063" y="9997723"/>
            <a:ext cx="304610" cy="330862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algn="l" defTabSz="914400" latinLnBrk="1">
              <a:defRPr sz="1800">
                <a:solidFill>
                  <a:srgbClr val="000000"/>
                </a:solidFill>
              </a:defRPr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A</m:t>
                  </m:r>
                </m:oMath>
              </m:oMathPara>
            </a14:m>
            <a:endParaRPr sz="3900"/>
          </a:p>
        </p:txBody>
      </p:sp>
      <p:sp>
        <p:nvSpPr>
          <p:cNvPr id="211" name="Équation"/>
          <p:cNvSpPr txBox="1"/>
          <p:nvPr/>
        </p:nvSpPr>
        <p:spPr>
          <a:xfrm>
            <a:off x="6386768" y="8221171"/>
            <a:ext cx="295200" cy="323431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algn="l" defTabSz="914400" latinLnBrk="1">
              <a:defRPr sz="1800">
                <a:solidFill>
                  <a:srgbClr val="000000"/>
                </a:solidFill>
              </a:defRPr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B</m:t>
                  </m:r>
                </m:oMath>
              </m:oMathPara>
            </a14:m>
            <a:endParaRPr sz="3900"/>
          </a:p>
        </p:txBody>
      </p:sp>
      <p:sp>
        <p:nvSpPr>
          <p:cNvPr id="212" name="Équation"/>
          <p:cNvSpPr txBox="1"/>
          <p:nvPr/>
        </p:nvSpPr>
        <p:spPr>
          <a:xfrm>
            <a:off x="15182088" y="6580378"/>
            <a:ext cx="433884" cy="335815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algn="l" defTabSz="914400" latinLnBrk="1">
              <a:defRPr sz="1800">
                <a:solidFill>
                  <a:srgbClr val="000000"/>
                </a:solidFill>
              </a:defRPr>
            </a:pPr>
            <a14:m>
              <m:oMathPara>
                <m:oMathParaPr>
                  <m:jc m:val="centerGroup"/>
                </m:oMathParaPr>
                <m:oMath>
                  <m:sSup>
                    <m:e>
                      <m:r>
                        <a:rPr xmlns:a="http://schemas.openxmlformats.org/drawingml/2006/main" sz="3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A</m:t>
                      </m:r>
                    </m:e>
                    <m:sup>
                      <m:r>
                        <a:rPr xmlns:a="http://schemas.openxmlformats.org/drawingml/2006/main" sz="3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′</m:t>
                      </m:r>
                    </m:sup>
                  </m:sSup>
                </m:oMath>
              </m:oMathPara>
            </a14:m>
            <a:endParaRPr sz="3900"/>
          </a:p>
        </p:txBody>
      </p:sp>
      <p:sp>
        <p:nvSpPr>
          <p:cNvPr id="213" name="Équation"/>
          <p:cNvSpPr txBox="1"/>
          <p:nvPr/>
        </p:nvSpPr>
        <p:spPr>
          <a:xfrm>
            <a:off x="16224747" y="6123130"/>
            <a:ext cx="412586" cy="335814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algn="l" defTabSz="914400" latinLnBrk="1">
              <a:defRPr sz="1800">
                <a:solidFill>
                  <a:srgbClr val="000000"/>
                </a:solidFill>
              </a:defRPr>
            </a:pPr>
            <a14:m>
              <m:oMathPara>
                <m:oMathParaPr>
                  <m:jc m:val="centerGroup"/>
                </m:oMathParaPr>
                <m:oMath>
                  <m:sSup>
                    <m:e>
                      <m:r>
                        <a:rPr xmlns:a="http://schemas.openxmlformats.org/drawingml/2006/main" sz="3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B</m:t>
                      </m:r>
                    </m:e>
                    <m:sup>
                      <m:r>
                        <a:rPr xmlns:a="http://schemas.openxmlformats.org/drawingml/2006/main" sz="3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′</m:t>
                      </m:r>
                    </m:sup>
                  </m:sSup>
                </m:oMath>
              </m:oMathPara>
            </a14:m>
            <a:endParaRPr sz="3900"/>
          </a:p>
        </p:txBody>
      </p:sp>
      <p:sp>
        <p:nvSpPr>
          <p:cNvPr id="214" name="Ligne"/>
          <p:cNvSpPr/>
          <p:nvPr/>
        </p:nvSpPr>
        <p:spPr>
          <a:xfrm flipV="1">
            <a:off x="16849720" y="10970352"/>
            <a:ext cx="232959" cy="232959"/>
          </a:xfrm>
          <a:prstGeom prst="line">
            <a:avLst/>
          </a:prstGeom>
          <a:ln w="1016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215" name="Ligne"/>
          <p:cNvSpPr/>
          <p:nvPr/>
        </p:nvSpPr>
        <p:spPr>
          <a:xfrm flipV="1">
            <a:off x="16849720" y="11282736"/>
            <a:ext cx="232959" cy="232959"/>
          </a:xfrm>
          <a:prstGeom prst="line">
            <a:avLst/>
          </a:prstGeom>
          <a:ln w="1016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216" name="Ligne"/>
          <p:cNvSpPr/>
          <p:nvPr/>
        </p:nvSpPr>
        <p:spPr>
          <a:xfrm flipV="1">
            <a:off x="16875120" y="11563084"/>
            <a:ext cx="232959" cy="232959"/>
          </a:xfrm>
          <a:prstGeom prst="line">
            <a:avLst/>
          </a:prstGeom>
          <a:ln w="1016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217" name="Ligne"/>
          <p:cNvSpPr/>
          <p:nvPr/>
        </p:nvSpPr>
        <p:spPr>
          <a:xfrm flipV="1">
            <a:off x="16849720" y="11850074"/>
            <a:ext cx="232959" cy="232959"/>
          </a:xfrm>
          <a:prstGeom prst="line">
            <a:avLst/>
          </a:prstGeom>
          <a:ln w="1016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218" name="Ligne"/>
          <p:cNvSpPr/>
          <p:nvPr/>
        </p:nvSpPr>
        <p:spPr>
          <a:xfrm flipV="1">
            <a:off x="16849720" y="12176852"/>
            <a:ext cx="232959" cy="232959"/>
          </a:xfrm>
          <a:prstGeom prst="line">
            <a:avLst/>
          </a:prstGeom>
          <a:ln w="1016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219" name="Cercle"/>
          <p:cNvSpPr/>
          <p:nvPr/>
        </p:nvSpPr>
        <p:spPr>
          <a:xfrm>
            <a:off x="6711005" y="9749756"/>
            <a:ext cx="295200" cy="295200"/>
          </a:xfrm>
          <a:prstGeom prst="ellipse">
            <a:avLst/>
          </a:prstGeom>
          <a:solidFill>
            <a:srgbClr val="ED220D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</a:p>
        </p:txBody>
      </p:sp>
      <p:sp>
        <p:nvSpPr>
          <p:cNvPr id="220" name="Cercle"/>
          <p:cNvSpPr/>
          <p:nvPr/>
        </p:nvSpPr>
        <p:spPr>
          <a:xfrm>
            <a:off x="6711005" y="8691701"/>
            <a:ext cx="295200" cy="295200"/>
          </a:xfrm>
          <a:prstGeom prst="ellipse">
            <a:avLst/>
          </a:prstGeom>
          <a:solidFill>
            <a:srgbClr val="ED220D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Ligne"/>
          <p:cNvSpPr/>
          <p:nvPr/>
        </p:nvSpPr>
        <p:spPr>
          <a:xfrm>
            <a:off x="6817641" y="8761562"/>
            <a:ext cx="9936686" cy="1934930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223" name="Microscopie optique : but"/>
          <p:cNvSpPr txBox="1"/>
          <p:nvPr>
            <p:ph type="ctrTitle"/>
          </p:nvPr>
        </p:nvSpPr>
        <p:spPr>
          <a:xfrm>
            <a:off x="-19858" y="-7960"/>
            <a:ext cx="24384001" cy="1241602"/>
          </a:xfrm>
          <a:prstGeom prst="rect">
            <a:avLst/>
          </a:prstGeom>
          <a:solidFill>
            <a:schemeClr val="accent1">
              <a:hueOff val="114395"/>
              <a:lumOff val="-24975"/>
            </a:schemeClr>
          </a:solidFill>
        </p:spPr>
        <p:txBody>
          <a:bodyPr anchor="ctr"/>
          <a:lstStyle>
            <a:lvl1pPr defTabSz="825500">
              <a:lnSpc>
                <a:spcPct val="100000"/>
              </a:lnSpc>
              <a:defRPr b="0" spc="0" sz="5000">
                <a:solidFill>
                  <a:srgbClr val="FFFFFF"/>
                </a:solidFill>
              </a:defRPr>
            </a:lvl1pPr>
          </a:lstStyle>
          <a:p>
            <a:pPr/>
            <a:r>
              <a:t>  Microscopie optique : but</a:t>
            </a:r>
          </a:p>
        </p:txBody>
      </p:sp>
      <p:sp>
        <p:nvSpPr>
          <p:cNvPr id="224" name="On veut « voir » des objets petits en taille…"/>
          <p:cNvSpPr txBox="1"/>
          <p:nvPr/>
        </p:nvSpPr>
        <p:spPr>
          <a:xfrm>
            <a:off x="1206499" y="1953529"/>
            <a:ext cx="21870939" cy="3807383"/>
          </a:xfrm>
          <a:prstGeom prst="rect">
            <a:avLst/>
          </a:prstGeom>
          <a:ln w="63500">
            <a:solidFill>
              <a:srgbClr val="000000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 fontScale="100000" lnSpcReduction="0"/>
          </a:bodyPr>
          <a:lstStyle/>
          <a:p>
            <a:pPr marL="457200" indent="-457200" algn="l" defTabSz="825500">
              <a:buSzPct val="123000"/>
              <a:buChar char="*"/>
              <a:defRPr sz="3600">
                <a:solidFill>
                  <a:srgbClr val="000000"/>
                </a:solidFill>
              </a:defRPr>
            </a:pPr>
            <a:r>
              <a:t>On veut « voir » des objets petits en taille</a:t>
            </a:r>
          </a:p>
          <a:p>
            <a:pPr lvl="1" marL="1066800" indent="-457200" algn="l" defTabSz="825500">
              <a:buSzPct val="123000"/>
              <a:buChar char="*"/>
              <a:defRPr sz="3600">
                <a:solidFill>
                  <a:srgbClr val="000000"/>
                </a:solidFill>
              </a:defRPr>
            </a:pPr>
            <a14:m>
              <m:oMath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→</m:t>
                </m:r>
              </m:oMath>
            </a14:m>
            <a:r>
              <a:t> on veut en distinguer les détails</a:t>
            </a:r>
          </a:p>
          <a:p>
            <a:pPr marL="457200" indent="-457200" algn="l" defTabSz="825500">
              <a:buSzPct val="123000"/>
              <a:buChar char="*"/>
              <a:defRPr sz="3600">
                <a:solidFill>
                  <a:srgbClr val="000000"/>
                </a:solidFill>
              </a:defRPr>
            </a:pPr>
            <a:r>
              <a:t>La limitation en taille des objets visible est étroitement liée au </a:t>
            </a:r>
            <a:r>
              <a:rPr b="1" u="sng"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rPr>
              <a:t>pouvoir séparateur</a:t>
            </a:r>
            <a:r>
              <a:t> de l’oeil</a:t>
            </a:r>
          </a:p>
          <a:p>
            <a:pPr lvl="1" marL="1066800" indent="-457200" algn="l" defTabSz="825500">
              <a:buSzPct val="123000"/>
              <a:buChar char="*"/>
              <a:defRPr sz="3600">
                <a:solidFill>
                  <a:srgbClr val="000000"/>
                </a:solidFill>
              </a:defRPr>
            </a:pPr>
            <a14:m>
              <m:oMath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→</m:t>
                </m:r>
              </m:oMath>
            </a14:m>
            <a:r>
              <a:t> diffraction par la pupille</a:t>
            </a:r>
          </a:p>
          <a:p>
            <a:pPr lvl="1" marL="1066800" indent="-457200" algn="l" defTabSz="825500">
              <a:buSzPct val="123000"/>
              <a:buChar char="*"/>
              <a:defRPr sz="3600">
                <a:solidFill>
                  <a:srgbClr val="000000"/>
                </a:solidFill>
              </a:defRPr>
            </a:pPr>
            <a:r>
              <a:t>C’est en fait une limitation angulaire</a:t>
            </a:r>
          </a:p>
        </p:txBody>
      </p:sp>
      <p:sp>
        <p:nvSpPr>
          <p:cNvPr id="225" name="Ligne"/>
          <p:cNvSpPr/>
          <p:nvPr/>
        </p:nvSpPr>
        <p:spPr>
          <a:xfrm>
            <a:off x="3370927" y="9897355"/>
            <a:ext cx="16552093" cy="1"/>
          </a:xfrm>
          <a:prstGeom prst="line">
            <a:avLst/>
          </a:prstGeom>
          <a:ln w="381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226" name="Ligne"/>
          <p:cNvSpPr/>
          <p:nvPr/>
        </p:nvSpPr>
        <p:spPr>
          <a:xfrm flipV="1">
            <a:off x="12751765" y="8358107"/>
            <a:ext cx="1" cy="2995841"/>
          </a:xfrm>
          <a:prstGeom prst="line">
            <a:avLst/>
          </a:prstGeom>
          <a:ln w="76200">
            <a:solidFill>
              <a:srgbClr val="000000"/>
            </a:solidFill>
            <a:miter lim="400000"/>
            <a:headEnd type="triangle"/>
            <a:tailEnd type="triangle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227" name="Ligne"/>
          <p:cNvSpPr/>
          <p:nvPr/>
        </p:nvSpPr>
        <p:spPr>
          <a:xfrm flipV="1">
            <a:off x="16828244" y="7657580"/>
            <a:ext cx="1" cy="5011148"/>
          </a:xfrm>
          <a:prstGeom prst="line">
            <a:avLst/>
          </a:prstGeom>
          <a:ln w="1016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228" name="Ligne"/>
          <p:cNvSpPr/>
          <p:nvPr/>
        </p:nvSpPr>
        <p:spPr>
          <a:xfrm flipV="1">
            <a:off x="16837020" y="7642207"/>
            <a:ext cx="232959" cy="232959"/>
          </a:xfrm>
          <a:prstGeom prst="line">
            <a:avLst/>
          </a:prstGeom>
          <a:ln w="1016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229" name="Ligne"/>
          <p:cNvSpPr/>
          <p:nvPr/>
        </p:nvSpPr>
        <p:spPr>
          <a:xfrm flipV="1">
            <a:off x="16837020" y="7929198"/>
            <a:ext cx="232959" cy="232959"/>
          </a:xfrm>
          <a:prstGeom prst="line">
            <a:avLst/>
          </a:prstGeom>
          <a:ln w="1016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230" name="Ligne"/>
          <p:cNvSpPr/>
          <p:nvPr/>
        </p:nvSpPr>
        <p:spPr>
          <a:xfrm flipV="1">
            <a:off x="16837020" y="8255975"/>
            <a:ext cx="232959" cy="232959"/>
          </a:xfrm>
          <a:prstGeom prst="line">
            <a:avLst/>
          </a:prstGeom>
          <a:ln w="1016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231" name="Ligne"/>
          <p:cNvSpPr/>
          <p:nvPr/>
        </p:nvSpPr>
        <p:spPr>
          <a:xfrm flipV="1">
            <a:off x="16837020" y="8568359"/>
            <a:ext cx="232959" cy="232959"/>
          </a:xfrm>
          <a:prstGeom prst="line">
            <a:avLst/>
          </a:prstGeom>
          <a:ln w="1016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232" name="Ligne"/>
          <p:cNvSpPr/>
          <p:nvPr/>
        </p:nvSpPr>
        <p:spPr>
          <a:xfrm flipV="1">
            <a:off x="16862420" y="8836007"/>
            <a:ext cx="232959" cy="232959"/>
          </a:xfrm>
          <a:prstGeom prst="line">
            <a:avLst/>
          </a:prstGeom>
          <a:ln w="1016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233" name="Ligne"/>
          <p:cNvSpPr/>
          <p:nvPr/>
        </p:nvSpPr>
        <p:spPr>
          <a:xfrm flipV="1">
            <a:off x="16837020" y="9122997"/>
            <a:ext cx="232959" cy="232959"/>
          </a:xfrm>
          <a:prstGeom prst="line">
            <a:avLst/>
          </a:prstGeom>
          <a:ln w="1016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234" name="Ligne"/>
          <p:cNvSpPr/>
          <p:nvPr/>
        </p:nvSpPr>
        <p:spPr>
          <a:xfrm flipV="1">
            <a:off x="16837020" y="9449775"/>
            <a:ext cx="232959" cy="232959"/>
          </a:xfrm>
          <a:prstGeom prst="line">
            <a:avLst/>
          </a:prstGeom>
          <a:ln w="1016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235" name="Ligne"/>
          <p:cNvSpPr/>
          <p:nvPr/>
        </p:nvSpPr>
        <p:spPr>
          <a:xfrm flipV="1">
            <a:off x="16837020" y="9762159"/>
            <a:ext cx="232959" cy="232959"/>
          </a:xfrm>
          <a:prstGeom prst="line">
            <a:avLst/>
          </a:prstGeom>
          <a:ln w="1016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236" name="Ligne"/>
          <p:cNvSpPr/>
          <p:nvPr/>
        </p:nvSpPr>
        <p:spPr>
          <a:xfrm flipV="1">
            <a:off x="16862420" y="10042507"/>
            <a:ext cx="232959" cy="232959"/>
          </a:xfrm>
          <a:prstGeom prst="line">
            <a:avLst/>
          </a:prstGeom>
          <a:ln w="1016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237" name="Ligne"/>
          <p:cNvSpPr/>
          <p:nvPr/>
        </p:nvSpPr>
        <p:spPr>
          <a:xfrm flipV="1">
            <a:off x="16837020" y="10329497"/>
            <a:ext cx="232959" cy="232959"/>
          </a:xfrm>
          <a:prstGeom prst="line">
            <a:avLst/>
          </a:prstGeom>
          <a:ln w="1016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238" name="Ligne"/>
          <p:cNvSpPr/>
          <p:nvPr/>
        </p:nvSpPr>
        <p:spPr>
          <a:xfrm flipV="1">
            <a:off x="16837020" y="10656275"/>
            <a:ext cx="232959" cy="232959"/>
          </a:xfrm>
          <a:prstGeom prst="line">
            <a:avLst/>
          </a:prstGeom>
          <a:ln w="1016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/>
          </a:p>
        </p:txBody>
      </p:sp>
      <p:grpSp>
        <p:nvGrpSpPr>
          <p:cNvPr id="241" name="Grouper"/>
          <p:cNvGrpSpPr/>
          <p:nvPr/>
        </p:nvGrpSpPr>
        <p:grpSpPr>
          <a:xfrm>
            <a:off x="12019742" y="7457182"/>
            <a:ext cx="304801" cy="1529719"/>
            <a:chOff x="0" y="0"/>
            <a:chExt cx="304800" cy="1529717"/>
          </a:xfrm>
        </p:grpSpPr>
        <p:sp>
          <p:nvSpPr>
            <p:cNvPr id="239" name="Ligne"/>
            <p:cNvSpPr/>
            <p:nvPr/>
          </p:nvSpPr>
          <p:spPr>
            <a:xfrm flipV="1">
              <a:off x="152399" y="-1"/>
              <a:ext cx="1" cy="1529719"/>
            </a:xfrm>
            <a:prstGeom prst="line">
              <a:avLst/>
            </a:prstGeom>
            <a:noFill/>
            <a:ln w="762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/>
            </a:p>
          </p:txBody>
        </p:sp>
        <p:sp>
          <p:nvSpPr>
            <p:cNvPr id="240" name="Ligne"/>
            <p:cNvSpPr/>
            <p:nvPr/>
          </p:nvSpPr>
          <p:spPr>
            <a:xfrm flipH="1">
              <a:off x="-1" y="1501428"/>
              <a:ext cx="304801" cy="1"/>
            </a:xfrm>
            <a:prstGeom prst="line">
              <a:avLst/>
            </a:prstGeom>
            <a:noFill/>
            <a:ln w="762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/>
            </a:p>
          </p:txBody>
        </p:sp>
      </p:grpSp>
      <p:grpSp>
        <p:nvGrpSpPr>
          <p:cNvPr id="244" name="Grouper"/>
          <p:cNvGrpSpPr/>
          <p:nvPr/>
        </p:nvGrpSpPr>
        <p:grpSpPr>
          <a:xfrm>
            <a:off x="12039599" y="10725153"/>
            <a:ext cx="304801" cy="1529719"/>
            <a:chOff x="0" y="0"/>
            <a:chExt cx="304800" cy="1529717"/>
          </a:xfrm>
        </p:grpSpPr>
        <p:sp>
          <p:nvSpPr>
            <p:cNvPr id="242" name="Ligne"/>
            <p:cNvSpPr/>
            <p:nvPr/>
          </p:nvSpPr>
          <p:spPr>
            <a:xfrm flipV="1">
              <a:off x="152399" y="-1"/>
              <a:ext cx="1" cy="1529719"/>
            </a:xfrm>
            <a:prstGeom prst="line">
              <a:avLst/>
            </a:prstGeom>
            <a:noFill/>
            <a:ln w="762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/>
            </a:p>
          </p:txBody>
        </p:sp>
        <p:sp>
          <p:nvSpPr>
            <p:cNvPr id="243" name="Ligne"/>
            <p:cNvSpPr/>
            <p:nvPr/>
          </p:nvSpPr>
          <p:spPr>
            <a:xfrm flipH="1" flipV="1">
              <a:off x="-1" y="28288"/>
              <a:ext cx="304801" cy="1"/>
            </a:xfrm>
            <a:prstGeom prst="line">
              <a:avLst/>
            </a:prstGeom>
            <a:noFill/>
            <a:ln w="762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/>
            </a:p>
          </p:txBody>
        </p:sp>
      </p:grpSp>
      <p:sp>
        <p:nvSpPr>
          <p:cNvPr id="245" name="Équation"/>
          <p:cNvSpPr txBox="1"/>
          <p:nvPr/>
        </p:nvSpPr>
        <p:spPr>
          <a:xfrm>
            <a:off x="6382063" y="9997723"/>
            <a:ext cx="304610" cy="330862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algn="l" defTabSz="914400" latinLnBrk="1">
              <a:defRPr sz="1800">
                <a:solidFill>
                  <a:srgbClr val="000000"/>
                </a:solidFill>
              </a:defRPr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A</m:t>
                  </m:r>
                </m:oMath>
              </m:oMathPara>
            </a14:m>
            <a:endParaRPr sz="3900"/>
          </a:p>
        </p:txBody>
      </p:sp>
      <p:sp>
        <p:nvSpPr>
          <p:cNvPr id="246" name="Équation"/>
          <p:cNvSpPr txBox="1"/>
          <p:nvPr/>
        </p:nvSpPr>
        <p:spPr>
          <a:xfrm>
            <a:off x="6386768" y="8221171"/>
            <a:ext cx="295200" cy="323431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algn="l" defTabSz="914400" latinLnBrk="1">
              <a:defRPr sz="1800">
                <a:solidFill>
                  <a:srgbClr val="000000"/>
                </a:solidFill>
              </a:defRPr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B</m:t>
                  </m:r>
                </m:oMath>
              </m:oMathPara>
            </a14:m>
            <a:endParaRPr sz="3900"/>
          </a:p>
        </p:txBody>
      </p:sp>
      <p:sp>
        <p:nvSpPr>
          <p:cNvPr id="247" name="Ligne"/>
          <p:cNvSpPr/>
          <p:nvPr/>
        </p:nvSpPr>
        <p:spPr>
          <a:xfrm flipV="1">
            <a:off x="16849720" y="10970352"/>
            <a:ext cx="232959" cy="232959"/>
          </a:xfrm>
          <a:prstGeom prst="line">
            <a:avLst/>
          </a:prstGeom>
          <a:ln w="1016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248" name="Ligne"/>
          <p:cNvSpPr/>
          <p:nvPr/>
        </p:nvSpPr>
        <p:spPr>
          <a:xfrm flipV="1">
            <a:off x="16849720" y="11282736"/>
            <a:ext cx="232959" cy="232959"/>
          </a:xfrm>
          <a:prstGeom prst="line">
            <a:avLst/>
          </a:prstGeom>
          <a:ln w="1016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249" name="Ligne"/>
          <p:cNvSpPr/>
          <p:nvPr/>
        </p:nvSpPr>
        <p:spPr>
          <a:xfrm flipV="1">
            <a:off x="16875120" y="11563084"/>
            <a:ext cx="232959" cy="232959"/>
          </a:xfrm>
          <a:prstGeom prst="line">
            <a:avLst/>
          </a:prstGeom>
          <a:ln w="1016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250" name="Ligne"/>
          <p:cNvSpPr/>
          <p:nvPr/>
        </p:nvSpPr>
        <p:spPr>
          <a:xfrm flipV="1">
            <a:off x="16849720" y="11850074"/>
            <a:ext cx="232959" cy="232959"/>
          </a:xfrm>
          <a:prstGeom prst="line">
            <a:avLst/>
          </a:prstGeom>
          <a:ln w="1016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251" name="Ligne"/>
          <p:cNvSpPr/>
          <p:nvPr/>
        </p:nvSpPr>
        <p:spPr>
          <a:xfrm flipV="1">
            <a:off x="16849720" y="12176852"/>
            <a:ext cx="232959" cy="232959"/>
          </a:xfrm>
          <a:prstGeom prst="line">
            <a:avLst/>
          </a:prstGeom>
          <a:ln w="1016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252" name="Cercle"/>
          <p:cNvSpPr/>
          <p:nvPr/>
        </p:nvSpPr>
        <p:spPr>
          <a:xfrm>
            <a:off x="6711005" y="8679001"/>
            <a:ext cx="168200" cy="168200"/>
          </a:xfrm>
          <a:prstGeom prst="ellipse">
            <a:avLst/>
          </a:prstGeom>
          <a:solidFill>
            <a:srgbClr val="ED220D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</a:p>
        </p:txBody>
      </p:sp>
      <p:pic>
        <p:nvPicPr>
          <p:cNvPr id="253" name="Capture d’écran 2022-04-30 à 13.34.57.png" descr="Capture d’écran 2022-04-30 à 13.34.57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 rot="16200000">
            <a:off x="15963070" y="9591065"/>
            <a:ext cx="1012141" cy="648441"/>
          </a:xfrm>
          <a:prstGeom prst="rect">
            <a:avLst/>
          </a:prstGeom>
          <a:ln w="12700">
            <a:miter lim="400000"/>
          </a:ln>
        </p:spPr>
      </p:pic>
      <p:sp>
        <p:nvSpPr>
          <p:cNvPr id="254" name="Équation"/>
          <p:cNvSpPr txBox="1"/>
          <p:nvPr/>
        </p:nvSpPr>
        <p:spPr>
          <a:xfrm>
            <a:off x="16252198" y="9393921"/>
            <a:ext cx="433884" cy="335814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algn="l" defTabSz="914400" latinLnBrk="1">
              <a:defRPr sz="1800">
                <a:solidFill>
                  <a:srgbClr val="000000"/>
                </a:solidFill>
              </a:defRPr>
            </a:pPr>
            <a14:m>
              <m:oMathPara>
                <m:oMathParaPr>
                  <m:jc m:val="centerGroup"/>
                </m:oMathParaPr>
                <m:oMath>
                  <m:sSup>
                    <m:e>
                      <m:r>
                        <a:rPr xmlns:a="http://schemas.openxmlformats.org/drawingml/2006/main" sz="3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A</m:t>
                      </m:r>
                    </m:e>
                    <m:sup>
                      <m:r>
                        <a:rPr xmlns:a="http://schemas.openxmlformats.org/drawingml/2006/main" sz="3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′</m:t>
                      </m:r>
                    </m:sup>
                  </m:sSup>
                </m:oMath>
              </m:oMathPara>
            </a14:m>
            <a:endParaRPr sz="3900"/>
          </a:p>
        </p:txBody>
      </p:sp>
      <p:pic>
        <p:nvPicPr>
          <p:cNvPr id="255" name="Capture d’écran 2022-04-30 à 13.34.57.png" descr="Capture d’écran 2022-04-30 à 13.34.57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 rot="16200000">
            <a:off x="15963070" y="10373826"/>
            <a:ext cx="1012141" cy="648440"/>
          </a:xfrm>
          <a:prstGeom prst="rect">
            <a:avLst/>
          </a:prstGeom>
          <a:ln w="12700">
            <a:miter lim="400000"/>
          </a:ln>
        </p:spPr>
      </p:pic>
      <p:sp>
        <p:nvSpPr>
          <p:cNvPr id="256" name="Équation"/>
          <p:cNvSpPr txBox="1"/>
          <p:nvPr/>
        </p:nvSpPr>
        <p:spPr>
          <a:xfrm>
            <a:off x="16304575" y="10893972"/>
            <a:ext cx="412586" cy="335814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algn="l" defTabSz="914400" latinLnBrk="1">
              <a:defRPr sz="1800">
                <a:solidFill>
                  <a:srgbClr val="000000"/>
                </a:solidFill>
              </a:defRPr>
            </a:pPr>
            <a14:m>
              <m:oMathPara>
                <m:oMathParaPr>
                  <m:jc m:val="centerGroup"/>
                </m:oMathParaPr>
                <m:oMath>
                  <m:sSup>
                    <m:e>
                      <m:r>
                        <a:rPr xmlns:a="http://schemas.openxmlformats.org/drawingml/2006/main" sz="3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B</m:t>
                      </m:r>
                    </m:e>
                    <m:sup>
                      <m:r>
                        <a:rPr xmlns:a="http://schemas.openxmlformats.org/drawingml/2006/main" sz="3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′</m:t>
                      </m:r>
                    </m:sup>
                  </m:sSup>
                </m:oMath>
              </m:oMathPara>
            </a14:m>
            <a:endParaRPr sz="3900"/>
          </a:p>
        </p:txBody>
      </p:sp>
      <p:sp>
        <p:nvSpPr>
          <p:cNvPr id="257" name="Cercle"/>
          <p:cNvSpPr/>
          <p:nvPr/>
        </p:nvSpPr>
        <p:spPr>
          <a:xfrm>
            <a:off x="6711005" y="9816377"/>
            <a:ext cx="168200" cy="168200"/>
          </a:xfrm>
          <a:prstGeom prst="ellipse">
            <a:avLst/>
          </a:prstGeom>
          <a:solidFill>
            <a:srgbClr val="ED220D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4" name="Grouper"/>
          <p:cNvGrpSpPr/>
          <p:nvPr/>
        </p:nvGrpSpPr>
        <p:grpSpPr>
          <a:xfrm>
            <a:off x="3252443" y="6817369"/>
            <a:ext cx="16552093" cy="5512533"/>
            <a:chOff x="0" y="0"/>
            <a:chExt cx="16552092" cy="5512532"/>
          </a:xfrm>
        </p:grpSpPr>
        <p:sp>
          <p:nvSpPr>
            <p:cNvPr id="259" name="Ligne"/>
            <p:cNvSpPr/>
            <p:nvPr/>
          </p:nvSpPr>
          <p:spPr>
            <a:xfrm>
              <a:off x="3446714" y="1304379"/>
              <a:ext cx="9936686" cy="1934930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/>
            </a:p>
          </p:txBody>
        </p:sp>
        <p:sp>
          <p:nvSpPr>
            <p:cNvPr id="260" name="Ligne"/>
            <p:cNvSpPr/>
            <p:nvPr/>
          </p:nvSpPr>
          <p:spPr>
            <a:xfrm>
              <a:off x="0" y="2440172"/>
              <a:ext cx="16552093" cy="1"/>
            </a:xfrm>
            <a:prstGeom prst="line">
              <a:avLst/>
            </a:prstGeom>
            <a:noFill/>
            <a:ln w="381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/>
            </a:p>
          </p:txBody>
        </p:sp>
        <p:sp>
          <p:nvSpPr>
            <p:cNvPr id="261" name="Ligne"/>
            <p:cNvSpPr/>
            <p:nvPr/>
          </p:nvSpPr>
          <p:spPr>
            <a:xfrm flipV="1">
              <a:off x="9380838" y="900924"/>
              <a:ext cx="1" cy="2995841"/>
            </a:xfrm>
            <a:prstGeom prst="line">
              <a:avLst/>
            </a:prstGeom>
            <a:noFill/>
            <a:ln w="76200" cap="flat">
              <a:solidFill>
                <a:srgbClr val="000000"/>
              </a:solidFill>
              <a:prstDash val="solid"/>
              <a:miter lim="400000"/>
              <a:headEnd type="triangle" w="med" len="med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/>
            </a:p>
          </p:txBody>
        </p:sp>
        <p:sp>
          <p:nvSpPr>
            <p:cNvPr id="262" name="Ligne"/>
            <p:cNvSpPr/>
            <p:nvPr/>
          </p:nvSpPr>
          <p:spPr>
            <a:xfrm flipV="1">
              <a:off x="13457317" y="200397"/>
              <a:ext cx="1" cy="5011148"/>
            </a:xfrm>
            <a:prstGeom prst="line">
              <a:avLst/>
            </a:prstGeom>
            <a:noFill/>
            <a:ln w="1016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/>
            </a:p>
          </p:txBody>
        </p:sp>
        <p:sp>
          <p:nvSpPr>
            <p:cNvPr id="263" name="Ligne"/>
            <p:cNvSpPr/>
            <p:nvPr/>
          </p:nvSpPr>
          <p:spPr>
            <a:xfrm flipV="1">
              <a:off x="13466093" y="185024"/>
              <a:ext cx="232959" cy="232959"/>
            </a:xfrm>
            <a:prstGeom prst="line">
              <a:avLst/>
            </a:prstGeom>
            <a:noFill/>
            <a:ln w="1016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/>
            </a:p>
          </p:txBody>
        </p:sp>
        <p:sp>
          <p:nvSpPr>
            <p:cNvPr id="264" name="Ligne"/>
            <p:cNvSpPr/>
            <p:nvPr/>
          </p:nvSpPr>
          <p:spPr>
            <a:xfrm flipV="1">
              <a:off x="13466093" y="472015"/>
              <a:ext cx="232959" cy="232959"/>
            </a:xfrm>
            <a:prstGeom prst="line">
              <a:avLst/>
            </a:prstGeom>
            <a:noFill/>
            <a:ln w="1016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/>
            </a:p>
          </p:txBody>
        </p:sp>
        <p:sp>
          <p:nvSpPr>
            <p:cNvPr id="265" name="Ligne"/>
            <p:cNvSpPr/>
            <p:nvPr/>
          </p:nvSpPr>
          <p:spPr>
            <a:xfrm flipV="1">
              <a:off x="13466093" y="798792"/>
              <a:ext cx="232959" cy="232959"/>
            </a:xfrm>
            <a:prstGeom prst="line">
              <a:avLst/>
            </a:prstGeom>
            <a:noFill/>
            <a:ln w="1016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/>
            </a:p>
          </p:txBody>
        </p:sp>
        <p:sp>
          <p:nvSpPr>
            <p:cNvPr id="266" name="Ligne"/>
            <p:cNvSpPr/>
            <p:nvPr/>
          </p:nvSpPr>
          <p:spPr>
            <a:xfrm flipV="1">
              <a:off x="13466093" y="1111177"/>
              <a:ext cx="232959" cy="232959"/>
            </a:xfrm>
            <a:prstGeom prst="line">
              <a:avLst/>
            </a:prstGeom>
            <a:noFill/>
            <a:ln w="1016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/>
            </a:p>
          </p:txBody>
        </p:sp>
        <p:sp>
          <p:nvSpPr>
            <p:cNvPr id="267" name="Ligne"/>
            <p:cNvSpPr/>
            <p:nvPr/>
          </p:nvSpPr>
          <p:spPr>
            <a:xfrm flipV="1">
              <a:off x="13491493" y="1378824"/>
              <a:ext cx="232959" cy="232959"/>
            </a:xfrm>
            <a:prstGeom prst="line">
              <a:avLst/>
            </a:prstGeom>
            <a:noFill/>
            <a:ln w="1016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/>
            </a:p>
          </p:txBody>
        </p:sp>
        <p:sp>
          <p:nvSpPr>
            <p:cNvPr id="268" name="Ligne"/>
            <p:cNvSpPr/>
            <p:nvPr/>
          </p:nvSpPr>
          <p:spPr>
            <a:xfrm flipV="1">
              <a:off x="13466093" y="1665814"/>
              <a:ext cx="232959" cy="232959"/>
            </a:xfrm>
            <a:prstGeom prst="line">
              <a:avLst/>
            </a:prstGeom>
            <a:noFill/>
            <a:ln w="1016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/>
            </a:p>
          </p:txBody>
        </p:sp>
        <p:sp>
          <p:nvSpPr>
            <p:cNvPr id="269" name="Ligne"/>
            <p:cNvSpPr/>
            <p:nvPr/>
          </p:nvSpPr>
          <p:spPr>
            <a:xfrm flipV="1">
              <a:off x="13466093" y="1992592"/>
              <a:ext cx="232959" cy="232959"/>
            </a:xfrm>
            <a:prstGeom prst="line">
              <a:avLst/>
            </a:prstGeom>
            <a:noFill/>
            <a:ln w="1016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/>
            </a:p>
          </p:txBody>
        </p:sp>
        <p:sp>
          <p:nvSpPr>
            <p:cNvPr id="270" name="Ligne"/>
            <p:cNvSpPr/>
            <p:nvPr/>
          </p:nvSpPr>
          <p:spPr>
            <a:xfrm flipV="1">
              <a:off x="13466093" y="2304977"/>
              <a:ext cx="232959" cy="232959"/>
            </a:xfrm>
            <a:prstGeom prst="line">
              <a:avLst/>
            </a:prstGeom>
            <a:noFill/>
            <a:ln w="1016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/>
            </a:p>
          </p:txBody>
        </p:sp>
        <p:sp>
          <p:nvSpPr>
            <p:cNvPr id="271" name="Ligne"/>
            <p:cNvSpPr/>
            <p:nvPr/>
          </p:nvSpPr>
          <p:spPr>
            <a:xfrm flipV="1">
              <a:off x="13491493" y="2585324"/>
              <a:ext cx="232959" cy="232959"/>
            </a:xfrm>
            <a:prstGeom prst="line">
              <a:avLst/>
            </a:prstGeom>
            <a:noFill/>
            <a:ln w="1016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/>
            </a:p>
          </p:txBody>
        </p:sp>
        <p:sp>
          <p:nvSpPr>
            <p:cNvPr id="272" name="Ligne"/>
            <p:cNvSpPr/>
            <p:nvPr/>
          </p:nvSpPr>
          <p:spPr>
            <a:xfrm flipV="1">
              <a:off x="13466093" y="2872314"/>
              <a:ext cx="232959" cy="232959"/>
            </a:xfrm>
            <a:prstGeom prst="line">
              <a:avLst/>
            </a:prstGeom>
            <a:noFill/>
            <a:ln w="1016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/>
            </a:p>
          </p:txBody>
        </p:sp>
        <p:sp>
          <p:nvSpPr>
            <p:cNvPr id="273" name="Ligne"/>
            <p:cNvSpPr/>
            <p:nvPr/>
          </p:nvSpPr>
          <p:spPr>
            <a:xfrm flipV="1">
              <a:off x="13466093" y="3199092"/>
              <a:ext cx="232959" cy="232959"/>
            </a:xfrm>
            <a:prstGeom prst="line">
              <a:avLst/>
            </a:prstGeom>
            <a:noFill/>
            <a:ln w="1016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/>
            </a:p>
          </p:txBody>
        </p:sp>
        <p:grpSp>
          <p:nvGrpSpPr>
            <p:cNvPr id="276" name="Grouper"/>
            <p:cNvGrpSpPr/>
            <p:nvPr/>
          </p:nvGrpSpPr>
          <p:grpSpPr>
            <a:xfrm>
              <a:off x="8648814" y="-1"/>
              <a:ext cx="304801" cy="1529719"/>
              <a:chOff x="0" y="0"/>
              <a:chExt cx="304800" cy="1529717"/>
            </a:xfrm>
          </p:grpSpPr>
          <p:sp>
            <p:nvSpPr>
              <p:cNvPr id="274" name="Ligne"/>
              <p:cNvSpPr/>
              <p:nvPr/>
            </p:nvSpPr>
            <p:spPr>
              <a:xfrm flipV="1">
                <a:off x="152399" y="-1"/>
                <a:ext cx="1" cy="1529719"/>
              </a:xfrm>
              <a:prstGeom prst="line">
                <a:avLst/>
              </a:prstGeom>
              <a:noFill/>
              <a:ln w="762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/>
              </a:p>
            </p:txBody>
          </p:sp>
          <p:sp>
            <p:nvSpPr>
              <p:cNvPr id="275" name="Ligne"/>
              <p:cNvSpPr/>
              <p:nvPr/>
            </p:nvSpPr>
            <p:spPr>
              <a:xfrm flipH="1">
                <a:off x="-1" y="1501428"/>
                <a:ext cx="304801" cy="1"/>
              </a:xfrm>
              <a:prstGeom prst="line">
                <a:avLst/>
              </a:prstGeom>
              <a:noFill/>
              <a:ln w="762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/>
              </a:p>
            </p:txBody>
          </p:sp>
        </p:grpSp>
        <p:grpSp>
          <p:nvGrpSpPr>
            <p:cNvPr id="279" name="Grouper"/>
            <p:cNvGrpSpPr/>
            <p:nvPr/>
          </p:nvGrpSpPr>
          <p:grpSpPr>
            <a:xfrm>
              <a:off x="8668672" y="3267971"/>
              <a:ext cx="304801" cy="1529718"/>
              <a:chOff x="0" y="0"/>
              <a:chExt cx="304800" cy="1529717"/>
            </a:xfrm>
          </p:grpSpPr>
          <p:sp>
            <p:nvSpPr>
              <p:cNvPr id="277" name="Ligne"/>
              <p:cNvSpPr/>
              <p:nvPr/>
            </p:nvSpPr>
            <p:spPr>
              <a:xfrm flipV="1">
                <a:off x="152399" y="-1"/>
                <a:ext cx="1" cy="1529719"/>
              </a:xfrm>
              <a:prstGeom prst="line">
                <a:avLst/>
              </a:prstGeom>
              <a:noFill/>
              <a:ln w="762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/>
              </a:p>
            </p:txBody>
          </p:sp>
          <p:sp>
            <p:nvSpPr>
              <p:cNvPr id="278" name="Ligne"/>
              <p:cNvSpPr/>
              <p:nvPr/>
            </p:nvSpPr>
            <p:spPr>
              <a:xfrm flipH="1" flipV="1">
                <a:off x="-1" y="28288"/>
                <a:ext cx="304801" cy="1"/>
              </a:xfrm>
              <a:prstGeom prst="line">
                <a:avLst/>
              </a:prstGeom>
              <a:noFill/>
              <a:ln w="762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/>
              </a:p>
            </p:txBody>
          </p:sp>
        </p:grpSp>
        <p:sp>
          <p:nvSpPr>
            <p:cNvPr id="280" name="Équation"/>
            <p:cNvSpPr txBox="1"/>
            <p:nvPr/>
          </p:nvSpPr>
          <p:spPr>
            <a:xfrm>
              <a:off x="3011135" y="2540541"/>
              <a:ext cx="304611" cy="33086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algn="l" defTabSz="914400" latinLnBrk="1">
                <a:defRPr sz="1800">
                  <a:solidFill>
                    <a:srgbClr val="000000"/>
                  </a:solidFill>
                </a:defRPr>
              </a:pPr>
              <a14:m>
                <m:oMathPara>
                  <m:oMathParaPr>
                    <m:jc m:val="centerGroup"/>
                  </m:oMathParaPr>
                  <m:oMath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A</m:t>
                    </m:r>
                  </m:oMath>
                </m:oMathPara>
              </a14:m>
              <a:endParaRPr sz="3900"/>
            </a:p>
          </p:txBody>
        </p:sp>
        <p:sp>
          <p:nvSpPr>
            <p:cNvPr id="281" name="Équation"/>
            <p:cNvSpPr txBox="1"/>
            <p:nvPr/>
          </p:nvSpPr>
          <p:spPr>
            <a:xfrm>
              <a:off x="3015841" y="763988"/>
              <a:ext cx="295199" cy="32343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algn="l" defTabSz="914400" latinLnBrk="1">
                <a:defRPr sz="1800">
                  <a:solidFill>
                    <a:srgbClr val="000000"/>
                  </a:solidFill>
                </a:defRPr>
              </a:pPr>
              <a14:m>
                <m:oMathPara>
                  <m:oMathParaPr>
                    <m:jc m:val="centerGroup"/>
                  </m:oMathParaPr>
                  <m:oMath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B</m:t>
                    </m:r>
                  </m:oMath>
                </m:oMathPara>
              </a14:m>
              <a:endParaRPr sz="3900"/>
            </a:p>
          </p:txBody>
        </p:sp>
        <p:sp>
          <p:nvSpPr>
            <p:cNvPr id="282" name="Ligne"/>
            <p:cNvSpPr/>
            <p:nvPr/>
          </p:nvSpPr>
          <p:spPr>
            <a:xfrm flipV="1">
              <a:off x="13478793" y="3513169"/>
              <a:ext cx="232959" cy="232959"/>
            </a:xfrm>
            <a:prstGeom prst="line">
              <a:avLst/>
            </a:prstGeom>
            <a:noFill/>
            <a:ln w="1016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/>
            </a:p>
          </p:txBody>
        </p:sp>
        <p:sp>
          <p:nvSpPr>
            <p:cNvPr id="283" name="Ligne"/>
            <p:cNvSpPr/>
            <p:nvPr/>
          </p:nvSpPr>
          <p:spPr>
            <a:xfrm flipV="1">
              <a:off x="13478793" y="3825554"/>
              <a:ext cx="232959" cy="232959"/>
            </a:xfrm>
            <a:prstGeom prst="line">
              <a:avLst/>
            </a:prstGeom>
            <a:noFill/>
            <a:ln w="1016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/>
            </a:p>
          </p:txBody>
        </p:sp>
        <p:sp>
          <p:nvSpPr>
            <p:cNvPr id="284" name="Ligne"/>
            <p:cNvSpPr/>
            <p:nvPr/>
          </p:nvSpPr>
          <p:spPr>
            <a:xfrm flipV="1">
              <a:off x="13504193" y="4105901"/>
              <a:ext cx="232959" cy="232959"/>
            </a:xfrm>
            <a:prstGeom prst="line">
              <a:avLst/>
            </a:prstGeom>
            <a:noFill/>
            <a:ln w="1016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/>
            </a:p>
          </p:txBody>
        </p:sp>
        <p:sp>
          <p:nvSpPr>
            <p:cNvPr id="285" name="Ligne"/>
            <p:cNvSpPr/>
            <p:nvPr/>
          </p:nvSpPr>
          <p:spPr>
            <a:xfrm flipV="1">
              <a:off x="13478793" y="4392891"/>
              <a:ext cx="232959" cy="232959"/>
            </a:xfrm>
            <a:prstGeom prst="line">
              <a:avLst/>
            </a:prstGeom>
            <a:noFill/>
            <a:ln w="1016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/>
            </a:p>
          </p:txBody>
        </p:sp>
        <p:sp>
          <p:nvSpPr>
            <p:cNvPr id="286" name="Ligne"/>
            <p:cNvSpPr/>
            <p:nvPr/>
          </p:nvSpPr>
          <p:spPr>
            <a:xfrm flipV="1">
              <a:off x="13478793" y="4719669"/>
              <a:ext cx="232959" cy="232959"/>
            </a:xfrm>
            <a:prstGeom prst="line">
              <a:avLst/>
            </a:prstGeom>
            <a:noFill/>
            <a:ln w="1016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/>
            </a:p>
          </p:txBody>
        </p:sp>
        <p:sp>
          <p:nvSpPr>
            <p:cNvPr id="287" name="Cercle"/>
            <p:cNvSpPr/>
            <p:nvPr/>
          </p:nvSpPr>
          <p:spPr>
            <a:xfrm>
              <a:off x="3340078" y="1221818"/>
              <a:ext cx="168200" cy="168200"/>
            </a:xfrm>
            <a:prstGeom prst="ellipse">
              <a:avLst/>
            </a:prstGeom>
            <a:solidFill>
              <a:srgbClr val="ED220D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825500">
                <a:defRPr sz="3200">
                  <a:solidFill>
                    <a:srgbClr val="FFFFFF"/>
                  </a:solidFill>
                  <a:latin typeface="Helvetica Neue Medium"/>
                  <a:ea typeface="Helvetica Neue Medium"/>
                  <a:cs typeface="Helvetica Neue Medium"/>
                  <a:sym typeface="Helvetica Neue Medium"/>
                </a:defRPr>
              </a:pPr>
            </a:p>
          </p:txBody>
        </p:sp>
        <p:sp>
          <p:nvSpPr>
            <p:cNvPr id="288" name="Équation"/>
            <p:cNvSpPr txBox="1"/>
            <p:nvPr/>
          </p:nvSpPr>
          <p:spPr>
            <a:xfrm>
              <a:off x="12881271" y="1936738"/>
              <a:ext cx="433883" cy="33581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algn="l" defTabSz="914400" latinLnBrk="1">
                <a:defRPr sz="1800">
                  <a:solidFill>
                    <a:srgbClr val="000000"/>
                  </a:solidFill>
                </a:defRPr>
              </a:pPr>
              <a14:m>
                <m:oMathPara>
                  <m:oMathParaPr>
                    <m:jc m:val="centerGroup"/>
                  </m:oMathParaPr>
                  <m:oMath>
                    <m:sSup>
                      <m:e>
                        <m:r>
                          <a:rPr xmlns:a="http://schemas.openxmlformats.org/drawingml/2006/main" sz="39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A</m:t>
                        </m:r>
                      </m:e>
                      <m:sup>
                        <m:r>
                          <a:rPr xmlns:a="http://schemas.openxmlformats.org/drawingml/2006/main" sz="39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</m:oMath>
                </m:oMathPara>
              </a14:m>
              <a:endParaRPr sz="3900"/>
            </a:p>
          </p:txBody>
        </p:sp>
        <p:sp>
          <p:nvSpPr>
            <p:cNvPr id="289" name="Équation"/>
            <p:cNvSpPr txBox="1"/>
            <p:nvPr/>
          </p:nvSpPr>
          <p:spPr>
            <a:xfrm>
              <a:off x="12933647" y="3436789"/>
              <a:ext cx="412586" cy="33581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algn="l" defTabSz="914400" latinLnBrk="1">
                <a:defRPr sz="1800">
                  <a:solidFill>
                    <a:srgbClr val="000000"/>
                  </a:solidFill>
                </a:defRPr>
              </a:pPr>
              <a14:m>
                <m:oMathPara>
                  <m:oMathParaPr>
                    <m:jc m:val="centerGroup"/>
                  </m:oMathParaPr>
                  <m:oMath>
                    <m:sSup>
                      <m:e>
                        <m:r>
                          <a:rPr xmlns:a="http://schemas.openxmlformats.org/drawingml/2006/main" sz="39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B</m:t>
                        </m:r>
                      </m:e>
                      <m:sup>
                        <m:r>
                          <a:rPr xmlns:a="http://schemas.openxmlformats.org/drawingml/2006/main" sz="39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</m:oMath>
                </m:oMathPara>
              </a14:m>
              <a:endParaRPr sz="3900"/>
            </a:p>
          </p:txBody>
        </p:sp>
        <p:sp>
          <p:nvSpPr>
            <p:cNvPr id="290" name="Cercle"/>
            <p:cNvSpPr/>
            <p:nvPr/>
          </p:nvSpPr>
          <p:spPr>
            <a:xfrm>
              <a:off x="3340078" y="2359194"/>
              <a:ext cx="168200" cy="168200"/>
            </a:xfrm>
            <a:prstGeom prst="ellipse">
              <a:avLst/>
            </a:prstGeom>
            <a:solidFill>
              <a:srgbClr val="ED220D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825500">
                <a:defRPr sz="3200">
                  <a:solidFill>
                    <a:srgbClr val="FFFFFF"/>
                  </a:solidFill>
                  <a:latin typeface="Helvetica Neue Medium"/>
                  <a:ea typeface="Helvetica Neue Medium"/>
                  <a:cs typeface="Helvetica Neue Medium"/>
                  <a:sym typeface="Helvetica Neue Medium"/>
                </a:defRPr>
              </a:pPr>
            </a:p>
          </p:txBody>
        </p:sp>
        <p:sp>
          <p:nvSpPr>
            <p:cNvPr id="291" name="Équation"/>
            <p:cNvSpPr txBox="1"/>
            <p:nvPr/>
          </p:nvSpPr>
          <p:spPr>
            <a:xfrm>
              <a:off x="6578875" y="5167803"/>
              <a:ext cx="253595" cy="34473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algn="l" defTabSz="914400" latinLnBrk="1">
                <a:defRPr sz="1800">
                  <a:solidFill>
                    <a:srgbClr val="000000"/>
                  </a:solidFill>
                </a:defRPr>
              </a:pPr>
              <a14:m>
                <m:oMathPara>
                  <m:oMathParaPr>
                    <m:jc m:val="centerGroup"/>
                  </m:oMathParaPr>
                  <m:oMath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d</m:t>
                    </m:r>
                  </m:oMath>
                </m:oMathPara>
              </a14:m>
              <a:endParaRPr sz="3900"/>
            </a:p>
          </p:txBody>
        </p:sp>
        <p:sp>
          <p:nvSpPr>
            <p:cNvPr id="292" name="Équation"/>
            <p:cNvSpPr txBox="1"/>
            <p:nvPr/>
          </p:nvSpPr>
          <p:spPr>
            <a:xfrm>
              <a:off x="2701118" y="1699223"/>
              <a:ext cx="227344" cy="34274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algn="l" defTabSz="914400" latinLnBrk="1">
                <a:defRPr sz="1800">
                  <a:solidFill>
                    <a:srgbClr val="000000"/>
                  </a:solidFill>
                </a:defRPr>
              </a:pPr>
              <a14:m>
                <m:oMathPara>
                  <m:oMathParaPr>
                    <m:jc m:val="centerGroup"/>
                  </m:oMathParaPr>
                  <m:oMath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h</m:t>
                    </m:r>
                  </m:oMath>
                </m:oMathPara>
              </a14:m>
              <a:endParaRPr sz="3900"/>
            </a:p>
          </p:txBody>
        </p:sp>
        <p:sp>
          <p:nvSpPr>
            <p:cNvPr id="293" name="Équation"/>
            <p:cNvSpPr txBox="1"/>
            <p:nvPr/>
          </p:nvSpPr>
          <p:spPr>
            <a:xfrm>
              <a:off x="4886633" y="1971866"/>
              <a:ext cx="1263989" cy="27441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algn="l" defTabSz="914400" latinLnBrk="1">
                <a:defRPr sz="1800">
                  <a:solidFill>
                    <a:srgbClr val="000000"/>
                  </a:solidFill>
                </a:defRPr>
              </a:pPr>
              <a14:m>
                <m:oMathPara>
                  <m:oMathParaPr>
                    <m:jc m:val="centerGroup"/>
                  </m:oMathParaPr>
                  <m:oMath>
                    <m:r>
                      <a:rPr xmlns:a="http://schemas.openxmlformats.org/drawingml/2006/main" sz="31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α</m:t>
                    </m:r>
                    <m:r>
                      <a:rPr xmlns:a="http://schemas.openxmlformats.org/drawingml/2006/main" sz="31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≃</m:t>
                    </m:r>
                    <m:r>
                      <a:rPr xmlns:a="http://schemas.openxmlformats.org/drawingml/2006/main" sz="31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h</m:t>
                    </m:r>
                    <m:r>
                      <a:rPr xmlns:a="http://schemas.openxmlformats.org/drawingml/2006/main" sz="31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/</m:t>
                    </m:r>
                    <m:r>
                      <a:rPr xmlns:a="http://schemas.openxmlformats.org/drawingml/2006/main" sz="31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d</m:t>
                    </m:r>
                  </m:oMath>
                </m:oMathPara>
              </a14:m>
              <a:endParaRPr sz="3100"/>
            </a:p>
          </p:txBody>
        </p:sp>
      </p:grpSp>
      <p:sp>
        <p:nvSpPr>
          <p:cNvPr id="295" name="Microscopie optique : but"/>
          <p:cNvSpPr txBox="1"/>
          <p:nvPr>
            <p:ph type="ctrTitle"/>
          </p:nvPr>
        </p:nvSpPr>
        <p:spPr>
          <a:xfrm>
            <a:off x="-19858" y="-7960"/>
            <a:ext cx="24384001" cy="1241602"/>
          </a:xfrm>
          <a:prstGeom prst="rect">
            <a:avLst/>
          </a:prstGeom>
          <a:solidFill>
            <a:schemeClr val="accent1">
              <a:hueOff val="114395"/>
              <a:lumOff val="-24975"/>
            </a:schemeClr>
          </a:solidFill>
        </p:spPr>
        <p:txBody>
          <a:bodyPr anchor="ctr"/>
          <a:lstStyle>
            <a:lvl1pPr defTabSz="825500">
              <a:lnSpc>
                <a:spcPct val="100000"/>
              </a:lnSpc>
              <a:defRPr b="0" spc="0" sz="5000">
                <a:solidFill>
                  <a:srgbClr val="FFFFFF"/>
                </a:solidFill>
              </a:defRPr>
            </a:lvl1pPr>
          </a:lstStyle>
          <a:p>
            <a:pPr/>
            <a:r>
              <a:t>  Microscopie optique : but</a:t>
            </a:r>
          </a:p>
        </p:txBody>
      </p:sp>
      <p:sp>
        <p:nvSpPr>
          <p:cNvPr id="296" name="On veut « voir » des objets petits en taille…"/>
          <p:cNvSpPr txBox="1"/>
          <p:nvPr/>
        </p:nvSpPr>
        <p:spPr>
          <a:xfrm>
            <a:off x="1206499" y="1953529"/>
            <a:ext cx="21870939" cy="3807383"/>
          </a:xfrm>
          <a:prstGeom prst="rect">
            <a:avLst/>
          </a:prstGeom>
          <a:ln w="63500">
            <a:solidFill>
              <a:srgbClr val="000000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 fontScale="100000" lnSpcReduction="0"/>
          </a:bodyPr>
          <a:lstStyle/>
          <a:p>
            <a:pPr marL="457200" indent="-457200" algn="l" defTabSz="825500">
              <a:buSzPct val="123000"/>
              <a:buChar char="*"/>
              <a:defRPr sz="3600">
                <a:solidFill>
                  <a:srgbClr val="000000"/>
                </a:solidFill>
              </a:defRPr>
            </a:pPr>
            <a:r>
              <a:t>On veut « voir » des objets petits en taille</a:t>
            </a:r>
          </a:p>
          <a:p>
            <a:pPr lvl="1" marL="1066800" indent="-457200" algn="l" defTabSz="825500">
              <a:buSzPct val="123000"/>
              <a:buChar char="*"/>
              <a:defRPr sz="3600">
                <a:solidFill>
                  <a:srgbClr val="000000"/>
                </a:solidFill>
              </a:defRPr>
            </a:pPr>
            <a14:m>
              <m:oMath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→</m:t>
                </m:r>
              </m:oMath>
            </a14:m>
            <a:r>
              <a:t> on veut en distinguer les détails</a:t>
            </a:r>
          </a:p>
          <a:p>
            <a:pPr marL="457200" indent="-457200" algn="l" defTabSz="825500">
              <a:buSzPct val="123000"/>
              <a:buChar char="*"/>
              <a:defRPr sz="3600">
                <a:solidFill>
                  <a:srgbClr val="000000"/>
                </a:solidFill>
              </a:defRPr>
            </a:pPr>
            <a:r>
              <a:t>La limitation en taille des objets visible est étroitement liée au </a:t>
            </a:r>
            <a:r>
              <a:rPr b="1" u="sng"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rPr>
              <a:t>pouvoir séparateur</a:t>
            </a:r>
            <a:r>
              <a:t> de l’oeil</a:t>
            </a:r>
          </a:p>
          <a:p>
            <a:pPr lvl="1" marL="1066800" indent="-457200" algn="l" defTabSz="825500">
              <a:buSzPct val="123000"/>
              <a:buChar char="*"/>
              <a:defRPr sz="3600">
                <a:solidFill>
                  <a:srgbClr val="000000"/>
                </a:solidFill>
              </a:defRPr>
            </a:pPr>
            <a14:m>
              <m:oMath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→</m:t>
                </m:r>
              </m:oMath>
            </a14:m>
            <a:r>
              <a:t> diffraction par la pupille</a:t>
            </a:r>
          </a:p>
          <a:p>
            <a:pPr lvl="1" marL="1066800" indent="-457200" algn="l" defTabSz="825500">
              <a:buSzPct val="123000"/>
              <a:buChar char="*"/>
              <a:defRPr sz="3600">
                <a:solidFill>
                  <a:srgbClr val="000000"/>
                </a:solidFill>
              </a:defRPr>
            </a:pPr>
            <a:r>
              <a:t>C’est en fait une limitation angulaire</a:t>
            </a:r>
          </a:p>
        </p:txBody>
      </p:sp>
      <p:sp>
        <p:nvSpPr>
          <p:cNvPr id="297" name="Ligne"/>
          <p:cNvSpPr/>
          <p:nvPr/>
        </p:nvSpPr>
        <p:spPr>
          <a:xfrm>
            <a:off x="6760527" y="11939573"/>
            <a:ext cx="5880702" cy="1"/>
          </a:xfrm>
          <a:prstGeom prst="line">
            <a:avLst/>
          </a:prstGeom>
          <a:ln w="25400">
            <a:solidFill>
              <a:srgbClr val="000000"/>
            </a:solidFill>
            <a:miter lim="400000"/>
            <a:headEnd type="triangle"/>
            <a:tailEnd type="triangle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298" name="Ligne"/>
          <p:cNvSpPr/>
          <p:nvPr/>
        </p:nvSpPr>
        <p:spPr>
          <a:xfrm flipV="1">
            <a:off x="6411278" y="8110226"/>
            <a:ext cx="1" cy="1152927"/>
          </a:xfrm>
          <a:prstGeom prst="line">
            <a:avLst/>
          </a:prstGeom>
          <a:ln w="25400">
            <a:solidFill>
              <a:srgbClr val="000000"/>
            </a:solidFill>
            <a:miter lim="400000"/>
            <a:headEnd type="triangle"/>
            <a:tailEnd type="triangle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302" name="Ligne de connexion"/>
          <p:cNvSpPr/>
          <p:nvPr/>
        </p:nvSpPr>
        <p:spPr>
          <a:xfrm>
            <a:off x="7980202" y="8433586"/>
            <a:ext cx="256966" cy="80733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0001" h="21600" fill="norm" stroke="1" extrusionOk="0">
                <a:moveTo>
                  <a:pt x="328" y="21600"/>
                </a:moveTo>
                <a:cubicBezTo>
                  <a:pt x="-1599" y="13132"/>
                  <a:pt x="4959" y="5932"/>
                  <a:pt x="20001" y="0"/>
                </a:cubicBezTo>
              </a:path>
            </a:pathLst>
          </a:custGeom>
          <a:ln w="25400">
            <a:solidFill>
              <a:srgbClr val="000000"/>
            </a:solidFill>
            <a:miter lim="400000"/>
            <a:headEnd type="arrow"/>
            <a:tailEnd type="arrow"/>
          </a:ln>
        </p:spPr>
        <p:txBody>
          <a:bodyPr/>
          <a:lstStyle/>
          <a:p>
            <a:pPr/>
          </a:p>
        </p:txBody>
      </p:sp>
      <p:pic>
        <p:nvPicPr>
          <p:cNvPr id="300" name="Capture d’écran 2022-04-30 à 13.34.57.png" descr="Capture d’écran 2022-04-30 à 13.34.57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 rot="16200000">
            <a:off x="15803909" y="8919940"/>
            <a:ext cx="1049671" cy="672485"/>
          </a:xfrm>
          <a:prstGeom prst="rect">
            <a:avLst/>
          </a:prstGeom>
          <a:ln w="12700">
            <a:miter lim="400000"/>
          </a:ln>
        </p:spPr>
      </p:pic>
      <p:pic>
        <p:nvPicPr>
          <p:cNvPr id="301" name="Capture d’écran 2022-04-30 à 13.34.57.png" descr="Capture d’écran 2022-04-30 à 13.34.57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 rot="16200000">
            <a:off x="15803909" y="9710450"/>
            <a:ext cx="1049671" cy="672485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9" name="Grouper"/>
          <p:cNvGrpSpPr/>
          <p:nvPr/>
        </p:nvGrpSpPr>
        <p:grpSpPr>
          <a:xfrm>
            <a:off x="3252443" y="6817369"/>
            <a:ext cx="16552093" cy="5512533"/>
            <a:chOff x="0" y="0"/>
            <a:chExt cx="16552092" cy="5512532"/>
          </a:xfrm>
        </p:grpSpPr>
        <p:sp>
          <p:nvSpPr>
            <p:cNvPr id="304" name="Ligne"/>
            <p:cNvSpPr/>
            <p:nvPr/>
          </p:nvSpPr>
          <p:spPr>
            <a:xfrm>
              <a:off x="3446713" y="2002879"/>
              <a:ext cx="9936686" cy="715730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/>
            </a:p>
          </p:txBody>
        </p:sp>
        <p:sp>
          <p:nvSpPr>
            <p:cNvPr id="305" name="Ligne"/>
            <p:cNvSpPr/>
            <p:nvPr/>
          </p:nvSpPr>
          <p:spPr>
            <a:xfrm>
              <a:off x="0" y="2440172"/>
              <a:ext cx="16552093" cy="1"/>
            </a:xfrm>
            <a:prstGeom prst="line">
              <a:avLst/>
            </a:prstGeom>
            <a:noFill/>
            <a:ln w="381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/>
            </a:p>
          </p:txBody>
        </p:sp>
        <p:sp>
          <p:nvSpPr>
            <p:cNvPr id="306" name="Ligne"/>
            <p:cNvSpPr/>
            <p:nvPr/>
          </p:nvSpPr>
          <p:spPr>
            <a:xfrm flipV="1">
              <a:off x="9380838" y="900924"/>
              <a:ext cx="1" cy="2995841"/>
            </a:xfrm>
            <a:prstGeom prst="line">
              <a:avLst/>
            </a:prstGeom>
            <a:noFill/>
            <a:ln w="76200" cap="flat">
              <a:solidFill>
                <a:srgbClr val="000000"/>
              </a:solidFill>
              <a:prstDash val="solid"/>
              <a:miter lim="400000"/>
              <a:headEnd type="triangle" w="med" len="med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/>
            </a:p>
          </p:txBody>
        </p:sp>
        <p:sp>
          <p:nvSpPr>
            <p:cNvPr id="307" name="Ligne"/>
            <p:cNvSpPr/>
            <p:nvPr/>
          </p:nvSpPr>
          <p:spPr>
            <a:xfrm flipV="1">
              <a:off x="13457317" y="200397"/>
              <a:ext cx="1" cy="5011148"/>
            </a:xfrm>
            <a:prstGeom prst="line">
              <a:avLst/>
            </a:prstGeom>
            <a:noFill/>
            <a:ln w="1016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/>
            </a:p>
          </p:txBody>
        </p:sp>
        <p:sp>
          <p:nvSpPr>
            <p:cNvPr id="308" name="Ligne"/>
            <p:cNvSpPr/>
            <p:nvPr/>
          </p:nvSpPr>
          <p:spPr>
            <a:xfrm flipV="1">
              <a:off x="13466093" y="185024"/>
              <a:ext cx="232959" cy="232959"/>
            </a:xfrm>
            <a:prstGeom prst="line">
              <a:avLst/>
            </a:prstGeom>
            <a:noFill/>
            <a:ln w="1016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/>
            </a:p>
          </p:txBody>
        </p:sp>
        <p:sp>
          <p:nvSpPr>
            <p:cNvPr id="309" name="Ligne"/>
            <p:cNvSpPr/>
            <p:nvPr/>
          </p:nvSpPr>
          <p:spPr>
            <a:xfrm flipV="1">
              <a:off x="13466093" y="472015"/>
              <a:ext cx="232959" cy="232959"/>
            </a:xfrm>
            <a:prstGeom prst="line">
              <a:avLst/>
            </a:prstGeom>
            <a:noFill/>
            <a:ln w="1016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/>
            </a:p>
          </p:txBody>
        </p:sp>
        <p:sp>
          <p:nvSpPr>
            <p:cNvPr id="310" name="Ligne"/>
            <p:cNvSpPr/>
            <p:nvPr/>
          </p:nvSpPr>
          <p:spPr>
            <a:xfrm flipV="1">
              <a:off x="13466093" y="798792"/>
              <a:ext cx="232959" cy="232959"/>
            </a:xfrm>
            <a:prstGeom prst="line">
              <a:avLst/>
            </a:prstGeom>
            <a:noFill/>
            <a:ln w="1016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/>
            </a:p>
          </p:txBody>
        </p:sp>
        <p:sp>
          <p:nvSpPr>
            <p:cNvPr id="311" name="Ligne"/>
            <p:cNvSpPr/>
            <p:nvPr/>
          </p:nvSpPr>
          <p:spPr>
            <a:xfrm flipV="1">
              <a:off x="13466093" y="1111177"/>
              <a:ext cx="232959" cy="232959"/>
            </a:xfrm>
            <a:prstGeom prst="line">
              <a:avLst/>
            </a:prstGeom>
            <a:noFill/>
            <a:ln w="1016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/>
            </a:p>
          </p:txBody>
        </p:sp>
        <p:sp>
          <p:nvSpPr>
            <p:cNvPr id="312" name="Ligne"/>
            <p:cNvSpPr/>
            <p:nvPr/>
          </p:nvSpPr>
          <p:spPr>
            <a:xfrm flipV="1">
              <a:off x="13491493" y="1378824"/>
              <a:ext cx="232959" cy="232959"/>
            </a:xfrm>
            <a:prstGeom prst="line">
              <a:avLst/>
            </a:prstGeom>
            <a:noFill/>
            <a:ln w="1016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/>
            </a:p>
          </p:txBody>
        </p:sp>
        <p:sp>
          <p:nvSpPr>
            <p:cNvPr id="313" name="Ligne"/>
            <p:cNvSpPr/>
            <p:nvPr/>
          </p:nvSpPr>
          <p:spPr>
            <a:xfrm flipV="1">
              <a:off x="13466093" y="1665814"/>
              <a:ext cx="232959" cy="232959"/>
            </a:xfrm>
            <a:prstGeom prst="line">
              <a:avLst/>
            </a:prstGeom>
            <a:noFill/>
            <a:ln w="1016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/>
            </a:p>
          </p:txBody>
        </p:sp>
        <p:sp>
          <p:nvSpPr>
            <p:cNvPr id="314" name="Ligne"/>
            <p:cNvSpPr/>
            <p:nvPr/>
          </p:nvSpPr>
          <p:spPr>
            <a:xfrm flipV="1">
              <a:off x="13466093" y="1992592"/>
              <a:ext cx="232959" cy="232959"/>
            </a:xfrm>
            <a:prstGeom prst="line">
              <a:avLst/>
            </a:prstGeom>
            <a:noFill/>
            <a:ln w="1016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/>
            </a:p>
          </p:txBody>
        </p:sp>
        <p:sp>
          <p:nvSpPr>
            <p:cNvPr id="315" name="Ligne"/>
            <p:cNvSpPr/>
            <p:nvPr/>
          </p:nvSpPr>
          <p:spPr>
            <a:xfrm flipV="1">
              <a:off x="13466093" y="2304977"/>
              <a:ext cx="232959" cy="232959"/>
            </a:xfrm>
            <a:prstGeom prst="line">
              <a:avLst/>
            </a:prstGeom>
            <a:noFill/>
            <a:ln w="1016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/>
            </a:p>
          </p:txBody>
        </p:sp>
        <p:sp>
          <p:nvSpPr>
            <p:cNvPr id="316" name="Ligne"/>
            <p:cNvSpPr/>
            <p:nvPr/>
          </p:nvSpPr>
          <p:spPr>
            <a:xfrm flipV="1">
              <a:off x="13491493" y="2585324"/>
              <a:ext cx="232959" cy="232959"/>
            </a:xfrm>
            <a:prstGeom prst="line">
              <a:avLst/>
            </a:prstGeom>
            <a:noFill/>
            <a:ln w="1016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/>
            </a:p>
          </p:txBody>
        </p:sp>
        <p:sp>
          <p:nvSpPr>
            <p:cNvPr id="317" name="Ligne"/>
            <p:cNvSpPr/>
            <p:nvPr/>
          </p:nvSpPr>
          <p:spPr>
            <a:xfrm flipV="1">
              <a:off x="13466093" y="2872314"/>
              <a:ext cx="232959" cy="232959"/>
            </a:xfrm>
            <a:prstGeom prst="line">
              <a:avLst/>
            </a:prstGeom>
            <a:noFill/>
            <a:ln w="1016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/>
            </a:p>
          </p:txBody>
        </p:sp>
        <p:sp>
          <p:nvSpPr>
            <p:cNvPr id="318" name="Ligne"/>
            <p:cNvSpPr/>
            <p:nvPr/>
          </p:nvSpPr>
          <p:spPr>
            <a:xfrm flipV="1">
              <a:off x="13466093" y="3199092"/>
              <a:ext cx="232959" cy="232959"/>
            </a:xfrm>
            <a:prstGeom prst="line">
              <a:avLst/>
            </a:prstGeom>
            <a:noFill/>
            <a:ln w="1016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/>
            </a:p>
          </p:txBody>
        </p:sp>
        <p:grpSp>
          <p:nvGrpSpPr>
            <p:cNvPr id="321" name="Grouper"/>
            <p:cNvGrpSpPr/>
            <p:nvPr/>
          </p:nvGrpSpPr>
          <p:grpSpPr>
            <a:xfrm>
              <a:off x="8648814" y="-1"/>
              <a:ext cx="304801" cy="1529719"/>
              <a:chOff x="0" y="0"/>
              <a:chExt cx="304800" cy="1529717"/>
            </a:xfrm>
          </p:grpSpPr>
          <p:sp>
            <p:nvSpPr>
              <p:cNvPr id="319" name="Ligne"/>
              <p:cNvSpPr/>
              <p:nvPr/>
            </p:nvSpPr>
            <p:spPr>
              <a:xfrm flipV="1">
                <a:off x="152399" y="-1"/>
                <a:ext cx="1" cy="1529719"/>
              </a:xfrm>
              <a:prstGeom prst="line">
                <a:avLst/>
              </a:prstGeom>
              <a:noFill/>
              <a:ln w="762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/>
              </a:p>
            </p:txBody>
          </p:sp>
          <p:sp>
            <p:nvSpPr>
              <p:cNvPr id="320" name="Ligne"/>
              <p:cNvSpPr/>
              <p:nvPr/>
            </p:nvSpPr>
            <p:spPr>
              <a:xfrm flipH="1">
                <a:off x="-1" y="1501428"/>
                <a:ext cx="304801" cy="1"/>
              </a:xfrm>
              <a:prstGeom prst="line">
                <a:avLst/>
              </a:prstGeom>
              <a:noFill/>
              <a:ln w="762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/>
              </a:p>
            </p:txBody>
          </p:sp>
        </p:grpSp>
        <p:grpSp>
          <p:nvGrpSpPr>
            <p:cNvPr id="324" name="Grouper"/>
            <p:cNvGrpSpPr/>
            <p:nvPr/>
          </p:nvGrpSpPr>
          <p:grpSpPr>
            <a:xfrm>
              <a:off x="8668672" y="3267971"/>
              <a:ext cx="304801" cy="1529718"/>
              <a:chOff x="0" y="0"/>
              <a:chExt cx="304800" cy="1529717"/>
            </a:xfrm>
          </p:grpSpPr>
          <p:sp>
            <p:nvSpPr>
              <p:cNvPr id="322" name="Ligne"/>
              <p:cNvSpPr/>
              <p:nvPr/>
            </p:nvSpPr>
            <p:spPr>
              <a:xfrm flipV="1">
                <a:off x="152399" y="-1"/>
                <a:ext cx="1" cy="1529719"/>
              </a:xfrm>
              <a:prstGeom prst="line">
                <a:avLst/>
              </a:prstGeom>
              <a:noFill/>
              <a:ln w="762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/>
              </a:p>
            </p:txBody>
          </p:sp>
          <p:sp>
            <p:nvSpPr>
              <p:cNvPr id="323" name="Ligne"/>
              <p:cNvSpPr/>
              <p:nvPr/>
            </p:nvSpPr>
            <p:spPr>
              <a:xfrm flipH="1" flipV="1">
                <a:off x="-1" y="28288"/>
                <a:ext cx="304801" cy="1"/>
              </a:xfrm>
              <a:prstGeom prst="line">
                <a:avLst/>
              </a:prstGeom>
              <a:noFill/>
              <a:ln w="762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/>
              </a:p>
            </p:txBody>
          </p:sp>
        </p:grpSp>
        <p:sp>
          <p:nvSpPr>
            <p:cNvPr id="325" name="Équation"/>
            <p:cNvSpPr txBox="1"/>
            <p:nvPr/>
          </p:nvSpPr>
          <p:spPr>
            <a:xfrm>
              <a:off x="3011135" y="2540541"/>
              <a:ext cx="304611" cy="33086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algn="l" defTabSz="914400" latinLnBrk="1">
                <a:defRPr sz="1800">
                  <a:solidFill>
                    <a:srgbClr val="000000"/>
                  </a:solidFill>
                </a:defRPr>
              </a:pPr>
              <a14:m>
                <m:oMathPara>
                  <m:oMathParaPr>
                    <m:jc m:val="centerGroup"/>
                  </m:oMathParaPr>
                  <m:oMath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A</m:t>
                    </m:r>
                  </m:oMath>
                </m:oMathPara>
              </a14:m>
              <a:endParaRPr sz="3900"/>
            </a:p>
          </p:txBody>
        </p:sp>
        <p:sp>
          <p:nvSpPr>
            <p:cNvPr id="326" name="Équation"/>
            <p:cNvSpPr txBox="1"/>
            <p:nvPr/>
          </p:nvSpPr>
          <p:spPr>
            <a:xfrm>
              <a:off x="3276578" y="1519679"/>
              <a:ext cx="295200" cy="32343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algn="l" defTabSz="914400" latinLnBrk="1">
                <a:defRPr sz="1800">
                  <a:solidFill>
                    <a:srgbClr val="000000"/>
                  </a:solidFill>
                </a:defRPr>
              </a:pPr>
              <a14:m>
                <m:oMathPara>
                  <m:oMathParaPr>
                    <m:jc m:val="centerGroup"/>
                  </m:oMathParaPr>
                  <m:oMath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B</m:t>
                    </m:r>
                  </m:oMath>
                </m:oMathPara>
              </a14:m>
              <a:endParaRPr sz="3900"/>
            </a:p>
          </p:txBody>
        </p:sp>
        <p:sp>
          <p:nvSpPr>
            <p:cNvPr id="327" name="Ligne"/>
            <p:cNvSpPr/>
            <p:nvPr/>
          </p:nvSpPr>
          <p:spPr>
            <a:xfrm flipV="1">
              <a:off x="13478793" y="3513169"/>
              <a:ext cx="232959" cy="232959"/>
            </a:xfrm>
            <a:prstGeom prst="line">
              <a:avLst/>
            </a:prstGeom>
            <a:noFill/>
            <a:ln w="1016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/>
            </a:p>
          </p:txBody>
        </p:sp>
        <p:sp>
          <p:nvSpPr>
            <p:cNvPr id="328" name="Ligne"/>
            <p:cNvSpPr/>
            <p:nvPr/>
          </p:nvSpPr>
          <p:spPr>
            <a:xfrm flipV="1">
              <a:off x="13478793" y="3825554"/>
              <a:ext cx="232959" cy="232959"/>
            </a:xfrm>
            <a:prstGeom prst="line">
              <a:avLst/>
            </a:prstGeom>
            <a:noFill/>
            <a:ln w="1016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/>
            </a:p>
          </p:txBody>
        </p:sp>
        <p:sp>
          <p:nvSpPr>
            <p:cNvPr id="329" name="Ligne"/>
            <p:cNvSpPr/>
            <p:nvPr/>
          </p:nvSpPr>
          <p:spPr>
            <a:xfrm flipV="1">
              <a:off x="13504193" y="4105901"/>
              <a:ext cx="232959" cy="232959"/>
            </a:xfrm>
            <a:prstGeom prst="line">
              <a:avLst/>
            </a:prstGeom>
            <a:noFill/>
            <a:ln w="1016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/>
            </a:p>
          </p:txBody>
        </p:sp>
        <p:sp>
          <p:nvSpPr>
            <p:cNvPr id="330" name="Ligne"/>
            <p:cNvSpPr/>
            <p:nvPr/>
          </p:nvSpPr>
          <p:spPr>
            <a:xfrm flipV="1">
              <a:off x="13478793" y="4392891"/>
              <a:ext cx="232959" cy="232959"/>
            </a:xfrm>
            <a:prstGeom prst="line">
              <a:avLst/>
            </a:prstGeom>
            <a:noFill/>
            <a:ln w="1016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/>
            </a:p>
          </p:txBody>
        </p:sp>
        <p:sp>
          <p:nvSpPr>
            <p:cNvPr id="331" name="Ligne"/>
            <p:cNvSpPr/>
            <p:nvPr/>
          </p:nvSpPr>
          <p:spPr>
            <a:xfrm flipV="1">
              <a:off x="13478793" y="4719669"/>
              <a:ext cx="232959" cy="232959"/>
            </a:xfrm>
            <a:prstGeom prst="line">
              <a:avLst/>
            </a:prstGeom>
            <a:noFill/>
            <a:ln w="1016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/>
            </a:p>
          </p:txBody>
        </p:sp>
        <p:sp>
          <p:nvSpPr>
            <p:cNvPr id="332" name="Cercle"/>
            <p:cNvSpPr/>
            <p:nvPr/>
          </p:nvSpPr>
          <p:spPr>
            <a:xfrm>
              <a:off x="3340078" y="1914094"/>
              <a:ext cx="168200" cy="168199"/>
            </a:xfrm>
            <a:prstGeom prst="ellipse">
              <a:avLst/>
            </a:prstGeom>
            <a:solidFill>
              <a:srgbClr val="ED220D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825500">
                <a:defRPr sz="3200">
                  <a:solidFill>
                    <a:srgbClr val="FFFFFF"/>
                  </a:solidFill>
                  <a:latin typeface="Helvetica Neue Medium"/>
                  <a:ea typeface="Helvetica Neue Medium"/>
                  <a:cs typeface="Helvetica Neue Medium"/>
                  <a:sym typeface="Helvetica Neue Medium"/>
                </a:defRPr>
              </a:pPr>
            </a:p>
          </p:txBody>
        </p:sp>
        <p:sp>
          <p:nvSpPr>
            <p:cNvPr id="333" name="Équation"/>
            <p:cNvSpPr txBox="1"/>
            <p:nvPr/>
          </p:nvSpPr>
          <p:spPr>
            <a:xfrm>
              <a:off x="12881271" y="1936738"/>
              <a:ext cx="433883" cy="33581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algn="l" defTabSz="914400" latinLnBrk="1">
                <a:defRPr sz="1800">
                  <a:solidFill>
                    <a:srgbClr val="000000"/>
                  </a:solidFill>
                </a:defRPr>
              </a:pPr>
              <a14:m>
                <m:oMathPara>
                  <m:oMathParaPr>
                    <m:jc m:val="centerGroup"/>
                  </m:oMathParaPr>
                  <m:oMath>
                    <m:sSup>
                      <m:e>
                        <m:r>
                          <a:rPr xmlns:a="http://schemas.openxmlformats.org/drawingml/2006/main" sz="39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A</m:t>
                        </m:r>
                      </m:e>
                      <m:sup>
                        <m:r>
                          <a:rPr xmlns:a="http://schemas.openxmlformats.org/drawingml/2006/main" sz="39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</m:oMath>
                </m:oMathPara>
              </a14:m>
              <a:endParaRPr sz="3900"/>
            </a:p>
          </p:txBody>
        </p:sp>
        <p:sp>
          <p:nvSpPr>
            <p:cNvPr id="334" name="Équation"/>
            <p:cNvSpPr txBox="1"/>
            <p:nvPr/>
          </p:nvSpPr>
          <p:spPr>
            <a:xfrm>
              <a:off x="12933647" y="2916089"/>
              <a:ext cx="412586" cy="33581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algn="l" defTabSz="914400" latinLnBrk="1">
                <a:defRPr sz="1800">
                  <a:solidFill>
                    <a:srgbClr val="000000"/>
                  </a:solidFill>
                </a:defRPr>
              </a:pPr>
              <a14:m>
                <m:oMathPara>
                  <m:oMathParaPr>
                    <m:jc m:val="centerGroup"/>
                  </m:oMathParaPr>
                  <m:oMath>
                    <m:sSup>
                      <m:e>
                        <m:r>
                          <a:rPr xmlns:a="http://schemas.openxmlformats.org/drawingml/2006/main" sz="39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B</m:t>
                        </m:r>
                      </m:e>
                      <m:sup>
                        <m:r>
                          <a:rPr xmlns:a="http://schemas.openxmlformats.org/drawingml/2006/main" sz="39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</m:oMath>
                </m:oMathPara>
              </a14:m>
              <a:endParaRPr sz="3900"/>
            </a:p>
          </p:txBody>
        </p:sp>
        <p:sp>
          <p:nvSpPr>
            <p:cNvPr id="335" name="Cercle"/>
            <p:cNvSpPr/>
            <p:nvPr/>
          </p:nvSpPr>
          <p:spPr>
            <a:xfrm>
              <a:off x="3340078" y="2359194"/>
              <a:ext cx="168200" cy="168200"/>
            </a:xfrm>
            <a:prstGeom prst="ellipse">
              <a:avLst/>
            </a:prstGeom>
            <a:solidFill>
              <a:srgbClr val="ED220D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825500">
                <a:defRPr sz="3200">
                  <a:solidFill>
                    <a:srgbClr val="FFFFFF"/>
                  </a:solidFill>
                  <a:latin typeface="Helvetica Neue Medium"/>
                  <a:ea typeface="Helvetica Neue Medium"/>
                  <a:cs typeface="Helvetica Neue Medium"/>
                  <a:sym typeface="Helvetica Neue Medium"/>
                </a:defRPr>
              </a:pPr>
            </a:p>
          </p:txBody>
        </p:sp>
        <p:sp>
          <p:nvSpPr>
            <p:cNvPr id="336" name="Équation"/>
            <p:cNvSpPr txBox="1"/>
            <p:nvPr/>
          </p:nvSpPr>
          <p:spPr>
            <a:xfrm>
              <a:off x="6578875" y="5167803"/>
              <a:ext cx="253595" cy="34473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algn="l" defTabSz="914400" latinLnBrk="1">
                <a:defRPr sz="1800">
                  <a:solidFill>
                    <a:srgbClr val="000000"/>
                  </a:solidFill>
                </a:defRPr>
              </a:pPr>
              <a14:m>
                <m:oMathPara>
                  <m:oMathParaPr>
                    <m:jc m:val="centerGroup"/>
                  </m:oMathParaPr>
                  <m:oMath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d</m:t>
                    </m:r>
                  </m:oMath>
                </m:oMathPara>
              </a14:m>
              <a:endParaRPr sz="3900"/>
            </a:p>
          </p:txBody>
        </p:sp>
        <p:sp>
          <p:nvSpPr>
            <p:cNvPr id="337" name="Équation"/>
            <p:cNvSpPr txBox="1"/>
            <p:nvPr/>
          </p:nvSpPr>
          <p:spPr>
            <a:xfrm>
              <a:off x="1689351" y="2030641"/>
              <a:ext cx="1468934" cy="31065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algn="l" defTabSz="914400" latinLnBrk="1">
                <a:defRPr sz="1800">
                  <a:solidFill>
                    <a:srgbClr val="000000"/>
                  </a:solidFill>
                </a:defRPr>
              </a:pPr>
              <a14:m>
                <m:oMathPara>
                  <m:oMathParaPr>
                    <m:jc m:val="centerGroup"/>
                  </m:oMathParaPr>
                  <m:oMath>
                    <m:r>
                      <a:rPr xmlns:a="http://schemas.openxmlformats.org/drawingml/2006/main" sz="26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h</m:t>
                    </m:r>
                    <m:r>
                      <a:rPr xmlns:a="http://schemas.openxmlformats.org/drawingml/2006/main" sz="26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b>
                      <m:e>
                        <m:r>
                          <a:rPr xmlns:a="http://schemas.openxmlformats.org/drawingml/2006/main" sz="26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xmlns:a="http://schemas.openxmlformats.org/drawingml/2006/main" sz="26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m</m:t>
                        </m:r>
                        <m:r>
                          <a:rPr xmlns:a="http://schemas.openxmlformats.org/drawingml/2006/main" sz="26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i</m:t>
                        </m:r>
                        <m:r>
                          <a:rPr xmlns:a="http://schemas.openxmlformats.org/drawingml/2006/main" sz="26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n</m:t>
                        </m:r>
                      </m:sub>
                    </m:sSub>
                    <m:r>
                      <a:rPr xmlns:a="http://schemas.openxmlformats.org/drawingml/2006/main" sz="26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xmlns:a="http://schemas.openxmlformats.org/drawingml/2006/main" sz="26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d</m:t>
                    </m:r>
                    <m:r>
                      <a:rPr xmlns:a="http://schemas.openxmlformats.org/drawingml/2006/main" sz="26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m:oMathPara>
              </a14:m>
              <a:endParaRPr sz="2600"/>
            </a:p>
          </p:txBody>
        </p:sp>
        <p:sp>
          <p:nvSpPr>
            <p:cNvPr id="338" name="Équation"/>
            <p:cNvSpPr txBox="1"/>
            <p:nvPr/>
          </p:nvSpPr>
          <p:spPr>
            <a:xfrm>
              <a:off x="4248325" y="1813204"/>
              <a:ext cx="1106835" cy="23074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algn="l" defTabSz="914400" latinLnBrk="1">
                <a:defRPr sz="1800">
                  <a:solidFill>
                    <a:srgbClr val="000000"/>
                  </a:solidFill>
                </a:defRPr>
              </a:pPr>
              <a14:m>
                <m:oMathPara>
                  <m:oMathParaPr>
                    <m:jc m:val="centerGroup"/>
                  </m:oMathParaPr>
                  <m:oMath>
                    <m:r>
                      <a:rPr xmlns:a="http://schemas.openxmlformats.org/drawingml/2006/main" sz="26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α</m:t>
                    </m:r>
                    <m:r>
                      <a:rPr xmlns:a="http://schemas.openxmlformats.org/drawingml/2006/main" sz="26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b>
                      <m:e>
                        <m:r>
                          <a:rPr xmlns:a="http://schemas.openxmlformats.org/drawingml/2006/main" sz="26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α</m:t>
                        </m:r>
                      </m:e>
                      <m:sub>
                        <m:r>
                          <a:rPr xmlns:a="http://schemas.openxmlformats.org/drawingml/2006/main" sz="26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m</m:t>
                        </m:r>
                        <m:r>
                          <a:rPr xmlns:a="http://schemas.openxmlformats.org/drawingml/2006/main" sz="26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i</m:t>
                        </m:r>
                        <m:r>
                          <a:rPr xmlns:a="http://schemas.openxmlformats.org/drawingml/2006/main" sz="26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n</m:t>
                        </m:r>
                      </m:sub>
                    </m:sSub>
                  </m:oMath>
                </m:oMathPara>
              </a14:m>
              <a:endParaRPr sz="2600"/>
            </a:p>
          </p:txBody>
        </p:sp>
      </p:grpSp>
      <p:sp>
        <p:nvSpPr>
          <p:cNvPr id="340" name="Microscopie optique : but"/>
          <p:cNvSpPr txBox="1"/>
          <p:nvPr>
            <p:ph type="ctrTitle"/>
          </p:nvPr>
        </p:nvSpPr>
        <p:spPr>
          <a:xfrm>
            <a:off x="-19858" y="-7960"/>
            <a:ext cx="24384001" cy="1241602"/>
          </a:xfrm>
          <a:prstGeom prst="rect">
            <a:avLst/>
          </a:prstGeom>
          <a:solidFill>
            <a:schemeClr val="accent1">
              <a:hueOff val="114395"/>
              <a:lumOff val="-24975"/>
            </a:schemeClr>
          </a:solidFill>
        </p:spPr>
        <p:txBody>
          <a:bodyPr anchor="ctr"/>
          <a:lstStyle>
            <a:lvl1pPr defTabSz="825500">
              <a:lnSpc>
                <a:spcPct val="100000"/>
              </a:lnSpc>
              <a:defRPr b="0" spc="0" sz="5000">
                <a:solidFill>
                  <a:srgbClr val="FFFFFF"/>
                </a:solidFill>
              </a:defRPr>
            </a:lvl1pPr>
          </a:lstStyle>
          <a:p>
            <a:pPr/>
            <a:r>
              <a:t>  Microscopie optique : but</a:t>
            </a:r>
          </a:p>
        </p:txBody>
      </p:sp>
      <p:sp>
        <p:nvSpPr>
          <p:cNvPr id="341" name="On veut « voir » des objets petits en taille…"/>
          <p:cNvSpPr txBox="1"/>
          <p:nvPr/>
        </p:nvSpPr>
        <p:spPr>
          <a:xfrm>
            <a:off x="1206499" y="1953529"/>
            <a:ext cx="21870939" cy="3807383"/>
          </a:xfrm>
          <a:prstGeom prst="rect">
            <a:avLst/>
          </a:prstGeom>
          <a:ln w="63500">
            <a:solidFill>
              <a:srgbClr val="000000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 fontScale="100000" lnSpcReduction="0"/>
          </a:bodyPr>
          <a:lstStyle/>
          <a:p>
            <a:pPr marL="457200" indent="-457200" algn="l" defTabSz="825500">
              <a:buSzPct val="123000"/>
              <a:buChar char="*"/>
              <a:defRPr sz="3600">
                <a:solidFill>
                  <a:srgbClr val="000000"/>
                </a:solidFill>
              </a:defRPr>
            </a:pPr>
            <a:r>
              <a:t>On veut « voir » des objets petits en taille</a:t>
            </a:r>
          </a:p>
          <a:p>
            <a:pPr lvl="1" marL="1066800" indent="-457200" algn="l" defTabSz="825500">
              <a:buSzPct val="123000"/>
              <a:buChar char="*"/>
              <a:defRPr sz="3600">
                <a:solidFill>
                  <a:srgbClr val="000000"/>
                </a:solidFill>
              </a:defRPr>
            </a:pPr>
            <a14:m>
              <m:oMath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→</m:t>
                </m:r>
              </m:oMath>
            </a14:m>
            <a:r>
              <a:t> on veut en distinguer les détails</a:t>
            </a:r>
          </a:p>
          <a:p>
            <a:pPr marL="457200" indent="-457200" algn="l" defTabSz="825500">
              <a:buSzPct val="123000"/>
              <a:buChar char="*"/>
              <a:defRPr sz="3600">
                <a:solidFill>
                  <a:srgbClr val="000000"/>
                </a:solidFill>
              </a:defRPr>
            </a:pPr>
            <a:r>
              <a:t>La limitation en taille des objets visible est étroitement liée au </a:t>
            </a:r>
            <a:r>
              <a:rPr b="1" u="sng"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rPr>
              <a:t>pouvoir séparateur</a:t>
            </a:r>
            <a:r>
              <a:t> de l’oeil</a:t>
            </a:r>
          </a:p>
          <a:p>
            <a:pPr lvl="1" marL="1066800" indent="-457200" algn="l" defTabSz="825500">
              <a:buSzPct val="123000"/>
              <a:buChar char="*"/>
              <a:defRPr sz="3600">
                <a:solidFill>
                  <a:srgbClr val="000000"/>
                </a:solidFill>
              </a:defRPr>
            </a:pPr>
            <a14:m>
              <m:oMath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→</m:t>
                </m:r>
              </m:oMath>
            </a14:m>
            <a:r>
              <a:t> diffraction par la pupille</a:t>
            </a:r>
          </a:p>
          <a:p>
            <a:pPr lvl="1" marL="1066800" indent="-457200" algn="l" defTabSz="825500">
              <a:buSzPct val="123000"/>
              <a:buChar char="*"/>
              <a:defRPr sz="3600">
                <a:solidFill>
                  <a:srgbClr val="000000"/>
                </a:solidFill>
              </a:defRPr>
            </a:pPr>
            <a:r>
              <a:t>C’est en fait une limitation angulaire (</a:t>
            </a:r>
            <a14:m>
              <m:oMath>
                <m:sSub>
                  <m:e>
                    <m:r>
                      <a:rPr xmlns:a="http://schemas.openxmlformats.org/drawingml/2006/main" sz="43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α</m:t>
                    </m:r>
                  </m:e>
                  <m:sub>
                    <m:r>
                      <a:rPr xmlns:a="http://schemas.openxmlformats.org/drawingml/2006/main" sz="43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m</m:t>
                    </m:r>
                    <m:r>
                      <a:rPr xmlns:a="http://schemas.openxmlformats.org/drawingml/2006/main" sz="43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i</m:t>
                    </m:r>
                    <m:r>
                      <a:rPr xmlns:a="http://schemas.openxmlformats.org/drawingml/2006/main" sz="43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sub>
                </m:sSub>
                <m:r>
                  <a:rPr xmlns:a="http://schemas.openxmlformats.org/drawingml/2006/main" sz="43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≃</m:t>
                </m:r>
                <m:sSup>
                  <m:e>
                    <m:r>
                      <a:rPr xmlns:a="http://schemas.openxmlformats.org/drawingml/2006/main" sz="43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e>
                  <m:sup>
                    <m:r>
                      <a:rPr xmlns:a="http://schemas.openxmlformats.org/drawingml/2006/main" sz="43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′</m:t>
                    </m:r>
                  </m:sup>
                </m:sSup>
                <m:r>
                  <a:rPr xmlns:a="http://schemas.openxmlformats.org/drawingml/2006/main" sz="43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sSup>
                  <m:e>
                    <m:r>
                      <a:rPr xmlns:a="http://schemas.openxmlformats.org/drawingml/2006/main" sz="43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0,017</m:t>
                    </m:r>
                  </m:e>
                  <m:sup>
                    <m:r>
                      <a:rPr xmlns:a="http://schemas.openxmlformats.org/drawingml/2006/main" sz="43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∘</m:t>
                    </m:r>
                  </m:sup>
                </m:sSup>
              </m:oMath>
            </a14:m>
            <a:r>
              <a:t>)</a:t>
            </a:r>
          </a:p>
        </p:txBody>
      </p:sp>
      <p:sp>
        <p:nvSpPr>
          <p:cNvPr id="342" name="Ligne"/>
          <p:cNvSpPr/>
          <p:nvPr/>
        </p:nvSpPr>
        <p:spPr>
          <a:xfrm>
            <a:off x="6760527" y="11939573"/>
            <a:ext cx="5880702" cy="1"/>
          </a:xfrm>
          <a:prstGeom prst="line">
            <a:avLst/>
          </a:prstGeom>
          <a:ln w="25400">
            <a:solidFill>
              <a:srgbClr val="000000"/>
            </a:solidFill>
            <a:miter lim="400000"/>
            <a:headEnd type="triangle"/>
            <a:tailEnd type="triangle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343" name="Ligne"/>
          <p:cNvSpPr/>
          <p:nvPr/>
        </p:nvSpPr>
        <p:spPr>
          <a:xfrm flipV="1">
            <a:off x="6474778" y="8732526"/>
            <a:ext cx="1" cy="530627"/>
          </a:xfrm>
          <a:prstGeom prst="line">
            <a:avLst/>
          </a:prstGeom>
          <a:ln w="25400">
            <a:solidFill>
              <a:srgbClr val="000000"/>
            </a:solidFill>
            <a:miter lim="400000"/>
            <a:headEnd type="triangle"/>
            <a:tailEnd type="triangle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347" name="Ligne de connexion"/>
          <p:cNvSpPr/>
          <p:nvPr/>
        </p:nvSpPr>
        <p:spPr>
          <a:xfrm>
            <a:off x="7976372" y="8922446"/>
            <a:ext cx="58179" cy="3233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7343" h="21600" fill="norm" stroke="1" extrusionOk="0">
                <a:moveTo>
                  <a:pt x="17343" y="0"/>
                </a:moveTo>
                <a:cubicBezTo>
                  <a:pt x="155" y="7499"/>
                  <a:pt x="-4257" y="14699"/>
                  <a:pt x="4108" y="21600"/>
                </a:cubicBezTo>
              </a:path>
            </a:pathLst>
          </a:custGeom>
          <a:ln w="25400">
            <a:solidFill>
              <a:srgbClr val="000000"/>
            </a:solidFill>
            <a:miter lim="400000"/>
            <a:headEnd type="arrow"/>
            <a:tailEnd type="arrow"/>
          </a:ln>
        </p:spPr>
        <p:txBody>
          <a:bodyPr/>
          <a:lstStyle/>
          <a:p>
            <a:pPr/>
          </a:p>
        </p:txBody>
      </p:sp>
      <p:pic>
        <p:nvPicPr>
          <p:cNvPr id="345" name="Capture d’écran 2022-04-30 à 13.34.57.png" descr="Capture d’écran 2022-04-30 à 13.34.57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 rot="16200000">
            <a:off x="15803909" y="8919940"/>
            <a:ext cx="1049671" cy="672485"/>
          </a:xfrm>
          <a:prstGeom prst="rect">
            <a:avLst/>
          </a:prstGeom>
          <a:ln w="12700">
            <a:miter lim="400000"/>
          </a:ln>
        </p:spPr>
      </p:pic>
      <p:pic>
        <p:nvPicPr>
          <p:cNvPr id="346" name="Capture d’écran 2022-04-30 à 13.34.57.png" descr="Capture d’écran 2022-04-30 à 13.34.57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 rot="16200000">
            <a:off x="15803909" y="9189750"/>
            <a:ext cx="1049671" cy="672485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" name="Ligne"/>
          <p:cNvSpPr/>
          <p:nvPr/>
        </p:nvSpPr>
        <p:spPr>
          <a:xfrm>
            <a:off x="6699157" y="8985350"/>
            <a:ext cx="9936685" cy="436327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/>
          </a:p>
        </p:txBody>
      </p:sp>
      <p:pic>
        <p:nvPicPr>
          <p:cNvPr id="350" name="Capture d’écran 2022-04-30 à 13.34.57.png" descr="Capture d’écran 2022-04-30 à 13.34.57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 rot="16200000">
            <a:off x="15803909" y="8919940"/>
            <a:ext cx="1049671" cy="672485"/>
          </a:xfrm>
          <a:prstGeom prst="rect">
            <a:avLst/>
          </a:prstGeom>
          <a:ln w="12700">
            <a:miter lim="400000"/>
          </a:ln>
        </p:spPr>
      </p:pic>
      <p:pic>
        <p:nvPicPr>
          <p:cNvPr id="351" name="Capture d’écran 2022-04-30 à 13.34.57.png" descr="Capture d’écran 2022-04-30 à 13.34.57.png"/>
          <p:cNvPicPr>
            <a:picLocks noChangeAspect="1"/>
          </p:cNvPicPr>
          <p:nvPr/>
        </p:nvPicPr>
        <p:blipFill>
          <a:blip r:embed="rId2">
            <a:extLst/>
          </a:blip>
          <a:srcRect l="0" t="0" r="3629" b="0"/>
          <a:stretch>
            <a:fillRect/>
          </a:stretch>
        </p:blipFill>
        <p:spPr>
          <a:xfrm rot="16200000">
            <a:off x="15822959" y="9056400"/>
            <a:ext cx="1011571" cy="672485"/>
          </a:xfrm>
          <a:prstGeom prst="rect">
            <a:avLst/>
          </a:prstGeom>
          <a:ln w="12700">
            <a:miter lim="400000"/>
          </a:ln>
        </p:spPr>
      </p:pic>
      <p:sp>
        <p:nvSpPr>
          <p:cNvPr id="352" name="Ligne"/>
          <p:cNvSpPr/>
          <p:nvPr/>
        </p:nvSpPr>
        <p:spPr>
          <a:xfrm>
            <a:off x="3252443" y="9257541"/>
            <a:ext cx="16552093" cy="1"/>
          </a:xfrm>
          <a:prstGeom prst="line">
            <a:avLst/>
          </a:prstGeom>
          <a:ln w="381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353" name="Ligne"/>
          <p:cNvSpPr/>
          <p:nvPr/>
        </p:nvSpPr>
        <p:spPr>
          <a:xfrm flipV="1">
            <a:off x="12633282" y="7718293"/>
            <a:ext cx="1" cy="2995841"/>
          </a:xfrm>
          <a:prstGeom prst="line">
            <a:avLst/>
          </a:prstGeom>
          <a:ln w="76200">
            <a:solidFill>
              <a:srgbClr val="000000"/>
            </a:solidFill>
            <a:miter lim="400000"/>
            <a:headEnd type="triangle"/>
            <a:tailEnd type="triangle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354" name="Ligne"/>
          <p:cNvSpPr/>
          <p:nvPr/>
        </p:nvSpPr>
        <p:spPr>
          <a:xfrm flipV="1">
            <a:off x="16709760" y="7017766"/>
            <a:ext cx="1" cy="5011148"/>
          </a:xfrm>
          <a:prstGeom prst="line">
            <a:avLst/>
          </a:prstGeom>
          <a:ln w="1016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355" name="Ligne"/>
          <p:cNvSpPr/>
          <p:nvPr/>
        </p:nvSpPr>
        <p:spPr>
          <a:xfrm flipV="1">
            <a:off x="16718536" y="7002393"/>
            <a:ext cx="232959" cy="232959"/>
          </a:xfrm>
          <a:prstGeom prst="line">
            <a:avLst/>
          </a:prstGeom>
          <a:ln w="1016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356" name="Ligne"/>
          <p:cNvSpPr/>
          <p:nvPr/>
        </p:nvSpPr>
        <p:spPr>
          <a:xfrm flipV="1">
            <a:off x="16718536" y="7289384"/>
            <a:ext cx="232959" cy="232959"/>
          </a:xfrm>
          <a:prstGeom prst="line">
            <a:avLst/>
          </a:prstGeom>
          <a:ln w="1016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357" name="Ligne"/>
          <p:cNvSpPr/>
          <p:nvPr/>
        </p:nvSpPr>
        <p:spPr>
          <a:xfrm flipV="1">
            <a:off x="16718536" y="7616161"/>
            <a:ext cx="232959" cy="232959"/>
          </a:xfrm>
          <a:prstGeom prst="line">
            <a:avLst/>
          </a:prstGeom>
          <a:ln w="1016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358" name="Ligne"/>
          <p:cNvSpPr/>
          <p:nvPr/>
        </p:nvSpPr>
        <p:spPr>
          <a:xfrm flipV="1">
            <a:off x="16718536" y="7928546"/>
            <a:ext cx="232959" cy="232959"/>
          </a:xfrm>
          <a:prstGeom prst="line">
            <a:avLst/>
          </a:prstGeom>
          <a:ln w="1016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359" name="Ligne"/>
          <p:cNvSpPr/>
          <p:nvPr/>
        </p:nvSpPr>
        <p:spPr>
          <a:xfrm flipV="1">
            <a:off x="16743936" y="8196193"/>
            <a:ext cx="232959" cy="232959"/>
          </a:xfrm>
          <a:prstGeom prst="line">
            <a:avLst/>
          </a:prstGeom>
          <a:ln w="1016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360" name="Ligne"/>
          <p:cNvSpPr/>
          <p:nvPr/>
        </p:nvSpPr>
        <p:spPr>
          <a:xfrm flipV="1">
            <a:off x="16718536" y="8483183"/>
            <a:ext cx="232959" cy="232959"/>
          </a:xfrm>
          <a:prstGeom prst="line">
            <a:avLst/>
          </a:prstGeom>
          <a:ln w="1016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361" name="Ligne"/>
          <p:cNvSpPr/>
          <p:nvPr/>
        </p:nvSpPr>
        <p:spPr>
          <a:xfrm flipV="1">
            <a:off x="16718536" y="8809961"/>
            <a:ext cx="232959" cy="232959"/>
          </a:xfrm>
          <a:prstGeom prst="line">
            <a:avLst/>
          </a:prstGeom>
          <a:ln w="1016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362" name="Ligne"/>
          <p:cNvSpPr/>
          <p:nvPr/>
        </p:nvSpPr>
        <p:spPr>
          <a:xfrm flipV="1">
            <a:off x="16718536" y="9122346"/>
            <a:ext cx="232959" cy="232959"/>
          </a:xfrm>
          <a:prstGeom prst="line">
            <a:avLst/>
          </a:prstGeom>
          <a:ln w="1016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363" name="Ligne"/>
          <p:cNvSpPr/>
          <p:nvPr/>
        </p:nvSpPr>
        <p:spPr>
          <a:xfrm flipV="1">
            <a:off x="16743936" y="9402693"/>
            <a:ext cx="232959" cy="232959"/>
          </a:xfrm>
          <a:prstGeom prst="line">
            <a:avLst/>
          </a:prstGeom>
          <a:ln w="1016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364" name="Ligne"/>
          <p:cNvSpPr/>
          <p:nvPr/>
        </p:nvSpPr>
        <p:spPr>
          <a:xfrm flipV="1">
            <a:off x="16718536" y="9689683"/>
            <a:ext cx="232959" cy="232959"/>
          </a:xfrm>
          <a:prstGeom prst="line">
            <a:avLst/>
          </a:prstGeom>
          <a:ln w="1016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365" name="Ligne"/>
          <p:cNvSpPr/>
          <p:nvPr/>
        </p:nvSpPr>
        <p:spPr>
          <a:xfrm flipV="1">
            <a:off x="16718536" y="10016461"/>
            <a:ext cx="232959" cy="232959"/>
          </a:xfrm>
          <a:prstGeom prst="line">
            <a:avLst/>
          </a:prstGeom>
          <a:ln w="1016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/>
          </a:p>
        </p:txBody>
      </p:sp>
      <p:grpSp>
        <p:nvGrpSpPr>
          <p:cNvPr id="368" name="Grouper"/>
          <p:cNvGrpSpPr/>
          <p:nvPr/>
        </p:nvGrpSpPr>
        <p:grpSpPr>
          <a:xfrm>
            <a:off x="11901258" y="6817369"/>
            <a:ext cx="304801" cy="1529718"/>
            <a:chOff x="0" y="0"/>
            <a:chExt cx="304800" cy="1529717"/>
          </a:xfrm>
        </p:grpSpPr>
        <p:sp>
          <p:nvSpPr>
            <p:cNvPr id="366" name="Ligne"/>
            <p:cNvSpPr/>
            <p:nvPr/>
          </p:nvSpPr>
          <p:spPr>
            <a:xfrm flipV="1">
              <a:off x="152399" y="-1"/>
              <a:ext cx="1" cy="1529719"/>
            </a:xfrm>
            <a:prstGeom prst="line">
              <a:avLst/>
            </a:prstGeom>
            <a:noFill/>
            <a:ln w="762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/>
            </a:p>
          </p:txBody>
        </p:sp>
        <p:sp>
          <p:nvSpPr>
            <p:cNvPr id="367" name="Ligne"/>
            <p:cNvSpPr/>
            <p:nvPr/>
          </p:nvSpPr>
          <p:spPr>
            <a:xfrm flipH="1">
              <a:off x="-1" y="1501428"/>
              <a:ext cx="304801" cy="1"/>
            </a:xfrm>
            <a:prstGeom prst="line">
              <a:avLst/>
            </a:prstGeom>
            <a:noFill/>
            <a:ln w="762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/>
            </a:p>
          </p:txBody>
        </p:sp>
      </p:grpSp>
      <p:grpSp>
        <p:nvGrpSpPr>
          <p:cNvPr id="371" name="Grouper"/>
          <p:cNvGrpSpPr/>
          <p:nvPr/>
        </p:nvGrpSpPr>
        <p:grpSpPr>
          <a:xfrm>
            <a:off x="11921115" y="10085340"/>
            <a:ext cx="304801" cy="1529718"/>
            <a:chOff x="0" y="0"/>
            <a:chExt cx="304800" cy="1529717"/>
          </a:xfrm>
        </p:grpSpPr>
        <p:sp>
          <p:nvSpPr>
            <p:cNvPr id="369" name="Ligne"/>
            <p:cNvSpPr/>
            <p:nvPr/>
          </p:nvSpPr>
          <p:spPr>
            <a:xfrm flipV="1">
              <a:off x="152399" y="-1"/>
              <a:ext cx="1" cy="1529719"/>
            </a:xfrm>
            <a:prstGeom prst="line">
              <a:avLst/>
            </a:prstGeom>
            <a:noFill/>
            <a:ln w="762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/>
            </a:p>
          </p:txBody>
        </p:sp>
        <p:sp>
          <p:nvSpPr>
            <p:cNvPr id="370" name="Ligne"/>
            <p:cNvSpPr/>
            <p:nvPr/>
          </p:nvSpPr>
          <p:spPr>
            <a:xfrm flipH="1" flipV="1">
              <a:off x="-1" y="28288"/>
              <a:ext cx="304801" cy="1"/>
            </a:xfrm>
            <a:prstGeom prst="line">
              <a:avLst/>
            </a:prstGeom>
            <a:noFill/>
            <a:ln w="762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/>
            </a:p>
          </p:txBody>
        </p:sp>
      </p:grpSp>
      <p:sp>
        <p:nvSpPr>
          <p:cNvPr id="372" name="Équation"/>
          <p:cNvSpPr txBox="1"/>
          <p:nvPr/>
        </p:nvSpPr>
        <p:spPr>
          <a:xfrm>
            <a:off x="6404003" y="9361421"/>
            <a:ext cx="156211" cy="169673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algn="l" defTabSz="914400" latinLnBrk="1">
              <a:defRPr sz="1800">
                <a:solidFill>
                  <a:srgbClr val="000000"/>
                </a:solidFill>
              </a:defRPr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20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A</m:t>
                  </m:r>
                </m:oMath>
              </m:oMathPara>
            </a14:m>
            <a:endParaRPr sz="2000"/>
          </a:p>
        </p:txBody>
      </p:sp>
      <p:sp>
        <p:nvSpPr>
          <p:cNvPr id="373" name="Équation"/>
          <p:cNvSpPr txBox="1"/>
          <p:nvPr/>
        </p:nvSpPr>
        <p:spPr>
          <a:xfrm>
            <a:off x="6398847" y="8742711"/>
            <a:ext cx="166523" cy="182449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algn="l" defTabSz="914400" latinLnBrk="1">
              <a:defRPr sz="1800">
                <a:solidFill>
                  <a:srgbClr val="000000"/>
                </a:solidFill>
              </a:defRPr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22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B</m:t>
                  </m:r>
                </m:oMath>
              </m:oMathPara>
            </a14:m>
            <a:endParaRPr sz="2200"/>
          </a:p>
        </p:txBody>
      </p:sp>
      <p:sp>
        <p:nvSpPr>
          <p:cNvPr id="374" name="Ligne"/>
          <p:cNvSpPr/>
          <p:nvPr/>
        </p:nvSpPr>
        <p:spPr>
          <a:xfrm flipV="1">
            <a:off x="16731236" y="10330538"/>
            <a:ext cx="232959" cy="232959"/>
          </a:xfrm>
          <a:prstGeom prst="line">
            <a:avLst/>
          </a:prstGeom>
          <a:ln w="1016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375" name="Ligne"/>
          <p:cNvSpPr/>
          <p:nvPr/>
        </p:nvSpPr>
        <p:spPr>
          <a:xfrm flipV="1">
            <a:off x="16731236" y="10642923"/>
            <a:ext cx="232959" cy="232959"/>
          </a:xfrm>
          <a:prstGeom prst="line">
            <a:avLst/>
          </a:prstGeom>
          <a:ln w="1016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376" name="Ligne"/>
          <p:cNvSpPr/>
          <p:nvPr/>
        </p:nvSpPr>
        <p:spPr>
          <a:xfrm flipV="1">
            <a:off x="16756636" y="10923270"/>
            <a:ext cx="232959" cy="232959"/>
          </a:xfrm>
          <a:prstGeom prst="line">
            <a:avLst/>
          </a:prstGeom>
          <a:ln w="1016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377" name="Ligne"/>
          <p:cNvSpPr/>
          <p:nvPr/>
        </p:nvSpPr>
        <p:spPr>
          <a:xfrm flipV="1">
            <a:off x="16731236" y="11210260"/>
            <a:ext cx="232959" cy="232959"/>
          </a:xfrm>
          <a:prstGeom prst="line">
            <a:avLst/>
          </a:prstGeom>
          <a:ln w="1016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378" name="Ligne"/>
          <p:cNvSpPr/>
          <p:nvPr/>
        </p:nvSpPr>
        <p:spPr>
          <a:xfrm flipV="1">
            <a:off x="16731236" y="11537038"/>
            <a:ext cx="232959" cy="232959"/>
          </a:xfrm>
          <a:prstGeom prst="line">
            <a:avLst/>
          </a:prstGeom>
          <a:ln w="1016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379" name="Cercle"/>
          <p:cNvSpPr/>
          <p:nvPr/>
        </p:nvSpPr>
        <p:spPr>
          <a:xfrm>
            <a:off x="6592521" y="8896563"/>
            <a:ext cx="168200" cy="168199"/>
          </a:xfrm>
          <a:prstGeom prst="ellipse">
            <a:avLst/>
          </a:prstGeom>
          <a:solidFill>
            <a:srgbClr val="ED220D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</a:p>
        </p:txBody>
      </p:sp>
      <p:sp>
        <p:nvSpPr>
          <p:cNvPr id="380" name="Équation"/>
          <p:cNvSpPr txBox="1"/>
          <p:nvPr/>
        </p:nvSpPr>
        <p:spPr>
          <a:xfrm>
            <a:off x="16133714" y="8794398"/>
            <a:ext cx="333757" cy="258319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algn="l" defTabSz="914400" latinLnBrk="1">
              <a:defRPr sz="1800">
                <a:solidFill>
                  <a:srgbClr val="000000"/>
                </a:solidFill>
              </a:defRPr>
            </a:pPr>
            <a14:m>
              <m:oMathPara>
                <m:oMathParaPr>
                  <m:jc m:val="centerGroup"/>
                </m:oMathParaPr>
                <m:oMath>
                  <m:sSup>
                    <m:e>
                      <m:r>
                        <a:rPr xmlns:a="http://schemas.openxmlformats.org/drawingml/2006/main" sz="3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A</m:t>
                      </m:r>
                    </m:e>
                    <m:sup>
                      <m:r>
                        <a:rPr xmlns:a="http://schemas.openxmlformats.org/drawingml/2006/main" sz="3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′</m:t>
                      </m:r>
                    </m:sup>
                  </m:sSup>
                </m:oMath>
              </m:oMathPara>
            </a14:m>
            <a:endParaRPr sz="3000"/>
          </a:p>
        </p:txBody>
      </p:sp>
      <p:sp>
        <p:nvSpPr>
          <p:cNvPr id="381" name="Équation"/>
          <p:cNvSpPr txBox="1"/>
          <p:nvPr/>
        </p:nvSpPr>
        <p:spPr>
          <a:xfrm>
            <a:off x="16172405" y="9539123"/>
            <a:ext cx="306794" cy="249709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algn="l" defTabSz="914400" latinLnBrk="1">
              <a:defRPr sz="1800">
                <a:solidFill>
                  <a:srgbClr val="000000"/>
                </a:solidFill>
              </a:defRPr>
            </a:pPr>
            <a14:m>
              <m:oMathPara>
                <m:oMathParaPr>
                  <m:jc m:val="centerGroup"/>
                </m:oMathParaPr>
                <m:oMath>
                  <m:sSup>
                    <m:e>
                      <m:r>
                        <a:rPr xmlns:a="http://schemas.openxmlformats.org/drawingml/2006/main" sz="2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B</m:t>
                      </m:r>
                    </m:e>
                    <m:sup>
                      <m:r>
                        <a:rPr xmlns:a="http://schemas.openxmlformats.org/drawingml/2006/main" sz="2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′</m:t>
                      </m:r>
                    </m:sup>
                  </m:sSup>
                </m:oMath>
              </m:oMathPara>
            </a14:m>
            <a:endParaRPr sz="2900"/>
          </a:p>
        </p:txBody>
      </p:sp>
      <p:sp>
        <p:nvSpPr>
          <p:cNvPr id="382" name="Cercle"/>
          <p:cNvSpPr/>
          <p:nvPr/>
        </p:nvSpPr>
        <p:spPr>
          <a:xfrm>
            <a:off x="6592521" y="9176563"/>
            <a:ext cx="168200" cy="168200"/>
          </a:xfrm>
          <a:prstGeom prst="ellipse">
            <a:avLst/>
          </a:prstGeom>
          <a:solidFill>
            <a:srgbClr val="ED220D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</a:p>
        </p:txBody>
      </p:sp>
      <p:sp>
        <p:nvSpPr>
          <p:cNvPr id="383" name="Équation"/>
          <p:cNvSpPr txBox="1"/>
          <p:nvPr/>
        </p:nvSpPr>
        <p:spPr>
          <a:xfrm>
            <a:off x="9831319" y="11985173"/>
            <a:ext cx="253594" cy="344729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algn="l" defTabSz="914400" latinLnBrk="1">
              <a:defRPr sz="1800">
                <a:solidFill>
                  <a:srgbClr val="000000"/>
                </a:solidFill>
              </a:defRPr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d</m:t>
                  </m:r>
                </m:oMath>
              </m:oMathPara>
            </a14:m>
            <a:endParaRPr sz="3900"/>
          </a:p>
        </p:txBody>
      </p:sp>
      <p:sp>
        <p:nvSpPr>
          <p:cNvPr id="384" name="Équation"/>
          <p:cNvSpPr txBox="1"/>
          <p:nvPr/>
        </p:nvSpPr>
        <p:spPr>
          <a:xfrm>
            <a:off x="4964020" y="8920209"/>
            <a:ext cx="1411215" cy="298708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algn="l" defTabSz="914400" latinLnBrk="1">
              <a:defRPr sz="1800">
                <a:solidFill>
                  <a:srgbClr val="000000"/>
                </a:solidFill>
              </a:defRPr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2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h</m:t>
                  </m:r>
                  <m:r>
                    <a:rPr xmlns:a="http://schemas.openxmlformats.org/drawingml/2006/main" sz="2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&lt;</m:t>
                  </m:r>
                  <m:sSub>
                    <m:e>
                      <m:r>
                        <a:rPr xmlns:a="http://schemas.openxmlformats.org/drawingml/2006/main" sz="25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h</m:t>
                      </m:r>
                    </m:e>
                    <m:sub>
                      <m:r>
                        <a:rPr xmlns:a="http://schemas.openxmlformats.org/drawingml/2006/main" sz="25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m</m:t>
                      </m:r>
                      <m:r>
                        <a:rPr xmlns:a="http://schemas.openxmlformats.org/drawingml/2006/main" sz="25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i</m:t>
                      </m:r>
                      <m:r>
                        <a:rPr xmlns:a="http://schemas.openxmlformats.org/drawingml/2006/main" sz="25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n</m:t>
                      </m:r>
                    </m:sub>
                  </m:sSub>
                  <m:r>
                    <a:rPr xmlns:a="http://schemas.openxmlformats.org/drawingml/2006/main" sz="2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2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d</m:t>
                  </m:r>
                  <m:r>
                    <a:rPr xmlns:a="http://schemas.openxmlformats.org/drawingml/2006/main" sz="2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</m:oMath>
              </m:oMathPara>
            </a14:m>
            <a:endParaRPr sz="2500"/>
          </a:p>
        </p:txBody>
      </p:sp>
      <p:sp>
        <p:nvSpPr>
          <p:cNvPr id="385" name="Équation"/>
          <p:cNvSpPr txBox="1"/>
          <p:nvPr/>
        </p:nvSpPr>
        <p:spPr>
          <a:xfrm>
            <a:off x="7252065" y="8790184"/>
            <a:ext cx="887834" cy="211177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algn="l" defTabSz="914400" latinLnBrk="1">
              <a:defRPr sz="1800">
                <a:solidFill>
                  <a:srgbClr val="000000"/>
                </a:solidFill>
              </a:defRPr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21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α</m:t>
                  </m:r>
                  <m:r>
                    <a:rPr xmlns:a="http://schemas.openxmlformats.org/drawingml/2006/main" sz="21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&lt;</m:t>
                  </m:r>
                  <m:sSub>
                    <m:e>
                      <m:r>
                        <a:rPr xmlns:a="http://schemas.openxmlformats.org/drawingml/2006/main" sz="21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α</m:t>
                      </m:r>
                    </m:e>
                    <m:sub>
                      <m:r>
                        <a:rPr xmlns:a="http://schemas.openxmlformats.org/drawingml/2006/main" sz="21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m</m:t>
                      </m:r>
                      <m:r>
                        <a:rPr xmlns:a="http://schemas.openxmlformats.org/drawingml/2006/main" sz="21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i</m:t>
                      </m:r>
                      <m:r>
                        <a:rPr xmlns:a="http://schemas.openxmlformats.org/drawingml/2006/main" sz="21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n</m:t>
                      </m:r>
                    </m:sub>
                  </m:sSub>
                </m:oMath>
              </m:oMathPara>
            </a14:m>
            <a:endParaRPr sz="2100"/>
          </a:p>
        </p:txBody>
      </p:sp>
      <p:sp>
        <p:nvSpPr>
          <p:cNvPr id="386" name="Microscopie optique : but"/>
          <p:cNvSpPr txBox="1"/>
          <p:nvPr>
            <p:ph type="ctrTitle"/>
          </p:nvPr>
        </p:nvSpPr>
        <p:spPr>
          <a:xfrm>
            <a:off x="-19858" y="-7960"/>
            <a:ext cx="24384001" cy="1241602"/>
          </a:xfrm>
          <a:prstGeom prst="rect">
            <a:avLst/>
          </a:prstGeom>
          <a:solidFill>
            <a:schemeClr val="accent1">
              <a:hueOff val="114395"/>
              <a:lumOff val="-24975"/>
            </a:schemeClr>
          </a:solidFill>
        </p:spPr>
        <p:txBody>
          <a:bodyPr anchor="ctr"/>
          <a:lstStyle>
            <a:lvl1pPr defTabSz="825500">
              <a:lnSpc>
                <a:spcPct val="100000"/>
              </a:lnSpc>
              <a:defRPr b="0" spc="0" sz="5000">
                <a:solidFill>
                  <a:srgbClr val="FFFFFF"/>
                </a:solidFill>
              </a:defRPr>
            </a:lvl1pPr>
          </a:lstStyle>
          <a:p>
            <a:pPr/>
            <a:r>
              <a:t>  Microscopie optique : but</a:t>
            </a:r>
          </a:p>
        </p:txBody>
      </p:sp>
      <p:sp>
        <p:nvSpPr>
          <p:cNvPr id="387" name="On veut « voir » des objets petits en taille…"/>
          <p:cNvSpPr txBox="1"/>
          <p:nvPr/>
        </p:nvSpPr>
        <p:spPr>
          <a:xfrm>
            <a:off x="1206499" y="1953529"/>
            <a:ext cx="21870939" cy="3807383"/>
          </a:xfrm>
          <a:prstGeom prst="rect">
            <a:avLst/>
          </a:prstGeom>
          <a:ln w="63500">
            <a:solidFill>
              <a:srgbClr val="000000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 fontScale="100000" lnSpcReduction="0"/>
          </a:bodyPr>
          <a:lstStyle/>
          <a:p>
            <a:pPr marL="457200" indent="-457200" algn="l" defTabSz="825500">
              <a:buSzPct val="123000"/>
              <a:buChar char="*"/>
              <a:defRPr sz="3600">
                <a:solidFill>
                  <a:srgbClr val="000000"/>
                </a:solidFill>
              </a:defRPr>
            </a:pPr>
            <a:r>
              <a:t>On veut « voir » des objets petits en taille</a:t>
            </a:r>
          </a:p>
          <a:p>
            <a:pPr lvl="1" marL="1066800" indent="-457200" algn="l" defTabSz="825500">
              <a:buSzPct val="123000"/>
              <a:buChar char="*"/>
              <a:defRPr sz="3600">
                <a:solidFill>
                  <a:srgbClr val="000000"/>
                </a:solidFill>
              </a:defRPr>
            </a:pPr>
            <a14:m>
              <m:oMath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→</m:t>
                </m:r>
              </m:oMath>
            </a14:m>
            <a:r>
              <a:t> on veut en distinguer les détails</a:t>
            </a:r>
          </a:p>
          <a:p>
            <a:pPr marL="457200" indent="-457200" algn="l" defTabSz="825500">
              <a:buSzPct val="123000"/>
              <a:buChar char="*"/>
              <a:defRPr sz="3600">
                <a:solidFill>
                  <a:srgbClr val="000000"/>
                </a:solidFill>
              </a:defRPr>
            </a:pPr>
            <a:r>
              <a:t>La limitation en taille des objets visible est étroitement liée au </a:t>
            </a:r>
            <a:r>
              <a:rPr b="1" u="sng"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rPr>
              <a:t>pouvoir séparateur</a:t>
            </a:r>
            <a:r>
              <a:t> de l’oeil</a:t>
            </a:r>
          </a:p>
          <a:p>
            <a:pPr lvl="1" marL="1066800" indent="-457200" algn="l" defTabSz="825500">
              <a:buSzPct val="123000"/>
              <a:buChar char="*"/>
              <a:defRPr sz="3600">
                <a:solidFill>
                  <a:srgbClr val="000000"/>
                </a:solidFill>
              </a:defRPr>
            </a:pPr>
            <a14:m>
              <m:oMath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→</m:t>
                </m:r>
              </m:oMath>
            </a14:m>
            <a:r>
              <a:t> diffraction par la pupille</a:t>
            </a:r>
          </a:p>
          <a:p>
            <a:pPr lvl="1" marL="1066800" indent="-457200" algn="l" defTabSz="825500">
              <a:buSzPct val="123000"/>
              <a:buChar char="*"/>
              <a:defRPr sz="3600">
                <a:solidFill>
                  <a:srgbClr val="000000"/>
                </a:solidFill>
              </a:defRPr>
            </a:pPr>
            <a:r>
              <a:t>C’est en fait une limitation angulaire (</a:t>
            </a:r>
            <a14:m>
              <m:oMath>
                <m:sSub>
                  <m:e>
                    <m:r>
                      <a:rPr xmlns:a="http://schemas.openxmlformats.org/drawingml/2006/main" sz="43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α</m:t>
                    </m:r>
                  </m:e>
                  <m:sub>
                    <m:r>
                      <a:rPr xmlns:a="http://schemas.openxmlformats.org/drawingml/2006/main" sz="43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m</m:t>
                    </m:r>
                    <m:r>
                      <a:rPr xmlns:a="http://schemas.openxmlformats.org/drawingml/2006/main" sz="43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i</m:t>
                    </m:r>
                    <m:r>
                      <a:rPr xmlns:a="http://schemas.openxmlformats.org/drawingml/2006/main" sz="43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sub>
                </m:sSub>
                <m:r>
                  <a:rPr xmlns:a="http://schemas.openxmlformats.org/drawingml/2006/main" sz="43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≃</m:t>
                </m:r>
                <m:sSup>
                  <m:e>
                    <m:r>
                      <a:rPr xmlns:a="http://schemas.openxmlformats.org/drawingml/2006/main" sz="43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e>
                  <m:sup>
                    <m:r>
                      <a:rPr xmlns:a="http://schemas.openxmlformats.org/drawingml/2006/main" sz="43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′</m:t>
                    </m:r>
                  </m:sup>
                </m:sSup>
                <m:r>
                  <a:rPr xmlns:a="http://schemas.openxmlformats.org/drawingml/2006/main" sz="43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sSup>
                  <m:e>
                    <m:r>
                      <a:rPr xmlns:a="http://schemas.openxmlformats.org/drawingml/2006/main" sz="43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0,017</m:t>
                    </m:r>
                  </m:e>
                  <m:sup>
                    <m:r>
                      <a:rPr xmlns:a="http://schemas.openxmlformats.org/drawingml/2006/main" sz="43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∘</m:t>
                    </m:r>
                  </m:sup>
                </m:sSup>
              </m:oMath>
            </a14:m>
            <a:r>
              <a:t>)</a:t>
            </a:r>
          </a:p>
        </p:txBody>
      </p:sp>
      <p:sp>
        <p:nvSpPr>
          <p:cNvPr id="388" name="Ligne"/>
          <p:cNvSpPr/>
          <p:nvPr/>
        </p:nvSpPr>
        <p:spPr>
          <a:xfrm>
            <a:off x="6760527" y="11939573"/>
            <a:ext cx="5880702" cy="1"/>
          </a:xfrm>
          <a:prstGeom prst="line">
            <a:avLst/>
          </a:prstGeom>
          <a:ln w="25400">
            <a:solidFill>
              <a:srgbClr val="000000"/>
            </a:solidFill>
            <a:miter lim="400000"/>
            <a:headEnd type="triangle"/>
            <a:tailEnd type="triangle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389" name="Ligne"/>
          <p:cNvSpPr/>
          <p:nvPr/>
        </p:nvSpPr>
        <p:spPr>
          <a:xfrm flipV="1">
            <a:off x="6474778" y="8951367"/>
            <a:ext cx="1" cy="311786"/>
          </a:xfrm>
          <a:prstGeom prst="line">
            <a:avLst/>
          </a:prstGeom>
          <a:ln w="25400">
            <a:solidFill>
              <a:srgbClr val="000000"/>
            </a:solidFill>
            <a:miter lim="400000"/>
            <a:headEnd type="triangle"/>
            <a:tailEnd type="triangle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391" name="Ligne de connexion"/>
          <p:cNvSpPr/>
          <p:nvPr/>
        </p:nvSpPr>
        <p:spPr>
          <a:xfrm>
            <a:off x="7178330" y="9022236"/>
            <a:ext cx="48617" cy="22512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7692" h="21600" fill="norm" stroke="1" extrusionOk="0">
                <a:moveTo>
                  <a:pt x="17692" y="0"/>
                </a:moveTo>
                <a:cubicBezTo>
                  <a:pt x="953" y="6464"/>
                  <a:pt x="-3908" y="13664"/>
                  <a:pt x="3110" y="21600"/>
                </a:cubicBezTo>
              </a:path>
            </a:pathLst>
          </a:custGeom>
          <a:ln w="25400">
            <a:solidFill>
              <a:srgbClr val="000000"/>
            </a:solidFill>
            <a:miter lim="400000"/>
          </a:ln>
        </p:spPr>
        <p:txBody>
          <a:bodyPr/>
          <a:lstStyle/>
          <a:p>
            <a:pPr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" name="Ligne"/>
          <p:cNvSpPr/>
          <p:nvPr/>
        </p:nvSpPr>
        <p:spPr>
          <a:xfrm>
            <a:off x="6699157" y="8985350"/>
            <a:ext cx="9936685" cy="436327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/>
          </a:p>
        </p:txBody>
      </p:sp>
      <p:pic>
        <p:nvPicPr>
          <p:cNvPr id="394" name="Capture d’écran 2022-04-30 à 13.34.57.png" descr="Capture d’écran 2022-04-30 à 13.34.57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 rot="16200000">
            <a:off x="15803909" y="8919940"/>
            <a:ext cx="1049671" cy="672485"/>
          </a:xfrm>
          <a:prstGeom prst="rect">
            <a:avLst/>
          </a:prstGeom>
          <a:ln w="12700">
            <a:miter lim="400000"/>
          </a:ln>
        </p:spPr>
      </p:pic>
      <p:pic>
        <p:nvPicPr>
          <p:cNvPr id="395" name="Capture d’écran 2022-04-30 à 13.34.57.png" descr="Capture d’écran 2022-04-30 à 13.34.57.png"/>
          <p:cNvPicPr>
            <a:picLocks noChangeAspect="1"/>
          </p:cNvPicPr>
          <p:nvPr/>
        </p:nvPicPr>
        <p:blipFill>
          <a:blip r:embed="rId2">
            <a:extLst/>
          </a:blip>
          <a:srcRect l="0" t="0" r="3629" b="0"/>
          <a:stretch>
            <a:fillRect/>
          </a:stretch>
        </p:blipFill>
        <p:spPr>
          <a:xfrm rot="16200000">
            <a:off x="15822959" y="9056400"/>
            <a:ext cx="1011571" cy="672485"/>
          </a:xfrm>
          <a:prstGeom prst="rect">
            <a:avLst/>
          </a:prstGeom>
          <a:ln w="12700">
            <a:miter lim="400000"/>
          </a:ln>
        </p:spPr>
      </p:pic>
      <p:sp>
        <p:nvSpPr>
          <p:cNvPr id="396" name="Ligne"/>
          <p:cNvSpPr/>
          <p:nvPr/>
        </p:nvSpPr>
        <p:spPr>
          <a:xfrm>
            <a:off x="3252443" y="9257541"/>
            <a:ext cx="16552093" cy="1"/>
          </a:xfrm>
          <a:prstGeom prst="line">
            <a:avLst/>
          </a:prstGeom>
          <a:ln w="381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397" name="Ligne"/>
          <p:cNvSpPr/>
          <p:nvPr/>
        </p:nvSpPr>
        <p:spPr>
          <a:xfrm flipV="1">
            <a:off x="12633282" y="7718293"/>
            <a:ext cx="1" cy="2995841"/>
          </a:xfrm>
          <a:prstGeom prst="line">
            <a:avLst/>
          </a:prstGeom>
          <a:ln w="76200">
            <a:solidFill>
              <a:srgbClr val="000000"/>
            </a:solidFill>
            <a:miter lim="400000"/>
            <a:headEnd type="triangle"/>
            <a:tailEnd type="triangle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398" name="Ligne"/>
          <p:cNvSpPr/>
          <p:nvPr/>
        </p:nvSpPr>
        <p:spPr>
          <a:xfrm flipV="1">
            <a:off x="16709760" y="7017766"/>
            <a:ext cx="1" cy="5011148"/>
          </a:xfrm>
          <a:prstGeom prst="line">
            <a:avLst/>
          </a:prstGeom>
          <a:ln w="1016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399" name="Ligne"/>
          <p:cNvSpPr/>
          <p:nvPr/>
        </p:nvSpPr>
        <p:spPr>
          <a:xfrm flipV="1">
            <a:off x="16718536" y="7002393"/>
            <a:ext cx="232959" cy="232959"/>
          </a:xfrm>
          <a:prstGeom prst="line">
            <a:avLst/>
          </a:prstGeom>
          <a:ln w="1016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400" name="Ligne"/>
          <p:cNvSpPr/>
          <p:nvPr/>
        </p:nvSpPr>
        <p:spPr>
          <a:xfrm flipV="1">
            <a:off x="16718536" y="7289384"/>
            <a:ext cx="232959" cy="232959"/>
          </a:xfrm>
          <a:prstGeom prst="line">
            <a:avLst/>
          </a:prstGeom>
          <a:ln w="1016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401" name="Ligne"/>
          <p:cNvSpPr/>
          <p:nvPr/>
        </p:nvSpPr>
        <p:spPr>
          <a:xfrm flipV="1">
            <a:off x="16718536" y="7616161"/>
            <a:ext cx="232959" cy="232959"/>
          </a:xfrm>
          <a:prstGeom prst="line">
            <a:avLst/>
          </a:prstGeom>
          <a:ln w="1016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402" name="Ligne"/>
          <p:cNvSpPr/>
          <p:nvPr/>
        </p:nvSpPr>
        <p:spPr>
          <a:xfrm flipV="1">
            <a:off x="16718536" y="7928546"/>
            <a:ext cx="232959" cy="232959"/>
          </a:xfrm>
          <a:prstGeom prst="line">
            <a:avLst/>
          </a:prstGeom>
          <a:ln w="1016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403" name="Ligne"/>
          <p:cNvSpPr/>
          <p:nvPr/>
        </p:nvSpPr>
        <p:spPr>
          <a:xfrm flipV="1">
            <a:off x="16743936" y="8196193"/>
            <a:ext cx="232959" cy="232959"/>
          </a:xfrm>
          <a:prstGeom prst="line">
            <a:avLst/>
          </a:prstGeom>
          <a:ln w="1016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404" name="Ligne"/>
          <p:cNvSpPr/>
          <p:nvPr/>
        </p:nvSpPr>
        <p:spPr>
          <a:xfrm flipV="1">
            <a:off x="16718536" y="8483183"/>
            <a:ext cx="232959" cy="232959"/>
          </a:xfrm>
          <a:prstGeom prst="line">
            <a:avLst/>
          </a:prstGeom>
          <a:ln w="1016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405" name="Ligne"/>
          <p:cNvSpPr/>
          <p:nvPr/>
        </p:nvSpPr>
        <p:spPr>
          <a:xfrm flipV="1">
            <a:off x="16718536" y="8809961"/>
            <a:ext cx="232959" cy="232959"/>
          </a:xfrm>
          <a:prstGeom prst="line">
            <a:avLst/>
          </a:prstGeom>
          <a:ln w="1016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406" name="Ligne"/>
          <p:cNvSpPr/>
          <p:nvPr/>
        </p:nvSpPr>
        <p:spPr>
          <a:xfrm flipV="1">
            <a:off x="16718536" y="9122346"/>
            <a:ext cx="232959" cy="232959"/>
          </a:xfrm>
          <a:prstGeom prst="line">
            <a:avLst/>
          </a:prstGeom>
          <a:ln w="1016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407" name="Ligne"/>
          <p:cNvSpPr/>
          <p:nvPr/>
        </p:nvSpPr>
        <p:spPr>
          <a:xfrm flipV="1">
            <a:off x="16743936" y="9402693"/>
            <a:ext cx="232959" cy="232959"/>
          </a:xfrm>
          <a:prstGeom prst="line">
            <a:avLst/>
          </a:prstGeom>
          <a:ln w="1016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408" name="Ligne"/>
          <p:cNvSpPr/>
          <p:nvPr/>
        </p:nvSpPr>
        <p:spPr>
          <a:xfrm flipV="1">
            <a:off x="16718536" y="9689683"/>
            <a:ext cx="232959" cy="232959"/>
          </a:xfrm>
          <a:prstGeom prst="line">
            <a:avLst/>
          </a:prstGeom>
          <a:ln w="1016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409" name="Ligne"/>
          <p:cNvSpPr/>
          <p:nvPr/>
        </p:nvSpPr>
        <p:spPr>
          <a:xfrm flipV="1">
            <a:off x="16718536" y="10016461"/>
            <a:ext cx="232959" cy="232959"/>
          </a:xfrm>
          <a:prstGeom prst="line">
            <a:avLst/>
          </a:prstGeom>
          <a:ln w="1016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/>
          </a:p>
        </p:txBody>
      </p:sp>
      <p:grpSp>
        <p:nvGrpSpPr>
          <p:cNvPr id="412" name="Grouper"/>
          <p:cNvGrpSpPr/>
          <p:nvPr/>
        </p:nvGrpSpPr>
        <p:grpSpPr>
          <a:xfrm>
            <a:off x="11901258" y="6817369"/>
            <a:ext cx="304801" cy="1529718"/>
            <a:chOff x="0" y="0"/>
            <a:chExt cx="304800" cy="1529717"/>
          </a:xfrm>
        </p:grpSpPr>
        <p:sp>
          <p:nvSpPr>
            <p:cNvPr id="410" name="Ligne"/>
            <p:cNvSpPr/>
            <p:nvPr/>
          </p:nvSpPr>
          <p:spPr>
            <a:xfrm flipV="1">
              <a:off x="152399" y="-1"/>
              <a:ext cx="1" cy="1529719"/>
            </a:xfrm>
            <a:prstGeom prst="line">
              <a:avLst/>
            </a:prstGeom>
            <a:noFill/>
            <a:ln w="762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/>
            </a:p>
          </p:txBody>
        </p:sp>
        <p:sp>
          <p:nvSpPr>
            <p:cNvPr id="411" name="Ligne"/>
            <p:cNvSpPr/>
            <p:nvPr/>
          </p:nvSpPr>
          <p:spPr>
            <a:xfrm flipH="1">
              <a:off x="-1" y="1501428"/>
              <a:ext cx="304801" cy="1"/>
            </a:xfrm>
            <a:prstGeom prst="line">
              <a:avLst/>
            </a:prstGeom>
            <a:noFill/>
            <a:ln w="762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/>
            </a:p>
          </p:txBody>
        </p:sp>
      </p:grpSp>
      <p:grpSp>
        <p:nvGrpSpPr>
          <p:cNvPr id="415" name="Grouper"/>
          <p:cNvGrpSpPr/>
          <p:nvPr/>
        </p:nvGrpSpPr>
        <p:grpSpPr>
          <a:xfrm>
            <a:off x="11921115" y="10085340"/>
            <a:ext cx="304801" cy="1529718"/>
            <a:chOff x="0" y="0"/>
            <a:chExt cx="304800" cy="1529717"/>
          </a:xfrm>
        </p:grpSpPr>
        <p:sp>
          <p:nvSpPr>
            <p:cNvPr id="413" name="Ligne"/>
            <p:cNvSpPr/>
            <p:nvPr/>
          </p:nvSpPr>
          <p:spPr>
            <a:xfrm flipV="1">
              <a:off x="152399" y="-1"/>
              <a:ext cx="1" cy="1529719"/>
            </a:xfrm>
            <a:prstGeom prst="line">
              <a:avLst/>
            </a:prstGeom>
            <a:noFill/>
            <a:ln w="762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/>
            </a:p>
          </p:txBody>
        </p:sp>
        <p:sp>
          <p:nvSpPr>
            <p:cNvPr id="414" name="Ligne"/>
            <p:cNvSpPr/>
            <p:nvPr/>
          </p:nvSpPr>
          <p:spPr>
            <a:xfrm flipH="1" flipV="1">
              <a:off x="-1" y="28288"/>
              <a:ext cx="304801" cy="1"/>
            </a:xfrm>
            <a:prstGeom prst="line">
              <a:avLst/>
            </a:prstGeom>
            <a:noFill/>
            <a:ln w="762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/>
            </a:p>
          </p:txBody>
        </p:sp>
      </p:grpSp>
      <p:sp>
        <p:nvSpPr>
          <p:cNvPr id="416" name="Équation"/>
          <p:cNvSpPr txBox="1"/>
          <p:nvPr/>
        </p:nvSpPr>
        <p:spPr>
          <a:xfrm>
            <a:off x="6404003" y="9361421"/>
            <a:ext cx="156211" cy="169673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algn="l" defTabSz="914400" latinLnBrk="1">
              <a:defRPr sz="1800">
                <a:solidFill>
                  <a:srgbClr val="000000"/>
                </a:solidFill>
              </a:defRPr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20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A</m:t>
                  </m:r>
                </m:oMath>
              </m:oMathPara>
            </a14:m>
            <a:endParaRPr sz="2000"/>
          </a:p>
        </p:txBody>
      </p:sp>
      <p:sp>
        <p:nvSpPr>
          <p:cNvPr id="417" name="Équation"/>
          <p:cNvSpPr txBox="1"/>
          <p:nvPr/>
        </p:nvSpPr>
        <p:spPr>
          <a:xfrm>
            <a:off x="6398847" y="8742711"/>
            <a:ext cx="166523" cy="182449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algn="l" defTabSz="914400" latinLnBrk="1">
              <a:defRPr sz="1800">
                <a:solidFill>
                  <a:srgbClr val="000000"/>
                </a:solidFill>
              </a:defRPr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22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B</m:t>
                  </m:r>
                </m:oMath>
              </m:oMathPara>
            </a14:m>
            <a:endParaRPr sz="2200"/>
          </a:p>
        </p:txBody>
      </p:sp>
      <p:sp>
        <p:nvSpPr>
          <p:cNvPr id="418" name="Ligne"/>
          <p:cNvSpPr/>
          <p:nvPr/>
        </p:nvSpPr>
        <p:spPr>
          <a:xfrm flipV="1">
            <a:off x="16731236" y="10330538"/>
            <a:ext cx="232959" cy="232959"/>
          </a:xfrm>
          <a:prstGeom prst="line">
            <a:avLst/>
          </a:prstGeom>
          <a:ln w="1016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419" name="Ligne"/>
          <p:cNvSpPr/>
          <p:nvPr/>
        </p:nvSpPr>
        <p:spPr>
          <a:xfrm flipV="1">
            <a:off x="16731236" y="10642923"/>
            <a:ext cx="232959" cy="232959"/>
          </a:xfrm>
          <a:prstGeom prst="line">
            <a:avLst/>
          </a:prstGeom>
          <a:ln w="1016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420" name="Ligne"/>
          <p:cNvSpPr/>
          <p:nvPr/>
        </p:nvSpPr>
        <p:spPr>
          <a:xfrm flipV="1">
            <a:off x="16756636" y="10923270"/>
            <a:ext cx="232959" cy="232959"/>
          </a:xfrm>
          <a:prstGeom prst="line">
            <a:avLst/>
          </a:prstGeom>
          <a:ln w="1016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421" name="Ligne"/>
          <p:cNvSpPr/>
          <p:nvPr/>
        </p:nvSpPr>
        <p:spPr>
          <a:xfrm flipV="1">
            <a:off x="16731236" y="11210260"/>
            <a:ext cx="232959" cy="232959"/>
          </a:xfrm>
          <a:prstGeom prst="line">
            <a:avLst/>
          </a:prstGeom>
          <a:ln w="1016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422" name="Ligne"/>
          <p:cNvSpPr/>
          <p:nvPr/>
        </p:nvSpPr>
        <p:spPr>
          <a:xfrm flipV="1">
            <a:off x="16731236" y="11537038"/>
            <a:ext cx="232959" cy="232959"/>
          </a:xfrm>
          <a:prstGeom prst="line">
            <a:avLst/>
          </a:prstGeom>
          <a:ln w="1016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423" name="Cercle"/>
          <p:cNvSpPr/>
          <p:nvPr/>
        </p:nvSpPr>
        <p:spPr>
          <a:xfrm>
            <a:off x="6592521" y="8896563"/>
            <a:ext cx="168200" cy="168199"/>
          </a:xfrm>
          <a:prstGeom prst="ellipse">
            <a:avLst/>
          </a:prstGeom>
          <a:solidFill>
            <a:srgbClr val="ED220D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</a:p>
        </p:txBody>
      </p:sp>
      <p:sp>
        <p:nvSpPr>
          <p:cNvPr id="424" name="Équation"/>
          <p:cNvSpPr txBox="1"/>
          <p:nvPr/>
        </p:nvSpPr>
        <p:spPr>
          <a:xfrm>
            <a:off x="16133714" y="8794398"/>
            <a:ext cx="333757" cy="258319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algn="l" defTabSz="914400" latinLnBrk="1">
              <a:defRPr sz="1800">
                <a:solidFill>
                  <a:srgbClr val="000000"/>
                </a:solidFill>
              </a:defRPr>
            </a:pPr>
            <a14:m>
              <m:oMathPara>
                <m:oMathParaPr>
                  <m:jc m:val="centerGroup"/>
                </m:oMathParaPr>
                <m:oMath>
                  <m:sSup>
                    <m:e>
                      <m:r>
                        <a:rPr xmlns:a="http://schemas.openxmlformats.org/drawingml/2006/main" sz="3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A</m:t>
                      </m:r>
                    </m:e>
                    <m:sup>
                      <m:r>
                        <a:rPr xmlns:a="http://schemas.openxmlformats.org/drawingml/2006/main" sz="3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′</m:t>
                      </m:r>
                    </m:sup>
                  </m:sSup>
                </m:oMath>
              </m:oMathPara>
            </a14:m>
            <a:endParaRPr sz="3000"/>
          </a:p>
        </p:txBody>
      </p:sp>
      <p:sp>
        <p:nvSpPr>
          <p:cNvPr id="425" name="Équation"/>
          <p:cNvSpPr txBox="1"/>
          <p:nvPr/>
        </p:nvSpPr>
        <p:spPr>
          <a:xfrm>
            <a:off x="16172405" y="9539123"/>
            <a:ext cx="306794" cy="249709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algn="l" defTabSz="914400" latinLnBrk="1">
              <a:defRPr sz="1800">
                <a:solidFill>
                  <a:srgbClr val="000000"/>
                </a:solidFill>
              </a:defRPr>
            </a:pPr>
            <a14:m>
              <m:oMathPara>
                <m:oMathParaPr>
                  <m:jc m:val="centerGroup"/>
                </m:oMathParaPr>
                <m:oMath>
                  <m:sSup>
                    <m:e>
                      <m:r>
                        <a:rPr xmlns:a="http://schemas.openxmlformats.org/drawingml/2006/main" sz="2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B</m:t>
                      </m:r>
                    </m:e>
                    <m:sup>
                      <m:r>
                        <a:rPr xmlns:a="http://schemas.openxmlformats.org/drawingml/2006/main" sz="2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′</m:t>
                      </m:r>
                    </m:sup>
                  </m:sSup>
                </m:oMath>
              </m:oMathPara>
            </a14:m>
            <a:endParaRPr sz="2900"/>
          </a:p>
        </p:txBody>
      </p:sp>
      <p:sp>
        <p:nvSpPr>
          <p:cNvPr id="426" name="Cercle"/>
          <p:cNvSpPr/>
          <p:nvPr/>
        </p:nvSpPr>
        <p:spPr>
          <a:xfrm>
            <a:off x="6592521" y="9176563"/>
            <a:ext cx="168200" cy="168200"/>
          </a:xfrm>
          <a:prstGeom prst="ellipse">
            <a:avLst/>
          </a:prstGeom>
          <a:solidFill>
            <a:srgbClr val="ED220D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</a:p>
        </p:txBody>
      </p:sp>
      <p:sp>
        <p:nvSpPr>
          <p:cNvPr id="427" name="Équation"/>
          <p:cNvSpPr txBox="1"/>
          <p:nvPr/>
        </p:nvSpPr>
        <p:spPr>
          <a:xfrm>
            <a:off x="9831319" y="11985173"/>
            <a:ext cx="253594" cy="344729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algn="l" defTabSz="914400" latinLnBrk="1">
              <a:defRPr sz="1800">
                <a:solidFill>
                  <a:srgbClr val="000000"/>
                </a:solidFill>
              </a:defRPr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d</m:t>
                  </m:r>
                </m:oMath>
              </m:oMathPara>
            </a14:m>
            <a:endParaRPr sz="3900"/>
          </a:p>
        </p:txBody>
      </p:sp>
      <p:sp>
        <p:nvSpPr>
          <p:cNvPr id="428" name="Équation"/>
          <p:cNvSpPr txBox="1"/>
          <p:nvPr/>
        </p:nvSpPr>
        <p:spPr>
          <a:xfrm>
            <a:off x="4964020" y="8920209"/>
            <a:ext cx="1411215" cy="298708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algn="l" defTabSz="914400" latinLnBrk="1">
              <a:defRPr sz="1800">
                <a:solidFill>
                  <a:srgbClr val="000000"/>
                </a:solidFill>
              </a:defRPr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2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h</m:t>
                  </m:r>
                  <m:r>
                    <a:rPr xmlns:a="http://schemas.openxmlformats.org/drawingml/2006/main" sz="2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&lt;</m:t>
                  </m:r>
                  <m:sSub>
                    <m:e>
                      <m:r>
                        <a:rPr xmlns:a="http://schemas.openxmlformats.org/drawingml/2006/main" sz="25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h</m:t>
                      </m:r>
                    </m:e>
                    <m:sub>
                      <m:r>
                        <a:rPr xmlns:a="http://schemas.openxmlformats.org/drawingml/2006/main" sz="25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m</m:t>
                      </m:r>
                      <m:r>
                        <a:rPr xmlns:a="http://schemas.openxmlformats.org/drawingml/2006/main" sz="25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i</m:t>
                      </m:r>
                      <m:r>
                        <a:rPr xmlns:a="http://schemas.openxmlformats.org/drawingml/2006/main" sz="25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n</m:t>
                      </m:r>
                    </m:sub>
                  </m:sSub>
                  <m:r>
                    <a:rPr xmlns:a="http://schemas.openxmlformats.org/drawingml/2006/main" sz="2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2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d</m:t>
                  </m:r>
                  <m:r>
                    <a:rPr xmlns:a="http://schemas.openxmlformats.org/drawingml/2006/main" sz="2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</m:oMath>
              </m:oMathPara>
            </a14:m>
            <a:endParaRPr sz="2500"/>
          </a:p>
        </p:txBody>
      </p:sp>
      <p:sp>
        <p:nvSpPr>
          <p:cNvPr id="429" name="Équation"/>
          <p:cNvSpPr txBox="1"/>
          <p:nvPr/>
        </p:nvSpPr>
        <p:spPr>
          <a:xfrm>
            <a:off x="7252065" y="8790184"/>
            <a:ext cx="887834" cy="211177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algn="l" defTabSz="914400" latinLnBrk="1">
              <a:defRPr sz="1800">
                <a:solidFill>
                  <a:srgbClr val="000000"/>
                </a:solidFill>
              </a:defRPr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21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α</m:t>
                  </m:r>
                  <m:r>
                    <a:rPr xmlns:a="http://schemas.openxmlformats.org/drawingml/2006/main" sz="21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&lt;</m:t>
                  </m:r>
                  <m:sSub>
                    <m:e>
                      <m:r>
                        <a:rPr xmlns:a="http://schemas.openxmlformats.org/drawingml/2006/main" sz="21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α</m:t>
                      </m:r>
                    </m:e>
                    <m:sub>
                      <m:r>
                        <a:rPr xmlns:a="http://schemas.openxmlformats.org/drawingml/2006/main" sz="21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m</m:t>
                      </m:r>
                      <m:r>
                        <a:rPr xmlns:a="http://schemas.openxmlformats.org/drawingml/2006/main" sz="21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i</m:t>
                      </m:r>
                      <m:r>
                        <a:rPr xmlns:a="http://schemas.openxmlformats.org/drawingml/2006/main" sz="21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n</m:t>
                      </m:r>
                    </m:sub>
                  </m:sSub>
                </m:oMath>
              </m:oMathPara>
            </a14:m>
            <a:endParaRPr sz="2100"/>
          </a:p>
        </p:txBody>
      </p:sp>
      <p:sp>
        <p:nvSpPr>
          <p:cNvPr id="430" name="Microscopie optique : but"/>
          <p:cNvSpPr txBox="1"/>
          <p:nvPr>
            <p:ph type="ctrTitle"/>
          </p:nvPr>
        </p:nvSpPr>
        <p:spPr>
          <a:xfrm>
            <a:off x="-19858" y="-7960"/>
            <a:ext cx="24384001" cy="1241602"/>
          </a:xfrm>
          <a:prstGeom prst="rect">
            <a:avLst/>
          </a:prstGeom>
          <a:solidFill>
            <a:schemeClr val="accent1">
              <a:hueOff val="114395"/>
              <a:lumOff val="-24975"/>
            </a:schemeClr>
          </a:solidFill>
        </p:spPr>
        <p:txBody>
          <a:bodyPr anchor="ctr"/>
          <a:lstStyle>
            <a:lvl1pPr defTabSz="825500">
              <a:lnSpc>
                <a:spcPct val="100000"/>
              </a:lnSpc>
              <a:defRPr b="0" spc="0" sz="5000">
                <a:solidFill>
                  <a:srgbClr val="FFFFFF"/>
                </a:solidFill>
              </a:defRPr>
            </a:lvl1pPr>
          </a:lstStyle>
          <a:p>
            <a:pPr/>
            <a:r>
              <a:t>  Microscopie optique : but</a:t>
            </a:r>
          </a:p>
        </p:txBody>
      </p:sp>
      <p:sp>
        <p:nvSpPr>
          <p:cNvPr id="431" name="On veut « voir » des objets petits en taille…"/>
          <p:cNvSpPr txBox="1"/>
          <p:nvPr/>
        </p:nvSpPr>
        <p:spPr>
          <a:xfrm>
            <a:off x="1206499" y="1953529"/>
            <a:ext cx="21870939" cy="3807383"/>
          </a:xfrm>
          <a:prstGeom prst="rect">
            <a:avLst/>
          </a:prstGeom>
          <a:ln w="63500">
            <a:solidFill>
              <a:srgbClr val="000000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 fontScale="100000" lnSpcReduction="0"/>
          </a:bodyPr>
          <a:lstStyle/>
          <a:p>
            <a:pPr marL="457200" indent="-457200" algn="l" defTabSz="825500">
              <a:buSzPct val="123000"/>
              <a:buChar char="*"/>
              <a:defRPr sz="3600">
                <a:solidFill>
                  <a:srgbClr val="000000"/>
                </a:solidFill>
              </a:defRPr>
            </a:pPr>
            <a:r>
              <a:t>On veut « voir » des objets petits en taille</a:t>
            </a:r>
          </a:p>
          <a:p>
            <a:pPr lvl="1" marL="1066800" indent="-457200" algn="l" defTabSz="825500">
              <a:buSzPct val="123000"/>
              <a:buChar char="*"/>
              <a:defRPr sz="3600">
                <a:solidFill>
                  <a:srgbClr val="000000"/>
                </a:solidFill>
              </a:defRPr>
            </a:pPr>
            <a14:m>
              <m:oMath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→</m:t>
                </m:r>
              </m:oMath>
            </a14:m>
            <a:r>
              <a:t> on veut en distinguer les détails</a:t>
            </a:r>
          </a:p>
          <a:p>
            <a:pPr marL="457200" indent="-457200" algn="l" defTabSz="825500">
              <a:buSzPct val="123000"/>
              <a:buChar char="*"/>
              <a:defRPr sz="3600">
                <a:solidFill>
                  <a:srgbClr val="000000"/>
                </a:solidFill>
              </a:defRPr>
            </a:pPr>
            <a:r>
              <a:t>La limitation en taille des objets visible est étroitement liée au </a:t>
            </a:r>
            <a:r>
              <a:rPr b="1" u="sng"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rPr>
              <a:t>pouvoir séparateur</a:t>
            </a:r>
            <a:r>
              <a:t> de l’oeil</a:t>
            </a:r>
          </a:p>
          <a:p>
            <a:pPr lvl="1" marL="1066800" indent="-457200" algn="l" defTabSz="825500">
              <a:buSzPct val="123000"/>
              <a:buChar char="*"/>
              <a:defRPr sz="3600">
                <a:solidFill>
                  <a:srgbClr val="000000"/>
                </a:solidFill>
              </a:defRPr>
            </a:pPr>
            <a14:m>
              <m:oMath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→</m:t>
                </m:r>
              </m:oMath>
            </a14:m>
            <a:r>
              <a:t> diffraction par la pupille</a:t>
            </a:r>
          </a:p>
          <a:p>
            <a:pPr lvl="1" marL="1066800" indent="-457200" algn="l" defTabSz="825500">
              <a:buSzPct val="123000"/>
              <a:buChar char="*"/>
              <a:defRPr sz="3600">
                <a:solidFill>
                  <a:srgbClr val="000000"/>
                </a:solidFill>
              </a:defRPr>
            </a:pPr>
            <a:r>
              <a:t>C’est en fait une limitation angulaire (</a:t>
            </a:r>
            <a14:m>
              <m:oMath>
                <m:sSub>
                  <m:e>
                    <m:r>
                      <a:rPr xmlns:a="http://schemas.openxmlformats.org/drawingml/2006/main" sz="43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α</m:t>
                    </m:r>
                  </m:e>
                  <m:sub>
                    <m:r>
                      <a:rPr xmlns:a="http://schemas.openxmlformats.org/drawingml/2006/main" sz="43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m</m:t>
                    </m:r>
                    <m:r>
                      <a:rPr xmlns:a="http://schemas.openxmlformats.org/drawingml/2006/main" sz="43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i</m:t>
                    </m:r>
                    <m:r>
                      <a:rPr xmlns:a="http://schemas.openxmlformats.org/drawingml/2006/main" sz="43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sub>
                </m:sSub>
                <m:r>
                  <a:rPr xmlns:a="http://schemas.openxmlformats.org/drawingml/2006/main" sz="43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≃</m:t>
                </m:r>
                <m:sSup>
                  <m:e>
                    <m:r>
                      <a:rPr xmlns:a="http://schemas.openxmlformats.org/drawingml/2006/main" sz="43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e>
                  <m:sup>
                    <m:r>
                      <a:rPr xmlns:a="http://schemas.openxmlformats.org/drawingml/2006/main" sz="43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′</m:t>
                    </m:r>
                  </m:sup>
                </m:sSup>
                <m:r>
                  <a:rPr xmlns:a="http://schemas.openxmlformats.org/drawingml/2006/main" sz="43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sSup>
                  <m:e>
                    <m:r>
                      <a:rPr xmlns:a="http://schemas.openxmlformats.org/drawingml/2006/main" sz="43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0,017</m:t>
                    </m:r>
                  </m:e>
                  <m:sup>
                    <m:r>
                      <a:rPr xmlns:a="http://schemas.openxmlformats.org/drawingml/2006/main" sz="43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∘</m:t>
                    </m:r>
                  </m:sup>
                </m:sSup>
              </m:oMath>
            </a14:m>
            <a:r>
              <a:t>)</a:t>
            </a:r>
          </a:p>
        </p:txBody>
      </p:sp>
      <p:sp>
        <p:nvSpPr>
          <p:cNvPr id="432" name="Ligne"/>
          <p:cNvSpPr/>
          <p:nvPr/>
        </p:nvSpPr>
        <p:spPr>
          <a:xfrm>
            <a:off x="6760527" y="11939573"/>
            <a:ext cx="5880702" cy="1"/>
          </a:xfrm>
          <a:prstGeom prst="line">
            <a:avLst/>
          </a:prstGeom>
          <a:ln w="25400">
            <a:solidFill>
              <a:srgbClr val="000000"/>
            </a:solidFill>
            <a:miter lim="400000"/>
            <a:headEnd type="triangle"/>
            <a:tailEnd type="triangle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433" name="Ligne"/>
          <p:cNvSpPr/>
          <p:nvPr/>
        </p:nvSpPr>
        <p:spPr>
          <a:xfrm flipV="1">
            <a:off x="6474778" y="8951367"/>
            <a:ext cx="1" cy="311786"/>
          </a:xfrm>
          <a:prstGeom prst="line">
            <a:avLst/>
          </a:prstGeom>
          <a:ln w="25400">
            <a:solidFill>
              <a:srgbClr val="000000"/>
            </a:solidFill>
            <a:miter lim="400000"/>
            <a:headEnd type="triangle"/>
            <a:tailEnd type="triangle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436" name="Ligne de connexion"/>
          <p:cNvSpPr/>
          <p:nvPr/>
        </p:nvSpPr>
        <p:spPr>
          <a:xfrm>
            <a:off x="7178330" y="9022236"/>
            <a:ext cx="48617" cy="22512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7692" h="21600" fill="norm" stroke="1" extrusionOk="0">
                <a:moveTo>
                  <a:pt x="17692" y="0"/>
                </a:moveTo>
                <a:cubicBezTo>
                  <a:pt x="953" y="6464"/>
                  <a:pt x="-3908" y="13664"/>
                  <a:pt x="3110" y="21600"/>
                </a:cubicBezTo>
              </a:path>
            </a:pathLst>
          </a:custGeom>
          <a:ln w="25400">
            <a:solidFill>
              <a:srgbClr val="000000"/>
            </a:solidFill>
            <a:miter lim="400000"/>
          </a:ln>
        </p:spPr>
        <p:txBody>
          <a:bodyPr/>
          <a:lstStyle/>
          <a:p>
            <a:pPr/>
          </a:p>
        </p:txBody>
      </p:sp>
      <p:sp>
        <p:nvSpPr>
          <p:cNvPr id="435" name="Idée : rapprocher l’objet de l’oeil"/>
          <p:cNvSpPr txBox="1"/>
          <p:nvPr/>
        </p:nvSpPr>
        <p:spPr>
          <a:xfrm>
            <a:off x="3930934" y="7607022"/>
            <a:ext cx="5574389" cy="561189"/>
          </a:xfrm>
          <a:prstGeom prst="rect">
            <a:avLst/>
          </a:prstGeom>
          <a:ln w="25400">
            <a:solidFill>
              <a:srgbClr val="000000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2900">
                <a:solidFill>
                  <a:srgbClr val="000000"/>
                </a:solidFill>
              </a:defRPr>
            </a:lvl1pPr>
          </a:lstStyle>
          <a:p>
            <a:pPr/>
            <a:r>
              <a:t>Idée : rapprocher l’objet de l’oeil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8" name="Ligne"/>
          <p:cNvSpPr/>
          <p:nvPr/>
        </p:nvSpPr>
        <p:spPr>
          <a:xfrm>
            <a:off x="9933149" y="8975085"/>
            <a:ext cx="6679233" cy="651031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/>
          </a:p>
        </p:txBody>
      </p:sp>
      <p:pic>
        <p:nvPicPr>
          <p:cNvPr id="439" name="Capture d’écran 2022-04-30 à 13.34.57.png" descr="Capture d’écran 2022-04-30 à 13.34.57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 rot="16200000">
            <a:off x="15803909" y="8919940"/>
            <a:ext cx="1049671" cy="672485"/>
          </a:xfrm>
          <a:prstGeom prst="rect">
            <a:avLst/>
          </a:prstGeom>
          <a:ln w="12700">
            <a:miter lim="400000"/>
          </a:ln>
        </p:spPr>
      </p:pic>
      <p:pic>
        <p:nvPicPr>
          <p:cNvPr id="440" name="Capture d’écran 2022-04-30 à 13.34.57.png" descr="Capture d’écran 2022-04-30 à 13.34.57.png"/>
          <p:cNvPicPr>
            <a:picLocks noChangeAspect="1"/>
          </p:cNvPicPr>
          <p:nvPr/>
        </p:nvPicPr>
        <p:blipFill>
          <a:blip r:embed="rId2">
            <a:extLst/>
          </a:blip>
          <a:srcRect l="0" t="0" r="3629" b="0"/>
          <a:stretch>
            <a:fillRect/>
          </a:stretch>
        </p:blipFill>
        <p:spPr>
          <a:xfrm rot="16200000">
            <a:off x="15822959" y="9246900"/>
            <a:ext cx="1011571" cy="672485"/>
          </a:xfrm>
          <a:prstGeom prst="rect">
            <a:avLst/>
          </a:prstGeom>
          <a:ln w="12700">
            <a:miter lim="400000"/>
          </a:ln>
        </p:spPr>
      </p:pic>
      <p:sp>
        <p:nvSpPr>
          <p:cNvPr id="441" name="Ligne"/>
          <p:cNvSpPr/>
          <p:nvPr/>
        </p:nvSpPr>
        <p:spPr>
          <a:xfrm>
            <a:off x="3252443" y="9257541"/>
            <a:ext cx="16552093" cy="1"/>
          </a:xfrm>
          <a:prstGeom prst="line">
            <a:avLst/>
          </a:prstGeom>
          <a:ln w="381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442" name="Ligne"/>
          <p:cNvSpPr/>
          <p:nvPr/>
        </p:nvSpPr>
        <p:spPr>
          <a:xfrm flipV="1">
            <a:off x="12633282" y="7718293"/>
            <a:ext cx="1" cy="2995841"/>
          </a:xfrm>
          <a:prstGeom prst="line">
            <a:avLst/>
          </a:prstGeom>
          <a:ln w="76200">
            <a:solidFill>
              <a:srgbClr val="000000"/>
            </a:solidFill>
            <a:miter lim="400000"/>
            <a:headEnd type="triangle"/>
            <a:tailEnd type="triangle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443" name="Ligne"/>
          <p:cNvSpPr/>
          <p:nvPr/>
        </p:nvSpPr>
        <p:spPr>
          <a:xfrm flipV="1">
            <a:off x="16709760" y="7017766"/>
            <a:ext cx="1" cy="5011148"/>
          </a:xfrm>
          <a:prstGeom prst="line">
            <a:avLst/>
          </a:prstGeom>
          <a:ln w="1016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444" name="Ligne"/>
          <p:cNvSpPr/>
          <p:nvPr/>
        </p:nvSpPr>
        <p:spPr>
          <a:xfrm flipV="1">
            <a:off x="16718536" y="7002393"/>
            <a:ext cx="232959" cy="232959"/>
          </a:xfrm>
          <a:prstGeom prst="line">
            <a:avLst/>
          </a:prstGeom>
          <a:ln w="1016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445" name="Ligne"/>
          <p:cNvSpPr/>
          <p:nvPr/>
        </p:nvSpPr>
        <p:spPr>
          <a:xfrm flipV="1">
            <a:off x="16718536" y="7289384"/>
            <a:ext cx="232959" cy="232959"/>
          </a:xfrm>
          <a:prstGeom prst="line">
            <a:avLst/>
          </a:prstGeom>
          <a:ln w="1016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446" name="Ligne"/>
          <p:cNvSpPr/>
          <p:nvPr/>
        </p:nvSpPr>
        <p:spPr>
          <a:xfrm flipV="1">
            <a:off x="16718536" y="7616161"/>
            <a:ext cx="232959" cy="232959"/>
          </a:xfrm>
          <a:prstGeom prst="line">
            <a:avLst/>
          </a:prstGeom>
          <a:ln w="1016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447" name="Ligne"/>
          <p:cNvSpPr/>
          <p:nvPr/>
        </p:nvSpPr>
        <p:spPr>
          <a:xfrm flipV="1">
            <a:off x="16718536" y="7928546"/>
            <a:ext cx="232959" cy="232959"/>
          </a:xfrm>
          <a:prstGeom prst="line">
            <a:avLst/>
          </a:prstGeom>
          <a:ln w="1016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448" name="Ligne"/>
          <p:cNvSpPr/>
          <p:nvPr/>
        </p:nvSpPr>
        <p:spPr>
          <a:xfrm flipV="1">
            <a:off x="16743936" y="8196193"/>
            <a:ext cx="232959" cy="232959"/>
          </a:xfrm>
          <a:prstGeom prst="line">
            <a:avLst/>
          </a:prstGeom>
          <a:ln w="1016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449" name="Ligne"/>
          <p:cNvSpPr/>
          <p:nvPr/>
        </p:nvSpPr>
        <p:spPr>
          <a:xfrm flipV="1">
            <a:off x="16718536" y="8483183"/>
            <a:ext cx="232959" cy="232959"/>
          </a:xfrm>
          <a:prstGeom prst="line">
            <a:avLst/>
          </a:prstGeom>
          <a:ln w="1016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450" name="Ligne"/>
          <p:cNvSpPr/>
          <p:nvPr/>
        </p:nvSpPr>
        <p:spPr>
          <a:xfrm flipV="1">
            <a:off x="16718536" y="8809961"/>
            <a:ext cx="232959" cy="232959"/>
          </a:xfrm>
          <a:prstGeom prst="line">
            <a:avLst/>
          </a:prstGeom>
          <a:ln w="1016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451" name="Ligne"/>
          <p:cNvSpPr/>
          <p:nvPr/>
        </p:nvSpPr>
        <p:spPr>
          <a:xfrm flipV="1">
            <a:off x="16718536" y="9122346"/>
            <a:ext cx="232959" cy="232959"/>
          </a:xfrm>
          <a:prstGeom prst="line">
            <a:avLst/>
          </a:prstGeom>
          <a:ln w="1016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452" name="Ligne"/>
          <p:cNvSpPr/>
          <p:nvPr/>
        </p:nvSpPr>
        <p:spPr>
          <a:xfrm flipV="1">
            <a:off x="16743936" y="9402693"/>
            <a:ext cx="232959" cy="232959"/>
          </a:xfrm>
          <a:prstGeom prst="line">
            <a:avLst/>
          </a:prstGeom>
          <a:ln w="1016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453" name="Ligne"/>
          <p:cNvSpPr/>
          <p:nvPr/>
        </p:nvSpPr>
        <p:spPr>
          <a:xfrm flipV="1">
            <a:off x="16718536" y="9689683"/>
            <a:ext cx="232959" cy="232959"/>
          </a:xfrm>
          <a:prstGeom prst="line">
            <a:avLst/>
          </a:prstGeom>
          <a:ln w="1016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454" name="Ligne"/>
          <p:cNvSpPr/>
          <p:nvPr/>
        </p:nvSpPr>
        <p:spPr>
          <a:xfrm flipV="1">
            <a:off x="16718536" y="10016461"/>
            <a:ext cx="232959" cy="232959"/>
          </a:xfrm>
          <a:prstGeom prst="line">
            <a:avLst/>
          </a:prstGeom>
          <a:ln w="1016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/>
          </a:p>
        </p:txBody>
      </p:sp>
      <p:grpSp>
        <p:nvGrpSpPr>
          <p:cNvPr id="457" name="Grouper"/>
          <p:cNvGrpSpPr/>
          <p:nvPr/>
        </p:nvGrpSpPr>
        <p:grpSpPr>
          <a:xfrm>
            <a:off x="11901258" y="6817369"/>
            <a:ext cx="304801" cy="1529718"/>
            <a:chOff x="0" y="0"/>
            <a:chExt cx="304800" cy="1529717"/>
          </a:xfrm>
        </p:grpSpPr>
        <p:sp>
          <p:nvSpPr>
            <p:cNvPr id="455" name="Ligne"/>
            <p:cNvSpPr/>
            <p:nvPr/>
          </p:nvSpPr>
          <p:spPr>
            <a:xfrm flipV="1">
              <a:off x="152399" y="-1"/>
              <a:ext cx="1" cy="1529719"/>
            </a:xfrm>
            <a:prstGeom prst="line">
              <a:avLst/>
            </a:prstGeom>
            <a:noFill/>
            <a:ln w="762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/>
            </a:p>
          </p:txBody>
        </p:sp>
        <p:sp>
          <p:nvSpPr>
            <p:cNvPr id="456" name="Ligne"/>
            <p:cNvSpPr/>
            <p:nvPr/>
          </p:nvSpPr>
          <p:spPr>
            <a:xfrm flipH="1">
              <a:off x="-1" y="1501428"/>
              <a:ext cx="304801" cy="1"/>
            </a:xfrm>
            <a:prstGeom prst="line">
              <a:avLst/>
            </a:prstGeom>
            <a:noFill/>
            <a:ln w="762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/>
            </a:p>
          </p:txBody>
        </p:sp>
      </p:grpSp>
      <p:grpSp>
        <p:nvGrpSpPr>
          <p:cNvPr id="460" name="Grouper"/>
          <p:cNvGrpSpPr/>
          <p:nvPr/>
        </p:nvGrpSpPr>
        <p:grpSpPr>
          <a:xfrm>
            <a:off x="11921115" y="10085340"/>
            <a:ext cx="304801" cy="1529718"/>
            <a:chOff x="0" y="0"/>
            <a:chExt cx="304800" cy="1529717"/>
          </a:xfrm>
        </p:grpSpPr>
        <p:sp>
          <p:nvSpPr>
            <p:cNvPr id="458" name="Ligne"/>
            <p:cNvSpPr/>
            <p:nvPr/>
          </p:nvSpPr>
          <p:spPr>
            <a:xfrm flipV="1">
              <a:off x="152399" y="-1"/>
              <a:ext cx="1" cy="1529719"/>
            </a:xfrm>
            <a:prstGeom prst="line">
              <a:avLst/>
            </a:prstGeom>
            <a:noFill/>
            <a:ln w="762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/>
            </a:p>
          </p:txBody>
        </p:sp>
        <p:sp>
          <p:nvSpPr>
            <p:cNvPr id="459" name="Ligne"/>
            <p:cNvSpPr/>
            <p:nvPr/>
          </p:nvSpPr>
          <p:spPr>
            <a:xfrm flipH="1" flipV="1">
              <a:off x="-1" y="28288"/>
              <a:ext cx="304801" cy="1"/>
            </a:xfrm>
            <a:prstGeom prst="line">
              <a:avLst/>
            </a:prstGeom>
            <a:noFill/>
            <a:ln w="762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/>
            </a:p>
          </p:txBody>
        </p:sp>
      </p:grpSp>
      <p:sp>
        <p:nvSpPr>
          <p:cNvPr id="461" name="Équation"/>
          <p:cNvSpPr txBox="1"/>
          <p:nvPr/>
        </p:nvSpPr>
        <p:spPr>
          <a:xfrm>
            <a:off x="9853949" y="9356869"/>
            <a:ext cx="156211" cy="169673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algn="l" defTabSz="914400" latinLnBrk="1">
              <a:defRPr sz="1800">
                <a:solidFill>
                  <a:srgbClr val="000000"/>
                </a:solidFill>
              </a:defRPr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20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A</m:t>
                  </m:r>
                </m:oMath>
              </m:oMathPara>
            </a14:m>
            <a:endParaRPr sz="2000"/>
          </a:p>
        </p:txBody>
      </p:sp>
      <p:sp>
        <p:nvSpPr>
          <p:cNvPr id="462" name="Équation"/>
          <p:cNvSpPr txBox="1"/>
          <p:nvPr/>
        </p:nvSpPr>
        <p:spPr>
          <a:xfrm>
            <a:off x="9848793" y="8678872"/>
            <a:ext cx="166523" cy="182449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algn="l" defTabSz="914400" latinLnBrk="1">
              <a:defRPr sz="1800">
                <a:solidFill>
                  <a:srgbClr val="000000"/>
                </a:solidFill>
              </a:defRPr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22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B</m:t>
                  </m:r>
                </m:oMath>
              </m:oMathPara>
            </a14:m>
            <a:endParaRPr sz="2200"/>
          </a:p>
        </p:txBody>
      </p:sp>
      <p:sp>
        <p:nvSpPr>
          <p:cNvPr id="463" name="Ligne"/>
          <p:cNvSpPr/>
          <p:nvPr/>
        </p:nvSpPr>
        <p:spPr>
          <a:xfrm flipV="1">
            <a:off x="16731236" y="10330538"/>
            <a:ext cx="232959" cy="232959"/>
          </a:xfrm>
          <a:prstGeom prst="line">
            <a:avLst/>
          </a:prstGeom>
          <a:ln w="1016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464" name="Ligne"/>
          <p:cNvSpPr/>
          <p:nvPr/>
        </p:nvSpPr>
        <p:spPr>
          <a:xfrm flipV="1">
            <a:off x="16731236" y="10642923"/>
            <a:ext cx="232959" cy="232959"/>
          </a:xfrm>
          <a:prstGeom prst="line">
            <a:avLst/>
          </a:prstGeom>
          <a:ln w="1016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465" name="Ligne"/>
          <p:cNvSpPr/>
          <p:nvPr/>
        </p:nvSpPr>
        <p:spPr>
          <a:xfrm flipV="1">
            <a:off x="16756636" y="10923270"/>
            <a:ext cx="232959" cy="232959"/>
          </a:xfrm>
          <a:prstGeom prst="line">
            <a:avLst/>
          </a:prstGeom>
          <a:ln w="1016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466" name="Ligne"/>
          <p:cNvSpPr/>
          <p:nvPr/>
        </p:nvSpPr>
        <p:spPr>
          <a:xfrm flipV="1">
            <a:off x="16731236" y="11210260"/>
            <a:ext cx="232959" cy="232959"/>
          </a:xfrm>
          <a:prstGeom prst="line">
            <a:avLst/>
          </a:prstGeom>
          <a:ln w="1016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467" name="Ligne"/>
          <p:cNvSpPr/>
          <p:nvPr/>
        </p:nvSpPr>
        <p:spPr>
          <a:xfrm flipV="1">
            <a:off x="16731236" y="11537038"/>
            <a:ext cx="232959" cy="232959"/>
          </a:xfrm>
          <a:prstGeom prst="line">
            <a:avLst/>
          </a:prstGeom>
          <a:ln w="1016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468" name="Cercle"/>
          <p:cNvSpPr/>
          <p:nvPr/>
        </p:nvSpPr>
        <p:spPr>
          <a:xfrm>
            <a:off x="9847954" y="8883160"/>
            <a:ext cx="168200" cy="168200"/>
          </a:xfrm>
          <a:prstGeom prst="ellipse">
            <a:avLst/>
          </a:prstGeom>
          <a:solidFill>
            <a:srgbClr val="ED220D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</a:p>
        </p:txBody>
      </p:sp>
      <p:sp>
        <p:nvSpPr>
          <p:cNvPr id="469" name="Équation"/>
          <p:cNvSpPr txBox="1"/>
          <p:nvPr/>
        </p:nvSpPr>
        <p:spPr>
          <a:xfrm>
            <a:off x="16133714" y="8794398"/>
            <a:ext cx="333757" cy="258319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algn="l" defTabSz="914400" latinLnBrk="1">
              <a:defRPr sz="1800">
                <a:solidFill>
                  <a:srgbClr val="000000"/>
                </a:solidFill>
              </a:defRPr>
            </a:pPr>
            <a14:m>
              <m:oMathPara>
                <m:oMathParaPr>
                  <m:jc m:val="centerGroup"/>
                </m:oMathParaPr>
                <m:oMath>
                  <m:sSup>
                    <m:e>
                      <m:r>
                        <a:rPr xmlns:a="http://schemas.openxmlformats.org/drawingml/2006/main" sz="3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A</m:t>
                      </m:r>
                    </m:e>
                    <m:sup>
                      <m:r>
                        <a:rPr xmlns:a="http://schemas.openxmlformats.org/drawingml/2006/main" sz="3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′</m:t>
                      </m:r>
                    </m:sup>
                  </m:sSup>
                </m:oMath>
              </m:oMathPara>
            </a14:m>
            <a:endParaRPr sz="3000"/>
          </a:p>
        </p:txBody>
      </p:sp>
      <p:sp>
        <p:nvSpPr>
          <p:cNvPr id="470" name="Équation"/>
          <p:cNvSpPr txBox="1"/>
          <p:nvPr/>
        </p:nvSpPr>
        <p:spPr>
          <a:xfrm>
            <a:off x="16175259" y="9924357"/>
            <a:ext cx="306795" cy="249708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algn="l" defTabSz="914400" latinLnBrk="1">
              <a:defRPr sz="1800">
                <a:solidFill>
                  <a:srgbClr val="000000"/>
                </a:solidFill>
              </a:defRPr>
            </a:pPr>
            <a14:m>
              <m:oMathPara>
                <m:oMathParaPr>
                  <m:jc m:val="centerGroup"/>
                </m:oMathParaPr>
                <m:oMath>
                  <m:sSup>
                    <m:e>
                      <m:r>
                        <a:rPr xmlns:a="http://schemas.openxmlformats.org/drawingml/2006/main" sz="2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B</m:t>
                      </m:r>
                    </m:e>
                    <m:sup>
                      <m:r>
                        <a:rPr xmlns:a="http://schemas.openxmlformats.org/drawingml/2006/main" sz="2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′</m:t>
                      </m:r>
                    </m:sup>
                  </m:sSup>
                </m:oMath>
              </m:oMathPara>
            </a14:m>
            <a:endParaRPr sz="2900"/>
          </a:p>
        </p:txBody>
      </p:sp>
      <p:sp>
        <p:nvSpPr>
          <p:cNvPr id="471" name="Cercle"/>
          <p:cNvSpPr/>
          <p:nvPr/>
        </p:nvSpPr>
        <p:spPr>
          <a:xfrm>
            <a:off x="9847954" y="9163161"/>
            <a:ext cx="168200" cy="168200"/>
          </a:xfrm>
          <a:prstGeom prst="ellipse">
            <a:avLst/>
          </a:prstGeom>
          <a:solidFill>
            <a:srgbClr val="ED220D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</a:p>
        </p:txBody>
      </p:sp>
      <p:sp>
        <p:nvSpPr>
          <p:cNvPr id="472" name="Équation"/>
          <p:cNvSpPr txBox="1"/>
          <p:nvPr/>
        </p:nvSpPr>
        <p:spPr>
          <a:xfrm>
            <a:off x="11067452" y="11985173"/>
            <a:ext cx="253594" cy="344729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algn="l" defTabSz="914400" latinLnBrk="1">
              <a:defRPr sz="1800">
                <a:solidFill>
                  <a:srgbClr val="000000"/>
                </a:solidFill>
              </a:defRPr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d</m:t>
                  </m:r>
                </m:oMath>
              </m:oMathPara>
            </a14:m>
            <a:endParaRPr sz="3900"/>
          </a:p>
        </p:txBody>
      </p:sp>
      <p:sp>
        <p:nvSpPr>
          <p:cNvPr id="473" name="Équation"/>
          <p:cNvSpPr txBox="1"/>
          <p:nvPr/>
        </p:nvSpPr>
        <p:spPr>
          <a:xfrm>
            <a:off x="9417487" y="8938955"/>
            <a:ext cx="145733" cy="219711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algn="l" defTabSz="914400" latinLnBrk="1">
              <a:defRPr sz="1800">
                <a:solidFill>
                  <a:srgbClr val="000000"/>
                </a:solidFill>
              </a:defRPr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2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h</m:t>
                  </m:r>
                </m:oMath>
              </m:oMathPara>
            </a14:m>
            <a:endParaRPr sz="2500"/>
          </a:p>
        </p:txBody>
      </p:sp>
      <p:sp>
        <p:nvSpPr>
          <p:cNvPr id="474" name="Microscopie optique : but"/>
          <p:cNvSpPr txBox="1"/>
          <p:nvPr>
            <p:ph type="ctrTitle"/>
          </p:nvPr>
        </p:nvSpPr>
        <p:spPr>
          <a:xfrm>
            <a:off x="-19858" y="-7960"/>
            <a:ext cx="24384001" cy="1241602"/>
          </a:xfrm>
          <a:prstGeom prst="rect">
            <a:avLst/>
          </a:prstGeom>
          <a:solidFill>
            <a:schemeClr val="accent1">
              <a:hueOff val="114395"/>
              <a:lumOff val="-24975"/>
            </a:schemeClr>
          </a:solidFill>
        </p:spPr>
        <p:txBody>
          <a:bodyPr anchor="ctr"/>
          <a:lstStyle>
            <a:lvl1pPr defTabSz="825500">
              <a:lnSpc>
                <a:spcPct val="100000"/>
              </a:lnSpc>
              <a:defRPr b="0" spc="0" sz="5000">
                <a:solidFill>
                  <a:srgbClr val="FFFFFF"/>
                </a:solidFill>
              </a:defRPr>
            </a:lvl1pPr>
          </a:lstStyle>
          <a:p>
            <a:pPr/>
            <a:r>
              <a:t>  Microscopie optique : but</a:t>
            </a:r>
          </a:p>
        </p:txBody>
      </p:sp>
      <p:sp>
        <p:nvSpPr>
          <p:cNvPr id="475" name="On veut « voir » des objets petits en taille…"/>
          <p:cNvSpPr txBox="1"/>
          <p:nvPr/>
        </p:nvSpPr>
        <p:spPr>
          <a:xfrm>
            <a:off x="1206499" y="1953529"/>
            <a:ext cx="21870939" cy="3807383"/>
          </a:xfrm>
          <a:prstGeom prst="rect">
            <a:avLst/>
          </a:prstGeom>
          <a:ln w="63500">
            <a:solidFill>
              <a:srgbClr val="000000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 fontScale="100000" lnSpcReduction="0"/>
          </a:bodyPr>
          <a:lstStyle/>
          <a:p>
            <a:pPr marL="457200" indent="-457200" algn="l" defTabSz="825500">
              <a:buSzPct val="123000"/>
              <a:buChar char="*"/>
              <a:defRPr sz="3600">
                <a:solidFill>
                  <a:srgbClr val="000000"/>
                </a:solidFill>
              </a:defRPr>
            </a:pPr>
            <a:r>
              <a:t>On veut « voir » des objets petits en taille</a:t>
            </a:r>
          </a:p>
          <a:p>
            <a:pPr lvl="1" marL="1066800" indent="-457200" algn="l" defTabSz="825500">
              <a:buSzPct val="123000"/>
              <a:buChar char="*"/>
              <a:defRPr sz="3600">
                <a:solidFill>
                  <a:srgbClr val="000000"/>
                </a:solidFill>
              </a:defRPr>
            </a:pPr>
            <a14:m>
              <m:oMath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→</m:t>
                </m:r>
              </m:oMath>
            </a14:m>
            <a:r>
              <a:t> on veut en distinguer les détails</a:t>
            </a:r>
          </a:p>
          <a:p>
            <a:pPr marL="457200" indent="-457200" algn="l" defTabSz="825500">
              <a:buSzPct val="123000"/>
              <a:buChar char="*"/>
              <a:defRPr sz="3600">
                <a:solidFill>
                  <a:srgbClr val="000000"/>
                </a:solidFill>
              </a:defRPr>
            </a:pPr>
            <a:r>
              <a:t>La limitation en taille des objets visible est étroitement liée au </a:t>
            </a:r>
            <a:r>
              <a:rPr b="1" u="sng"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rPr>
              <a:t>pouvoir séparateur</a:t>
            </a:r>
            <a:r>
              <a:t> de l’oeil</a:t>
            </a:r>
          </a:p>
          <a:p>
            <a:pPr lvl="1" marL="1066800" indent="-457200" algn="l" defTabSz="825500">
              <a:buSzPct val="123000"/>
              <a:buChar char="*"/>
              <a:defRPr sz="3600">
                <a:solidFill>
                  <a:srgbClr val="000000"/>
                </a:solidFill>
              </a:defRPr>
            </a:pPr>
            <a14:m>
              <m:oMath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→</m:t>
                </m:r>
              </m:oMath>
            </a14:m>
            <a:r>
              <a:t> diffraction par la pupille</a:t>
            </a:r>
          </a:p>
          <a:p>
            <a:pPr lvl="1" marL="1066800" indent="-457200" algn="l" defTabSz="825500">
              <a:buSzPct val="123000"/>
              <a:buChar char="*"/>
              <a:defRPr sz="3600">
                <a:solidFill>
                  <a:srgbClr val="000000"/>
                </a:solidFill>
              </a:defRPr>
            </a:pPr>
            <a:r>
              <a:t>C’est en fait une limitation angulaire (</a:t>
            </a:r>
            <a14:m>
              <m:oMath>
                <m:sSub>
                  <m:e>
                    <m:r>
                      <a:rPr xmlns:a="http://schemas.openxmlformats.org/drawingml/2006/main" sz="43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α</m:t>
                    </m:r>
                  </m:e>
                  <m:sub>
                    <m:r>
                      <a:rPr xmlns:a="http://schemas.openxmlformats.org/drawingml/2006/main" sz="43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m</m:t>
                    </m:r>
                    <m:r>
                      <a:rPr xmlns:a="http://schemas.openxmlformats.org/drawingml/2006/main" sz="43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i</m:t>
                    </m:r>
                    <m:r>
                      <a:rPr xmlns:a="http://schemas.openxmlformats.org/drawingml/2006/main" sz="43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sub>
                </m:sSub>
                <m:r>
                  <a:rPr xmlns:a="http://schemas.openxmlformats.org/drawingml/2006/main" sz="43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≃</m:t>
                </m:r>
                <m:sSup>
                  <m:e>
                    <m:r>
                      <a:rPr xmlns:a="http://schemas.openxmlformats.org/drawingml/2006/main" sz="43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e>
                  <m:sup>
                    <m:r>
                      <a:rPr xmlns:a="http://schemas.openxmlformats.org/drawingml/2006/main" sz="43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′</m:t>
                    </m:r>
                  </m:sup>
                </m:sSup>
                <m:r>
                  <a:rPr xmlns:a="http://schemas.openxmlformats.org/drawingml/2006/main" sz="43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sSup>
                  <m:e>
                    <m:r>
                      <a:rPr xmlns:a="http://schemas.openxmlformats.org/drawingml/2006/main" sz="43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0,017</m:t>
                    </m:r>
                  </m:e>
                  <m:sup>
                    <m:r>
                      <a:rPr xmlns:a="http://schemas.openxmlformats.org/drawingml/2006/main" sz="43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∘</m:t>
                    </m:r>
                  </m:sup>
                </m:sSup>
              </m:oMath>
            </a14:m>
            <a:r>
              <a:t>)</a:t>
            </a:r>
          </a:p>
        </p:txBody>
      </p:sp>
      <p:sp>
        <p:nvSpPr>
          <p:cNvPr id="476" name="Ligne"/>
          <p:cNvSpPr/>
          <p:nvPr/>
        </p:nvSpPr>
        <p:spPr>
          <a:xfrm>
            <a:off x="10110577" y="11939573"/>
            <a:ext cx="2530652" cy="1"/>
          </a:xfrm>
          <a:prstGeom prst="line">
            <a:avLst/>
          </a:prstGeom>
          <a:ln w="25400">
            <a:solidFill>
              <a:srgbClr val="000000"/>
            </a:solidFill>
            <a:miter lim="400000"/>
            <a:headEnd type="triangle"/>
            <a:tailEnd type="triangle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477" name="Ligne"/>
          <p:cNvSpPr/>
          <p:nvPr/>
        </p:nvSpPr>
        <p:spPr>
          <a:xfrm flipV="1">
            <a:off x="9718576" y="8964806"/>
            <a:ext cx="1" cy="311786"/>
          </a:xfrm>
          <a:prstGeom prst="line">
            <a:avLst/>
          </a:prstGeom>
          <a:ln w="25400">
            <a:solidFill>
              <a:srgbClr val="000000"/>
            </a:solidFill>
            <a:miter lim="400000"/>
            <a:headEnd type="triangle"/>
            <a:tailEnd type="triangle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478" name="Idée : rapprocher l’objet de l’oeil"/>
          <p:cNvSpPr txBox="1"/>
          <p:nvPr/>
        </p:nvSpPr>
        <p:spPr>
          <a:xfrm>
            <a:off x="3930934" y="7607022"/>
            <a:ext cx="5574389" cy="561189"/>
          </a:xfrm>
          <a:prstGeom prst="rect">
            <a:avLst/>
          </a:prstGeom>
          <a:ln w="25400">
            <a:solidFill>
              <a:srgbClr val="000000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2900">
                <a:solidFill>
                  <a:srgbClr val="000000"/>
                </a:solidFill>
              </a:defRPr>
            </a:lvl1pPr>
          </a:lstStyle>
          <a:p>
            <a:pPr/>
            <a:r>
              <a:t>Idée : rapprocher l’objet de l’oeil</a:t>
            </a:r>
          </a:p>
        </p:txBody>
      </p:sp>
      <p:sp>
        <p:nvSpPr>
          <p:cNvPr id="480" name="Ligne de connexion"/>
          <p:cNvSpPr/>
          <p:nvPr/>
        </p:nvSpPr>
        <p:spPr>
          <a:xfrm>
            <a:off x="10202624" y="9000348"/>
            <a:ext cx="55786" cy="24360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7221" h="21600" fill="norm" stroke="1" extrusionOk="0">
                <a:moveTo>
                  <a:pt x="17221" y="0"/>
                </a:moveTo>
                <a:cubicBezTo>
                  <a:pt x="-149" y="7262"/>
                  <a:pt x="-4379" y="14462"/>
                  <a:pt x="4530" y="21600"/>
                </a:cubicBezTo>
              </a:path>
            </a:pathLst>
          </a:custGeom>
          <a:ln w="25400">
            <a:solidFill>
              <a:srgbClr val="000000"/>
            </a:solidFill>
            <a:miter lim="400000"/>
          </a:ln>
        </p:spPr>
        <p:txBody>
          <a:bodyPr/>
          <a:lstStyle/>
          <a:p>
            <a:pPr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21_BasicWhite">
  <a:themeElements>
    <a:clrScheme name="21_BasicWhite">
      <a:dk1>
        <a:srgbClr val="5E5E5E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243833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21_BasicWhite">
  <a:themeElements>
    <a:clrScheme name="21_Basic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243833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