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l avec des beignets de saumon, de la salade et du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l de pâtes pappardelle avec du beurre maître d’hôtel, des noisettes grillées et des lamelles de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l de pâtes pappardelle avec du beurre maître d’hôtel, des noisettes grillées et des lamelles de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eur et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Microscopie optiqu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Microscopie optiques</a:t>
            </a:r>
          </a:p>
        </p:txBody>
      </p:sp>
      <p:sp>
        <p:nvSpPr>
          <p:cNvPr id="153" name="Sous-titre de la présentatio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Ligne"/>
          <p:cNvSpPr/>
          <p:nvPr/>
        </p:nvSpPr>
        <p:spPr>
          <a:xfrm>
            <a:off x="9933149" y="8975085"/>
            <a:ext cx="6679233" cy="65103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483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8919940"/>
            <a:ext cx="1049671" cy="672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484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rcRect l="0" t="0" r="3629" b="0"/>
          <a:stretch>
            <a:fillRect/>
          </a:stretch>
        </p:blipFill>
        <p:spPr>
          <a:xfrm rot="16200000">
            <a:off x="15822959" y="9246900"/>
            <a:ext cx="1011571" cy="672485"/>
          </a:xfrm>
          <a:prstGeom prst="rect">
            <a:avLst/>
          </a:prstGeom>
          <a:ln w="12700">
            <a:miter lim="400000"/>
          </a:ln>
        </p:spPr>
      </p:pic>
      <p:sp>
        <p:nvSpPr>
          <p:cNvPr id="485" name="Ligne"/>
          <p:cNvSpPr/>
          <p:nvPr/>
        </p:nvSpPr>
        <p:spPr>
          <a:xfrm>
            <a:off x="3252443" y="9257541"/>
            <a:ext cx="1655209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86" name="Ligne"/>
          <p:cNvSpPr/>
          <p:nvPr/>
        </p:nvSpPr>
        <p:spPr>
          <a:xfrm flipV="1">
            <a:off x="12633282" y="7718293"/>
            <a:ext cx="1" cy="2995841"/>
          </a:xfrm>
          <a:prstGeom prst="line">
            <a:avLst/>
          </a:prstGeom>
          <a:ln w="762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87" name="Ligne"/>
          <p:cNvSpPr/>
          <p:nvPr/>
        </p:nvSpPr>
        <p:spPr>
          <a:xfrm flipV="1">
            <a:off x="16709760" y="7017766"/>
            <a:ext cx="1" cy="5011148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88" name="Ligne"/>
          <p:cNvSpPr/>
          <p:nvPr/>
        </p:nvSpPr>
        <p:spPr>
          <a:xfrm flipV="1">
            <a:off x="16718536" y="70023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89" name="Ligne"/>
          <p:cNvSpPr/>
          <p:nvPr/>
        </p:nvSpPr>
        <p:spPr>
          <a:xfrm flipV="1">
            <a:off x="16718536" y="728938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0" name="Ligne"/>
          <p:cNvSpPr/>
          <p:nvPr/>
        </p:nvSpPr>
        <p:spPr>
          <a:xfrm flipV="1">
            <a:off x="16718536" y="76161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1" name="Ligne"/>
          <p:cNvSpPr/>
          <p:nvPr/>
        </p:nvSpPr>
        <p:spPr>
          <a:xfrm flipV="1">
            <a:off x="16718536" y="79285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2" name="Ligne"/>
          <p:cNvSpPr/>
          <p:nvPr/>
        </p:nvSpPr>
        <p:spPr>
          <a:xfrm flipV="1">
            <a:off x="16743936" y="81961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3" name="Ligne"/>
          <p:cNvSpPr/>
          <p:nvPr/>
        </p:nvSpPr>
        <p:spPr>
          <a:xfrm flipV="1">
            <a:off x="16718536" y="84831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4" name="Ligne"/>
          <p:cNvSpPr/>
          <p:nvPr/>
        </p:nvSpPr>
        <p:spPr>
          <a:xfrm flipV="1">
            <a:off x="16718536" y="88099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5" name="Ligne"/>
          <p:cNvSpPr/>
          <p:nvPr/>
        </p:nvSpPr>
        <p:spPr>
          <a:xfrm flipV="1">
            <a:off x="16718536" y="91223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6" name="Ligne"/>
          <p:cNvSpPr/>
          <p:nvPr/>
        </p:nvSpPr>
        <p:spPr>
          <a:xfrm flipV="1">
            <a:off x="16743936" y="94026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7" name="Ligne"/>
          <p:cNvSpPr/>
          <p:nvPr/>
        </p:nvSpPr>
        <p:spPr>
          <a:xfrm flipV="1">
            <a:off x="16718536" y="96896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98" name="Ligne"/>
          <p:cNvSpPr/>
          <p:nvPr/>
        </p:nvSpPr>
        <p:spPr>
          <a:xfrm flipV="1">
            <a:off x="16718536" y="100164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501" name="Grouper"/>
          <p:cNvGrpSpPr/>
          <p:nvPr/>
        </p:nvGrpSpPr>
        <p:grpSpPr>
          <a:xfrm>
            <a:off x="11901258" y="6817369"/>
            <a:ext cx="304801" cy="1529718"/>
            <a:chOff x="0" y="0"/>
            <a:chExt cx="304800" cy="1529717"/>
          </a:xfrm>
        </p:grpSpPr>
        <p:sp>
          <p:nvSpPr>
            <p:cNvPr id="499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00" name="Ligne"/>
            <p:cNvSpPr/>
            <p:nvPr/>
          </p:nvSpPr>
          <p:spPr>
            <a:xfrm flipH="1">
              <a:off x="-1" y="150142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504" name="Grouper"/>
          <p:cNvGrpSpPr/>
          <p:nvPr/>
        </p:nvGrpSpPr>
        <p:grpSpPr>
          <a:xfrm>
            <a:off x="11921115" y="10085340"/>
            <a:ext cx="304801" cy="1529718"/>
            <a:chOff x="0" y="0"/>
            <a:chExt cx="304800" cy="1529717"/>
          </a:xfrm>
        </p:grpSpPr>
        <p:sp>
          <p:nvSpPr>
            <p:cNvPr id="502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03" name="Ligne"/>
            <p:cNvSpPr/>
            <p:nvPr/>
          </p:nvSpPr>
          <p:spPr>
            <a:xfrm flipH="1" flipV="1">
              <a:off x="-1" y="2828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505" name="Équation"/>
          <p:cNvSpPr txBox="1"/>
          <p:nvPr/>
        </p:nvSpPr>
        <p:spPr>
          <a:xfrm>
            <a:off x="9853949" y="9356869"/>
            <a:ext cx="156211" cy="1696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2000"/>
          </a:p>
        </p:txBody>
      </p:sp>
      <p:sp>
        <p:nvSpPr>
          <p:cNvPr id="506" name="Équation"/>
          <p:cNvSpPr txBox="1"/>
          <p:nvPr/>
        </p:nvSpPr>
        <p:spPr>
          <a:xfrm>
            <a:off x="9848793" y="8678872"/>
            <a:ext cx="166523" cy="1824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2200"/>
          </a:p>
        </p:txBody>
      </p:sp>
      <p:sp>
        <p:nvSpPr>
          <p:cNvPr id="507" name="Ligne"/>
          <p:cNvSpPr/>
          <p:nvPr/>
        </p:nvSpPr>
        <p:spPr>
          <a:xfrm flipV="1">
            <a:off x="16731236" y="103305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08" name="Ligne"/>
          <p:cNvSpPr/>
          <p:nvPr/>
        </p:nvSpPr>
        <p:spPr>
          <a:xfrm flipV="1">
            <a:off x="16731236" y="1064292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09" name="Ligne"/>
          <p:cNvSpPr/>
          <p:nvPr/>
        </p:nvSpPr>
        <p:spPr>
          <a:xfrm flipV="1">
            <a:off x="16756636" y="1092327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10" name="Ligne"/>
          <p:cNvSpPr/>
          <p:nvPr/>
        </p:nvSpPr>
        <p:spPr>
          <a:xfrm flipV="1">
            <a:off x="16731236" y="1121026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11" name="Ligne"/>
          <p:cNvSpPr/>
          <p:nvPr/>
        </p:nvSpPr>
        <p:spPr>
          <a:xfrm flipV="1">
            <a:off x="16731236" y="115370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12" name="Cercle"/>
          <p:cNvSpPr/>
          <p:nvPr/>
        </p:nvSpPr>
        <p:spPr>
          <a:xfrm>
            <a:off x="9847954" y="8883160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13" name="Équation"/>
          <p:cNvSpPr txBox="1"/>
          <p:nvPr/>
        </p:nvSpPr>
        <p:spPr>
          <a:xfrm>
            <a:off x="16133714" y="8794398"/>
            <a:ext cx="333757" cy="2583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000"/>
          </a:p>
        </p:txBody>
      </p:sp>
      <p:sp>
        <p:nvSpPr>
          <p:cNvPr id="514" name="Équation"/>
          <p:cNvSpPr txBox="1"/>
          <p:nvPr/>
        </p:nvSpPr>
        <p:spPr>
          <a:xfrm>
            <a:off x="16175259" y="9924357"/>
            <a:ext cx="306795" cy="2497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2900"/>
          </a:p>
        </p:txBody>
      </p:sp>
      <p:sp>
        <p:nvSpPr>
          <p:cNvPr id="515" name="Cercle"/>
          <p:cNvSpPr/>
          <p:nvPr/>
        </p:nvSpPr>
        <p:spPr>
          <a:xfrm>
            <a:off x="9847954" y="9163161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16" name="Équation"/>
          <p:cNvSpPr txBox="1"/>
          <p:nvPr/>
        </p:nvSpPr>
        <p:spPr>
          <a:xfrm>
            <a:off x="11067452" y="11985173"/>
            <a:ext cx="253594" cy="3447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900"/>
          </a:p>
        </p:txBody>
      </p:sp>
      <p:sp>
        <p:nvSpPr>
          <p:cNvPr id="517" name="Équation"/>
          <p:cNvSpPr txBox="1"/>
          <p:nvPr/>
        </p:nvSpPr>
        <p:spPr>
          <a:xfrm>
            <a:off x="9417487" y="8938955"/>
            <a:ext cx="145733" cy="2197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</m:oMath>
              </m:oMathPara>
            </a14:m>
            <a:endParaRPr sz="2500"/>
          </a:p>
        </p:txBody>
      </p:sp>
      <p:sp>
        <p:nvSpPr>
          <p:cNvPr id="518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519" name="On veut « voir » des objets petits en taille…"/>
          <p:cNvSpPr txBox="1"/>
          <p:nvPr/>
        </p:nvSpPr>
        <p:spPr>
          <a:xfrm>
            <a:off x="1206499" y="1953529"/>
            <a:ext cx="21870939" cy="380738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on veut en distinguer les détails</a:t>
            </a: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C’est en fait une limitation angulaire (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0,017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∘</m:t>
                    </m:r>
                  </m:sup>
                </m:sSup>
              </m:oMath>
            </a14:m>
            <a:r>
              <a:t>)</a:t>
            </a:r>
          </a:p>
        </p:txBody>
      </p:sp>
      <p:sp>
        <p:nvSpPr>
          <p:cNvPr id="520" name="Ligne"/>
          <p:cNvSpPr/>
          <p:nvPr/>
        </p:nvSpPr>
        <p:spPr>
          <a:xfrm>
            <a:off x="10110577" y="11939573"/>
            <a:ext cx="253065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21" name="Ligne"/>
          <p:cNvSpPr/>
          <p:nvPr/>
        </p:nvSpPr>
        <p:spPr>
          <a:xfrm flipV="1">
            <a:off x="9718576" y="8964806"/>
            <a:ext cx="1" cy="311786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22" name="Idée : rapprocher l’objet de l’oeil"/>
          <p:cNvSpPr txBox="1"/>
          <p:nvPr/>
        </p:nvSpPr>
        <p:spPr>
          <a:xfrm>
            <a:off x="3930934" y="7607022"/>
            <a:ext cx="5574389" cy="561189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900">
                <a:solidFill>
                  <a:srgbClr val="000000"/>
                </a:solidFill>
              </a:defRPr>
            </a:lvl1pPr>
          </a:lstStyle>
          <a:p>
            <a:pPr/>
            <a:r>
              <a:t>Idée : rapprocher l’objet de l’oeil</a:t>
            </a:r>
          </a:p>
        </p:txBody>
      </p:sp>
      <p:sp>
        <p:nvSpPr>
          <p:cNvPr id="525" name="Ligne de connexion"/>
          <p:cNvSpPr/>
          <p:nvPr/>
        </p:nvSpPr>
        <p:spPr>
          <a:xfrm>
            <a:off x="10202624" y="9000348"/>
            <a:ext cx="55786" cy="243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221" h="21600" fill="norm" stroke="1" extrusionOk="0">
                <a:moveTo>
                  <a:pt x="17221" y="0"/>
                </a:moveTo>
                <a:cubicBezTo>
                  <a:pt x="-149" y="7262"/>
                  <a:pt x="-4379" y="14462"/>
                  <a:pt x="453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524" name="Limitation par le punctum Proximum"/>
          <p:cNvSpPr txBox="1"/>
          <p:nvPr/>
        </p:nvSpPr>
        <p:spPr>
          <a:xfrm>
            <a:off x="4887667" y="10347540"/>
            <a:ext cx="5574390" cy="1005318"/>
          </a:xfrm>
          <a:prstGeom prst="rect">
            <a:avLst/>
          </a:prstGeom>
          <a:ln w="25400">
            <a:solidFill>
              <a:schemeClr val="accent5">
                <a:lumOff val="-29866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29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 Limitation par le punctum Proximum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lobe oculaire, côté"/>
          <p:cNvSpPr/>
          <p:nvPr/>
        </p:nvSpPr>
        <p:spPr>
          <a:xfrm rot="10797502">
            <a:off x="15204985" y="2358655"/>
            <a:ext cx="4807505" cy="4442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137" y="0"/>
                </a:moveTo>
                <a:cubicBezTo>
                  <a:pt x="4537" y="6"/>
                  <a:pt x="0" y="4839"/>
                  <a:pt x="0" y="10802"/>
                </a:cubicBezTo>
                <a:cubicBezTo>
                  <a:pt x="0" y="16764"/>
                  <a:pt x="4537" y="21600"/>
                  <a:pt x="10137" y="21600"/>
                </a:cubicBezTo>
                <a:cubicBezTo>
                  <a:pt x="13949" y="21600"/>
                  <a:pt x="17270" y="19356"/>
                  <a:pt x="19003" y="16041"/>
                </a:cubicBezTo>
                <a:cubicBezTo>
                  <a:pt x="20288" y="15357"/>
                  <a:pt x="21600" y="13415"/>
                  <a:pt x="21600" y="10942"/>
                </a:cubicBezTo>
                <a:cubicBezTo>
                  <a:pt x="21600" y="8546"/>
                  <a:pt x="20402" y="6559"/>
                  <a:pt x="19128" y="5811"/>
                </a:cubicBezTo>
                <a:cubicBezTo>
                  <a:pt x="17438" y="2356"/>
                  <a:pt x="14046" y="0"/>
                  <a:pt x="10137" y="0"/>
                </a:cubicBezTo>
                <a:close/>
                <a:moveTo>
                  <a:pt x="10002" y="1292"/>
                </a:moveTo>
                <a:cubicBezTo>
                  <a:pt x="12410" y="1292"/>
                  <a:pt x="14586" y="2355"/>
                  <a:pt x="16158" y="4079"/>
                </a:cubicBezTo>
                <a:cubicBezTo>
                  <a:pt x="17708" y="5780"/>
                  <a:pt x="15088" y="6559"/>
                  <a:pt x="15088" y="10698"/>
                </a:cubicBezTo>
                <a:cubicBezTo>
                  <a:pt x="15088" y="14562"/>
                  <a:pt x="17734" y="15544"/>
                  <a:pt x="16227" y="17239"/>
                </a:cubicBezTo>
                <a:cubicBezTo>
                  <a:pt x="14650" y="19011"/>
                  <a:pt x="12448" y="20109"/>
                  <a:pt x="10002" y="20109"/>
                </a:cubicBezTo>
                <a:cubicBezTo>
                  <a:pt x="5217" y="20109"/>
                  <a:pt x="1340" y="15895"/>
                  <a:pt x="1340" y="10698"/>
                </a:cubicBezTo>
                <a:cubicBezTo>
                  <a:pt x="1340" y="5501"/>
                  <a:pt x="5217" y="1292"/>
                  <a:pt x="10002" y="1292"/>
                </a:cubicBezTo>
                <a:close/>
                <a:moveTo>
                  <a:pt x="18134" y="5625"/>
                </a:moveTo>
                <a:cubicBezTo>
                  <a:pt x="18201" y="5621"/>
                  <a:pt x="18272" y="5674"/>
                  <a:pt x="18291" y="5782"/>
                </a:cubicBezTo>
                <a:cubicBezTo>
                  <a:pt x="18469" y="6752"/>
                  <a:pt x="18717" y="8236"/>
                  <a:pt x="18733" y="9048"/>
                </a:cubicBezTo>
                <a:cubicBezTo>
                  <a:pt x="18760" y="10322"/>
                  <a:pt x="18021" y="9960"/>
                  <a:pt x="18021" y="9136"/>
                </a:cubicBezTo>
                <a:cubicBezTo>
                  <a:pt x="18021" y="8592"/>
                  <a:pt x="17934" y="7043"/>
                  <a:pt x="17999" y="5798"/>
                </a:cubicBezTo>
                <a:cubicBezTo>
                  <a:pt x="18004" y="5687"/>
                  <a:pt x="18067" y="5628"/>
                  <a:pt x="18134" y="5625"/>
                </a:cubicBezTo>
                <a:close/>
                <a:moveTo>
                  <a:pt x="16747" y="7430"/>
                </a:moveTo>
                <a:cubicBezTo>
                  <a:pt x="17249" y="7430"/>
                  <a:pt x="17653" y="8915"/>
                  <a:pt x="17653" y="10751"/>
                </a:cubicBezTo>
                <a:cubicBezTo>
                  <a:pt x="17653" y="12586"/>
                  <a:pt x="17249" y="14070"/>
                  <a:pt x="16747" y="14070"/>
                </a:cubicBezTo>
                <a:cubicBezTo>
                  <a:pt x="16245" y="14070"/>
                  <a:pt x="15768" y="12586"/>
                  <a:pt x="15768" y="10751"/>
                </a:cubicBezTo>
                <a:cubicBezTo>
                  <a:pt x="15768" y="8915"/>
                  <a:pt x="16245" y="7430"/>
                  <a:pt x="16747" y="7430"/>
                </a:cubicBezTo>
                <a:close/>
                <a:moveTo>
                  <a:pt x="18387" y="11936"/>
                </a:moveTo>
                <a:cubicBezTo>
                  <a:pt x="18569" y="11902"/>
                  <a:pt x="18746" y="12130"/>
                  <a:pt x="18733" y="12767"/>
                </a:cubicBezTo>
                <a:cubicBezTo>
                  <a:pt x="18717" y="13574"/>
                  <a:pt x="18469" y="15058"/>
                  <a:pt x="18291" y="16034"/>
                </a:cubicBezTo>
                <a:cubicBezTo>
                  <a:pt x="18253" y="16250"/>
                  <a:pt x="18010" y="16239"/>
                  <a:pt x="17999" y="16017"/>
                </a:cubicBezTo>
                <a:cubicBezTo>
                  <a:pt x="17934" y="14772"/>
                  <a:pt x="18021" y="13223"/>
                  <a:pt x="18021" y="12680"/>
                </a:cubicBezTo>
                <a:cubicBezTo>
                  <a:pt x="18021" y="12268"/>
                  <a:pt x="18205" y="11971"/>
                  <a:pt x="18387" y="1193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Ligne"/>
          <p:cNvSpPr/>
          <p:nvPr/>
        </p:nvSpPr>
        <p:spPr>
          <a:xfrm>
            <a:off x="3906826" y="4580036"/>
            <a:ext cx="16552095" cy="1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7" name="ADN"/>
          <p:cNvSpPr/>
          <p:nvPr/>
        </p:nvSpPr>
        <p:spPr>
          <a:xfrm>
            <a:off x="7733702" y="3088418"/>
            <a:ext cx="557989" cy="1529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1446"/>
                  <a:pt x="2597" y="2786"/>
                  <a:pt x="6740" y="3591"/>
                </a:cubicBezTo>
                <a:cubicBezTo>
                  <a:pt x="2597" y="4395"/>
                  <a:pt x="0" y="5732"/>
                  <a:pt x="0" y="7189"/>
                </a:cubicBezTo>
                <a:cubicBezTo>
                  <a:pt x="0" y="8647"/>
                  <a:pt x="2599" y="9985"/>
                  <a:pt x="6750" y="10788"/>
                </a:cubicBezTo>
                <a:cubicBezTo>
                  <a:pt x="2599" y="11592"/>
                  <a:pt x="0" y="12931"/>
                  <a:pt x="0" y="14389"/>
                </a:cubicBezTo>
                <a:cubicBezTo>
                  <a:pt x="0" y="15850"/>
                  <a:pt x="2611" y="17189"/>
                  <a:pt x="6773" y="17992"/>
                </a:cubicBezTo>
                <a:cubicBezTo>
                  <a:pt x="2611" y="18800"/>
                  <a:pt x="0" y="20150"/>
                  <a:pt x="0" y="21600"/>
                </a:cubicBezTo>
                <a:lnTo>
                  <a:pt x="2993" y="21600"/>
                </a:lnTo>
                <a:cubicBezTo>
                  <a:pt x="2993" y="21321"/>
                  <a:pt x="3129" y="21049"/>
                  <a:pt x="3382" y="20790"/>
                </a:cubicBezTo>
                <a:lnTo>
                  <a:pt x="18214" y="20790"/>
                </a:lnTo>
                <a:cubicBezTo>
                  <a:pt x="18467" y="21049"/>
                  <a:pt x="18602" y="21321"/>
                  <a:pt x="18602" y="21600"/>
                </a:cubicBezTo>
                <a:lnTo>
                  <a:pt x="21600" y="21600"/>
                </a:lnTo>
                <a:cubicBezTo>
                  <a:pt x="21600" y="20150"/>
                  <a:pt x="18986" y="18801"/>
                  <a:pt x="14823" y="17994"/>
                </a:cubicBezTo>
                <a:cubicBezTo>
                  <a:pt x="18986" y="17191"/>
                  <a:pt x="21600" y="15850"/>
                  <a:pt x="21600" y="14389"/>
                </a:cubicBezTo>
                <a:cubicBezTo>
                  <a:pt x="21600" y="12931"/>
                  <a:pt x="18996" y="11592"/>
                  <a:pt x="14846" y="10788"/>
                </a:cubicBezTo>
                <a:cubicBezTo>
                  <a:pt x="18997" y="9985"/>
                  <a:pt x="21600" y="8647"/>
                  <a:pt x="21600" y="7189"/>
                </a:cubicBezTo>
                <a:cubicBezTo>
                  <a:pt x="21600" y="5732"/>
                  <a:pt x="19003" y="4395"/>
                  <a:pt x="14860" y="3591"/>
                </a:cubicBezTo>
                <a:cubicBezTo>
                  <a:pt x="19003" y="2786"/>
                  <a:pt x="21600" y="1446"/>
                  <a:pt x="21600" y="0"/>
                </a:cubicBezTo>
                <a:lnTo>
                  <a:pt x="18602" y="0"/>
                </a:lnTo>
                <a:cubicBezTo>
                  <a:pt x="18602" y="257"/>
                  <a:pt x="18479" y="510"/>
                  <a:pt x="18246" y="756"/>
                </a:cubicBezTo>
                <a:lnTo>
                  <a:pt x="3349" y="756"/>
                </a:lnTo>
                <a:cubicBezTo>
                  <a:pt x="3117" y="510"/>
                  <a:pt x="2993" y="257"/>
                  <a:pt x="2993" y="0"/>
                </a:cubicBezTo>
                <a:lnTo>
                  <a:pt x="0" y="0"/>
                </a:lnTo>
                <a:close/>
                <a:moveTo>
                  <a:pt x="4252" y="1404"/>
                </a:moveTo>
                <a:lnTo>
                  <a:pt x="17348" y="1404"/>
                </a:lnTo>
                <a:cubicBezTo>
                  <a:pt x="16021" y="2117"/>
                  <a:pt x="13716" y="2709"/>
                  <a:pt x="10807" y="3027"/>
                </a:cubicBezTo>
                <a:lnTo>
                  <a:pt x="10798" y="3026"/>
                </a:lnTo>
                <a:lnTo>
                  <a:pt x="10788" y="3027"/>
                </a:lnTo>
                <a:cubicBezTo>
                  <a:pt x="7879" y="2709"/>
                  <a:pt x="5579" y="2117"/>
                  <a:pt x="4252" y="1404"/>
                </a:cubicBezTo>
                <a:close/>
                <a:moveTo>
                  <a:pt x="10798" y="4161"/>
                </a:moveTo>
                <a:cubicBezTo>
                  <a:pt x="13712" y="4479"/>
                  <a:pt x="16020" y="5064"/>
                  <a:pt x="17348" y="5778"/>
                </a:cubicBezTo>
                <a:lnTo>
                  <a:pt x="4247" y="5778"/>
                </a:lnTo>
                <a:cubicBezTo>
                  <a:pt x="5576" y="5064"/>
                  <a:pt x="7883" y="4479"/>
                  <a:pt x="10798" y="4161"/>
                </a:cubicBezTo>
                <a:close/>
                <a:moveTo>
                  <a:pt x="3349" y="6426"/>
                </a:moveTo>
                <a:lnTo>
                  <a:pt x="18246" y="6426"/>
                </a:lnTo>
                <a:cubicBezTo>
                  <a:pt x="18479" y="6673"/>
                  <a:pt x="18602" y="6929"/>
                  <a:pt x="18602" y="7189"/>
                </a:cubicBezTo>
                <a:cubicBezTo>
                  <a:pt x="18602" y="7444"/>
                  <a:pt x="18484" y="7695"/>
                  <a:pt x="18260" y="7938"/>
                </a:cubicBezTo>
                <a:lnTo>
                  <a:pt x="3340" y="7938"/>
                </a:lnTo>
                <a:cubicBezTo>
                  <a:pt x="3116" y="7695"/>
                  <a:pt x="2993" y="7444"/>
                  <a:pt x="2993" y="7189"/>
                </a:cubicBezTo>
                <a:cubicBezTo>
                  <a:pt x="2993" y="6929"/>
                  <a:pt x="3117" y="6673"/>
                  <a:pt x="3349" y="6426"/>
                </a:cubicBezTo>
                <a:close/>
                <a:moveTo>
                  <a:pt x="4224" y="8586"/>
                </a:moveTo>
                <a:lnTo>
                  <a:pt x="17376" y="8586"/>
                </a:lnTo>
                <a:cubicBezTo>
                  <a:pt x="16052" y="9306"/>
                  <a:pt x="13731" y="9898"/>
                  <a:pt x="10798" y="10218"/>
                </a:cubicBezTo>
                <a:cubicBezTo>
                  <a:pt x="7864" y="9898"/>
                  <a:pt x="5548" y="9306"/>
                  <a:pt x="4224" y="8586"/>
                </a:cubicBezTo>
                <a:close/>
                <a:moveTo>
                  <a:pt x="10798" y="11360"/>
                </a:moveTo>
                <a:cubicBezTo>
                  <a:pt x="13688" y="11676"/>
                  <a:pt x="15982" y="12255"/>
                  <a:pt x="17316" y="12960"/>
                </a:cubicBezTo>
                <a:lnTo>
                  <a:pt x="4284" y="12960"/>
                </a:lnTo>
                <a:cubicBezTo>
                  <a:pt x="5618" y="12255"/>
                  <a:pt x="7908" y="11676"/>
                  <a:pt x="10798" y="11360"/>
                </a:cubicBezTo>
                <a:close/>
                <a:moveTo>
                  <a:pt x="3368" y="13608"/>
                </a:moveTo>
                <a:lnTo>
                  <a:pt x="18232" y="13608"/>
                </a:lnTo>
                <a:cubicBezTo>
                  <a:pt x="18476" y="13861"/>
                  <a:pt x="18602" y="14123"/>
                  <a:pt x="18602" y="14389"/>
                </a:cubicBezTo>
                <a:cubicBezTo>
                  <a:pt x="18602" y="14638"/>
                  <a:pt x="18492" y="14883"/>
                  <a:pt x="18278" y="15120"/>
                </a:cubicBezTo>
                <a:lnTo>
                  <a:pt x="3322" y="15120"/>
                </a:lnTo>
                <a:cubicBezTo>
                  <a:pt x="3108" y="14883"/>
                  <a:pt x="2993" y="14638"/>
                  <a:pt x="2993" y="14389"/>
                </a:cubicBezTo>
                <a:cubicBezTo>
                  <a:pt x="2993" y="14123"/>
                  <a:pt x="3124" y="13861"/>
                  <a:pt x="3368" y="13608"/>
                </a:cubicBezTo>
                <a:close/>
                <a:moveTo>
                  <a:pt x="4191" y="15768"/>
                </a:moveTo>
                <a:lnTo>
                  <a:pt x="17409" y="15768"/>
                </a:lnTo>
                <a:cubicBezTo>
                  <a:pt x="16090" y="16496"/>
                  <a:pt x="13756" y="17094"/>
                  <a:pt x="10798" y="17417"/>
                </a:cubicBezTo>
                <a:cubicBezTo>
                  <a:pt x="7840" y="17094"/>
                  <a:pt x="5510" y="16496"/>
                  <a:pt x="4191" y="15768"/>
                </a:cubicBezTo>
                <a:close/>
                <a:moveTo>
                  <a:pt x="10798" y="18571"/>
                </a:moveTo>
                <a:cubicBezTo>
                  <a:pt x="13669" y="18884"/>
                  <a:pt x="15951" y="19445"/>
                  <a:pt x="17288" y="20142"/>
                </a:cubicBezTo>
                <a:lnTo>
                  <a:pt x="4307" y="20142"/>
                </a:lnTo>
                <a:cubicBezTo>
                  <a:pt x="5645" y="19445"/>
                  <a:pt x="7926" y="18884"/>
                  <a:pt x="10798" y="18571"/>
                </a:cubicBezTo>
                <a:close/>
              </a:path>
            </a:pathLst>
          </a:cu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8" name="Flèche double"/>
          <p:cNvSpPr/>
          <p:nvPr/>
        </p:nvSpPr>
        <p:spPr>
          <a:xfrm rot="16200000">
            <a:off x="10612076" y="6030019"/>
            <a:ext cx="1397001" cy="669990"/>
          </a:xfrm>
          <a:prstGeom prst="leftRightArrow">
            <a:avLst>
              <a:gd name="adj1" fmla="val 19128"/>
              <a:gd name="adj2" fmla="val 49721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9" name="Ligne"/>
          <p:cNvSpPr/>
          <p:nvPr/>
        </p:nvSpPr>
        <p:spPr>
          <a:xfrm>
            <a:off x="3925081" y="11064563"/>
            <a:ext cx="16552093" cy="1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0" name="ADN"/>
          <p:cNvSpPr/>
          <p:nvPr/>
        </p:nvSpPr>
        <p:spPr>
          <a:xfrm>
            <a:off x="7733702" y="9503409"/>
            <a:ext cx="557989" cy="1529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1446"/>
                  <a:pt x="2597" y="2786"/>
                  <a:pt x="6740" y="3591"/>
                </a:cubicBezTo>
                <a:cubicBezTo>
                  <a:pt x="2597" y="4395"/>
                  <a:pt x="0" y="5732"/>
                  <a:pt x="0" y="7189"/>
                </a:cubicBezTo>
                <a:cubicBezTo>
                  <a:pt x="0" y="8647"/>
                  <a:pt x="2599" y="9985"/>
                  <a:pt x="6750" y="10788"/>
                </a:cubicBezTo>
                <a:cubicBezTo>
                  <a:pt x="2599" y="11592"/>
                  <a:pt x="0" y="12931"/>
                  <a:pt x="0" y="14389"/>
                </a:cubicBezTo>
                <a:cubicBezTo>
                  <a:pt x="0" y="15850"/>
                  <a:pt x="2611" y="17189"/>
                  <a:pt x="6773" y="17992"/>
                </a:cubicBezTo>
                <a:cubicBezTo>
                  <a:pt x="2611" y="18800"/>
                  <a:pt x="0" y="20150"/>
                  <a:pt x="0" y="21600"/>
                </a:cubicBezTo>
                <a:lnTo>
                  <a:pt x="2993" y="21600"/>
                </a:lnTo>
                <a:cubicBezTo>
                  <a:pt x="2993" y="21321"/>
                  <a:pt x="3129" y="21049"/>
                  <a:pt x="3382" y="20790"/>
                </a:cubicBezTo>
                <a:lnTo>
                  <a:pt x="18214" y="20790"/>
                </a:lnTo>
                <a:cubicBezTo>
                  <a:pt x="18467" y="21049"/>
                  <a:pt x="18602" y="21321"/>
                  <a:pt x="18602" y="21600"/>
                </a:cubicBezTo>
                <a:lnTo>
                  <a:pt x="21600" y="21600"/>
                </a:lnTo>
                <a:cubicBezTo>
                  <a:pt x="21600" y="20150"/>
                  <a:pt x="18986" y="18801"/>
                  <a:pt x="14823" y="17994"/>
                </a:cubicBezTo>
                <a:cubicBezTo>
                  <a:pt x="18986" y="17191"/>
                  <a:pt x="21600" y="15850"/>
                  <a:pt x="21600" y="14389"/>
                </a:cubicBezTo>
                <a:cubicBezTo>
                  <a:pt x="21600" y="12931"/>
                  <a:pt x="18996" y="11592"/>
                  <a:pt x="14846" y="10788"/>
                </a:cubicBezTo>
                <a:cubicBezTo>
                  <a:pt x="18997" y="9985"/>
                  <a:pt x="21600" y="8647"/>
                  <a:pt x="21600" y="7189"/>
                </a:cubicBezTo>
                <a:cubicBezTo>
                  <a:pt x="21600" y="5732"/>
                  <a:pt x="19003" y="4395"/>
                  <a:pt x="14860" y="3591"/>
                </a:cubicBezTo>
                <a:cubicBezTo>
                  <a:pt x="19003" y="2786"/>
                  <a:pt x="21600" y="1446"/>
                  <a:pt x="21600" y="0"/>
                </a:cubicBezTo>
                <a:lnTo>
                  <a:pt x="18602" y="0"/>
                </a:lnTo>
                <a:cubicBezTo>
                  <a:pt x="18602" y="257"/>
                  <a:pt x="18479" y="510"/>
                  <a:pt x="18246" y="756"/>
                </a:cubicBezTo>
                <a:lnTo>
                  <a:pt x="3349" y="756"/>
                </a:lnTo>
                <a:cubicBezTo>
                  <a:pt x="3117" y="510"/>
                  <a:pt x="2993" y="257"/>
                  <a:pt x="2993" y="0"/>
                </a:cubicBezTo>
                <a:lnTo>
                  <a:pt x="0" y="0"/>
                </a:lnTo>
                <a:close/>
                <a:moveTo>
                  <a:pt x="4252" y="1404"/>
                </a:moveTo>
                <a:lnTo>
                  <a:pt x="17348" y="1404"/>
                </a:lnTo>
                <a:cubicBezTo>
                  <a:pt x="16021" y="2117"/>
                  <a:pt x="13716" y="2709"/>
                  <a:pt x="10807" y="3027"/>
                </a:cubicBezTo>
                <a:lnTo>
                  <a:pt x="10798" y="3026"/>
                </a:lnTo>
                <a:lnTo>
                  <a:pt x="10788" y="3027"/>
                </a:lnTo>
                <a:cubicBezTo>
                  <a:pt x="7879" y="2709"/>
                  <a:pt x="5579" y="2117"/>
                  <a:pt x="4252" y="1404"/>
                </a:cubicBezTo>
                <a:close/>
                <a:moveTo>
                  <a:pt x="10798" y="4161"/>
                </a:moveTo>
                <a:cubicBezTo>
                  <a:pt x="13712" y="4479"/>
                  <a:pt x="16020" y="5064"/>
                  <a:pt x="17348" y="5778"/>
                </a:cubicBezTo>
                <a:lnTo>
                  <a:pt x="4247" y="5778"/>
                </a:lnTo>
                <a:cubicBezTo>
                  <a:pt x="5576" y="5064"/>
                  <a:pt x="7883" y="4479"/>
                  <a:pt x="10798" y="4161"/>
                </a:cubicBezTo>
                <a:close/>
                <a:moveTo>
                  <a:pt x="3349" y="6426"/>
                </a:moveTo>
                <a:lnTo>
                  <a:pt x="18246" y="6426"/>
                </a:lnTo>
                <a:cubicBezTo>
                  <a:pt x="18479" y="6673"/>
                  <a:pt x="18602" y="6929"/>
                  <a:pt x="18602" y="7189"/>
                </a:cubicBezTo>
                <a:cubicBezTo>
                  <a:pt x="18602" y="7444"/>
                  <a:pt x="18484" y="7695"/>
                  <a:pt x="18260" y="7938"/>
                </a:cubicBezTo>
                <a:lnTo>
                  <a:pt x="3340" y="7938"/>
                </a:lnTo>
                <a:cubicBezTo>
                  <a:pt x="3116" y="7695"/>
                  <a:pt x="2993" y="7444"/>
                  <a:pt x="2993" y="7189"/>
                </a:cubicBezTo>
                <a:cubicBezTo>
                  <a:pt x="2993" y="6929"/>
                  <a:pt x="3117" y="6673"/>
                  <a:pt x="3349" y="6426"/>
                </a:cubicBezTo>
                <a:close/>
                <a:moveTo>
                  <a:pt x="4224" y="8586"/>
                </a:moveTo>
                <a:lnTo>
                  <a:pt x="17376" y="8586"/>
                </a:lnTo>
                <a:cubicBezTo>
                  <a:pt x="16052" y="9306"/>
                  <a:pt x="13731" y="9898"/>
                  <a:pt x="10798" y="10218"/>
                </a:cubicBezTo>
                <a:cubicBezTo>
                  <a:pt x="7864" y="9898"/>
                  <a:pt x="5548" y="9306"/>
                  <a:pt x="4224" y="8586"/>
                </a:cubicBezTo>
                <a:close/>
                <a:moveTo>
                  <a:pt x="10798" y="11360"/>
                </a:moveTo>
                <a:cubicBezTo>
                  <a:pt x="13688" y="11676"/>
                  <a:pt x="15982" y="12255"/>
                  <a:pt x="17316" y="12960"/>
                </a:cubicBezTo>
                <a:lnTo>
                  <a:pt x="4284" y="12960"/>
                </a:lnTo>
                <a:cubicBezTo>
                  <a:pt x="5618" y="12255"/>
                  <a:pt x="7908" y="11676"/>
                  <a:pt x="10798" y="11360"/>
                </a:cubicBezTo>
                <a:close/>
                <a:moveTo>
                  <a:pt x="3368" y="13608"/>
                </a:moveTo>
                <a:lnTo>
                  <a:pt x="18232" y="13608"/>
                </a:lnTo>
                <a:cubicBezTo>
                  <a:pt x="18476" y="13861"/>
                  <a:pt x="18602" y="14123"/>
                  <a:pt x="18602" y="14389"/>
                </a:cubicBezTo>
                <a:cubicBezTo>
                  <a:pt x="18602" y="14638"/>
                  <a:pt x="18492" y="14883"/>
                  <a:pt x="18278" y="15120"/>
                </a:cubicBezTo>
                <a:lnTo>
                  <a:pt x="3322" y="15120"/>
                </a:lnTo>
                <a:cubicBezTo>
                  <a:pt x="3108" y="14883"/>
                  <a:pt x="2993" y="14638"/>
                  <a:pt x="2993" y="14389"/>
                </a:cubicBezTo>
                <a:cubicBezTo>
                  <a:pt x="2993" y="14123"/>
                  <a:pt x="3124" y="13861"/>
                  <a:pt x="3368" y="13608"/>
                </a:cubicBezTo>
                <a:close/>
                <a:moveTo>
                  <a:pt x="4191" y="15768"/>
                </a:moveTo>
                <a:lnTo>
                  <a:pt x="17409" y="15768"/>
                </a:lnTo>
                <a:cubicBezTo>
                  <a:pt x="16090" y="16496"/>
                  <a:pt x="13756" y="17094"/>
                  <a:pt x="10798" y="17417"/>
                </a:cubicBezTo>
                <a:cubicBezTo>
                  <a:pt x="7840" y="17094"/>
                  <a:pt x="5510" y="16496"/>
                  <a:pt x="4191" y="15768"/>
                </a:cubicBezTo>
                <a:close/>
                <a:moveTo>
                  <a:pt x="10798" y="18571"/>
                </a:moveTo>
                <a:cubicBezTo>
                  <a:pt x="13669" y="18884"/>
                  <a:pt x="15951" y="19445"/>
                  <a:pt x="17288" y="20142"/>
                </a:cubicBezTo>
                <a:lnTo>
                  <a:pt x="4307" y="20142"/>
                </a:lnTo>
                <a:cubicBezTo>
                  <a:pt x="5645" y="19445"/>
                  <a:pt x="7926" y="18884"/>
                  <a:pt x="10798" y="18571"/>
                </a:cubicBezTo>
                <a:close/>
              </a:path>
            </a:pathLst>
          </a:custGeom>
          <a:solidFill>
            <a:srgbClr val="ED220D">
              <a:alpha val="10546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Ligne"/>
          <p:cNvSpPr/>
          <p:nvPr/>
        </p:nvSpPr>
        <p:spPr>
          <a:xfrm flipV="1">
            <a:off x="16315412" y="9925458"/>
            <a:ext cx="1" cy="2217244"/>
          </a:xfrm>
          <a:prstGeom prst="line">
            <a:avLst/>
          </a:prstGeom>
          <a:ln w="762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2" name="Globe oculaire, côté"/>
          <p:cNvSpPr/>
          <p:nvPr/>
        </p:nvSpPr>
        <p:spPr>
          <a:xfrm rot="10797502">
            <a:off x="15204985" y="8812699"/>
            <a:ext cx="4807505" cy="4442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137" y="0"/>
                </a:moveTo>
                <a:cubicBezTo>
                  <a:pt x="4537" y="6"/>
                  <a:pt x="0" y="4839"/>
                  <a:pt x="0" y="10802"/>
                </a:cubicBezTo>
                <a:cubicBezTo>
                  <a:pt x="0" y="16764"/>
                  <a:pt x="4537" y="21600"/>
                  <a:pt x="10137" y="21600"/>
                </a:cubicBezTo>
                <a:cubicBezTo>
                  <a:pt x="13949" y="21600"/>
                  <a:pt x="17270" y="19356"/>
                  <a:pt x="19003" y="16041"/>
                </a:cubicBezTo>
                <a:cubicBezTo>
                  <a:pt x="20288" y="15357"/>
                  <a:pt x="21600" y="13415"/>
                  <a:pt x="21600" y="10942"/>
                </a:cubicBezTo>
                <a:cubicBezTo>
                  <a:pt x="21600" y="8546"/>
                  <a:pt x="20402" y="6559"/>
                  <a:pt x="19128" y="5811"/>
                </a:cubicBezTo>
                <a:cubicBezTo>
                  <a:pt x="17438" y="2356"/>
                  <a:pt x="14046" y="0"/>
                  <a:pt x="10137" y="0"/>
                </a:cubicBezTo>
                <a:close/>
                <a:moveTo>
                  <a:pt x="10002" y="1292"/>
                </a:moveTo>
                <a:cubicBezTo>
                  <a:pt x="12410" y="1292"/>
                  <a:pt x="14586" y="2355"/>
                  <a:pt x="16158" y="4079"/>
                </a:cubicBezTo>
                <a:cubicBezTo>
                  <a:pt x="17708" y="5780"/>
                  <a:pt x="15088" y="6559"/>
                  <a:pt x="15088" y="10698"/>
                </a:cubicBezTo>
                <a:cubicBezTo>
                  <a:pt x="15088" y="14562"/>
                  <a:pt x="17734" y="15544"/>
                  <a:pt x="16227" y="17239"/>
                </a:cubicBezTo>
                <a:cubicBezTo>
                  <a:pt x="14650" y="19011"/>
                  <a:pt x="12448" y="20109"/>
                  <a:pt x="10002" y="20109"/>
                </a:cubicBezTo>
                <a:cubicBezTo>
                  <a:pt x="5217" y="20109"/>
                  <a:pt x="1340" y="15895"/>
                  <a:pt x="1340" y="10698"/>
                </a:cubicBezTo>
                <a:cubicBezTo>
                  <a:pt x="1340" y="5501"/>
                  <a:pt x="5217" y="1292"/>
                  <a:pt x="10002" y="1292"/>
                </a:cubicBezTo>
                <a:close/>
                <a:moveTo>
                  <a:pt x="18134" y="5625"/>
                </a:moveTo>
                <a:cubicBezTo>
                  <a:pt x="18201" y="5621"/>
                  <a:pt x="18272" y="5674"/>
                  <a:pt x="18291" y="5782"/>
                </a:cubicBezTo>
                <a:cubicBezTo>
                  <a:pt x="18469" y="6752"/>
                  <a:pt x="18717" y="8236"/>
                  <a:pt x="18733" y="9048"/>
                </a:cubicBezTo>
                <a:cubicBezTo>
                  <a:pt x="18760" y="10322"/>
                  <a:pt x="18021" y="9960"/>
                  <a:pt x="18021" y="9136"/>
                </a:cubicBezTo>
                <a:cubicBezTo>
                  <a:pt x="18021" y="8592"/>
                  <a:pt x="17934" y="7043"/>
                  <a:pt x="17999" y="5798"/>
                </a:cubicBezTo>
                <a:cubicBezTo>
                  <a:pt x="18004" y="5687"/>
                  <a:pt x="18067" y="5628"/>
                  <a:pt x="18134" y="5625"/>
                </a:cubicBezTo>
                <a:close/>
                <a:moveTo>
                  <a:pt x="16747" y="7430"/>
                </a:moveTo>
                <a:cubicBezTo>
                  <a:pt x="17249" y="7430"/>
                  <a:pt x="17653" y="8915"/>
                  <a:pt x="17653" y="10751"/>
                </a:cubicBezTo>
                <a:cubicBezTo>
                  <a:pt x="17653" y="12586"/>
                  <a:pt x="17249" y="14070"/>
                  <a:pt x="16747" y="14070"/>
                </a:cubicBezTo>
                <a:cubicBezTo>
                  <a:pt x="16245" y="14070"/>
                  <a:pt x="15768" y="12586"/>
                  <a:pt x="15768" y="10751"/>
                </a:cubicBezTo>
                <a:cubicBezTo>
                  <a:pt x="15768" y="8915"/>
                  <a:pt x="16245" y="7430"/>
                  <a:pt x="16747" y="7430"/>
                </a:cubicBezTo>
                <a:close/>
                <a:moveTo>
                  <a:pt x="18387" y="11936"/>
                </a:moveTo>
                <a:cubicBezTo>
                  <a:pt x="18569" y="11902"/>
                  <a:pt x="18746" y="12130"/>
                  <a:pt x="18733" y="12767"/>
                </a:cubicBezTo>
                <a:cubicBezTo>
                  <a:pt x="18717" y="13574"/>
                  <a:pt x="18469" y="15058"/>
                  <a:pt x="18291" y="16034"/>
                </a:cubicBezTo>
                <a:cubicBezTo>
                  <a:pt x="18253" y="16250"/>
                  <a:pt x="18010" y="16239"/>
                  <a:pt x="17999" y="16017"/>
                </a:cubicBezTo>
                <a:cubicBezTo>
                  <a:pt x="17934" y="14772"/>
                  <a:pt x="18021" y="13223"/>
                  <a:pt x="18021" y="12680"/>
                </a:cubicBezTo>
                <a:cubicBezTo>
                  <a:pt x="18021" y="12268"/>
                  <a:pt x="18205" y="11971"/>
                  <a:pt x="18387" y="11936"/>
                </a:cubicBezTo>
                <a:close/>
              </a:path>
            </a:pathLst>
          </a:custGeom>
          <a:solidFill>
            <a:srgbClr val="000000">
              <a:alpha val="724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3" name="Ligne"/>
          <p:cNvSpPr/>
          <p:nvPr/>
        </p:nvSpPr>
        <p:spPr>
          <a:xfrm flipV="1">
            <a:off x="19692245" y="9350755"/>
            <a:ext cx="1" cy="336665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4" name="Ligne"/>
          <p:cNvSpPr/>
          <p:nvPr/>
        </p:nvSpPr>
        <p:spPr>
          <a:xfrm flipV="1">
            <a:off x="19710054" y="936498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5" name="Ligne"/>
          <p:cNvSpPr/>
          <p:nvPr/>
        </p:nvSpPr>
        <p:spPr>
          <a:xfrm flipV="1">
            <a:off x="19710054" y="965197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6" name="Ligne"/>
          <p:cNvSpPr/>
          <p:nvPr/>
        </p:nvSpPr>
        <p:spPr>
          <a:xfrm flipV="1">
            <a:off x="19710054" y="997875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7" name="Ligne"/>
          <p:cNvSpPr/>
          <p:nvPr/>
        </p:nvSpPr>
        <p:spPr>
          <a:xfrm flipV="1">
            <a:off x="19710054" y="102911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8" name="Ligne"/>
          <p:cNvSpPr/>
          <p:nvPr/>
        </p:nvSpPr>
        <p:spPr>
          <a:xfrm flipV="1">
            <a:off x="19735454" y="1055878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9" name="Ligne"/>
          <p:cNvSpPr/>
          <p:nvPr/>
        </p:nvSpPr>
        <p:spPr>
          <a:xfrm flipV="1">
            <a:off x="19710054" y="108457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0" name="Ligne"/>
          <p:cNvSpPr/>
          <p:nvPr/>
        </p:nvSpPr>
        <p:spPr>
          <a:xfrm flipV="1">
            <a:off x="19710054" y="1117255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Ligne"/>
          <p:cNvSpPr/>
          <p:nvPr/>
        </p:nvSpPr>
        <p:spPr>
          <a:xfrm flipV="1">
            <a:off x="19710054" y="114849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Ligne"/>
          <p:cNvSpPr/>
          <p:nvPr/>
        </p:nvSpPr>
        <p:spPr>
          <a:xfrm flipV="1">
            <a:off x="19735454" y="1176528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3" name="Ligne"/>
          <p:cNvSpPr/>
          <p:nvPr/>
        </p:nvSpPr>
        <p:spPr>
          <a:xfrm flipV="1">
            <a:off x="19710054" y="120522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4" name="Ligne"/>
          <p:cNvSpPr/>
          <p:nvPr/>
        </p:nvSpPr>
        <p:spPr>
          <a:xfrm flipV="1">
            <a:off x="19710054" y="1237905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5" name="Ligne"/>
          <p:cNvSpPr/>
          <p:nvPr/>
        </p:nvSpPr>
        <p:spPr>
          <a:xfrm flipV="1">
            <a:off x="8012697" y="9531012"/>
            <a:ext cx="1" cy="1474513"/>
          </a:xfrm>
          <a:prstGeom prst="line">
            <a:avLst/>
          </a:prstGeom>
          <a:ln w="1016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6" name="Ligne"/>
          <p:cNvSpPr/>
          <p:nvPr/>
        </p:nvSpPr>
        <p:spPr>
          <a:xfrm flipV="1">
            <a:off x="15921713" y="9169344"/>
            <a:ext cx="1" cy="1529718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7" name="Ligne"/>
          <p:cNvSpPr/>
          <p:nvPr/>
        </p:nvSpPr>
        <p:spPr>
          <a:xfrm flipV="1">
            <a:off x="15921713" y="11369098"/>
            <a:ext cx="1" cy="1529718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8" name="Ligne"/>
          <p:cNvSpPr/>
          <p:nvPr/>
        </p:nvSpPr>
        <p:spPr>
          <a:xfrm flipH="1">
            <a:off x="15769313" y="10675264"/>
            <a:ext cx="304801" cy="1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9" name="Ligne"/>
          <p:cNvSpPr/>
          <p:nvPr/>
        </p:nvSpPr>
        <p:spPr>
          <a:xfrm flipH="1">
            <a:off x="15769313" y="11392895"/>
            <a:ext cx="304801" cy="1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0" name="ADN"/>
          <p:cNvSpPr/>
          <p:nvPr/>
        </p:nvSpPr>
        <p:spPr>
          <a:xfrm>
            <a:off x="19489052" y="4558294"/>
            <a:ext cx="254001" cy="69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1446"/>
                  <a:pt x="2597" y="2786"/>
                  <a:pt x="6740" y="3591"/>
                </a:cubicBezTo>
                <a:cubicBezTo>
                  <a:pt x="2597" y="4395"/>
                  <a:pt x="0" y="5732"/>
                  <a:pt x="0" y="7189"/>
                </a:cubicBezTo>
                <a:cubicBezTo>
                  <a:pt x="0" y="8647"/>
                  <a:pt x="2599" y="9985"/>
                  <a:pt x="6750" y="10788"/>
                </a:cubicBezTo>
                <a:cubicBezTo>
                  <a:pt x="2599" y="11592"/>
                  <a:pt x="0" y="12931"/>
                  <a:pt x="0" y="14389"/>
                </a:cubicBezTo>
                <a:cubicBezTo>
                  <a:pt x="0" y="15850"/>
                  <a:pt x="2611" y="17189"/>
                  <a:pt x="6773" y="17992"/>
                </a:cubicBezTo>
                <a:cubicBezTo>
                  <a:pt x="2611" y="18800"/>
                  <a:pt x="0" y="20150"/>
                  <a:pt x="0" y="21600"/>
                </a:cubicBezTo>
                <a:lnTo>
                  <a:pt x="2993" y="21600"/>
                </a:lnTo>
                <a:cubicBezTo>
                  <a:pt x="2993" y="21321"/>
                  <a:pt x="3129" y="21049"/>
                  <a:pt x="3382" y="20790"/>
                </a:cubicBezTo>
                <a:lnTo>
                  <a:pt x="18214" y="20790"/>
                </a:lnTo>
                <a:cubicBezTo>
                  <a:pt x="18467" y="21049"/>
                  <a:pt x="18602" y="21321"/>
                  <a:pt x="18602" y="21600"/>
                </a:cubicBezTo>
                <a:lnTo>
                  <a:pt x="21600" y="21600"/>
                </a:lnTo>
                <a:cubicBezTo>
                  <a:pt x="21600" y="20150"/>
                  <a:pt x="18986" y="18801"/>
                  <a:pt x="14823" y="17994"/>
                </a:cubicBezTo>
                <a:cubicBezTo>
                  <a:pt x="18986" y="17191"/>
                  <a:pt x="21600" y="15850"/>
                  <a:pt x="21600" y="14389"/>
                </a:cubicBezTo>
                <a:cubicBezTo>
                  <a:pt x="21600" y="12931"/>
                  <a:pt x="18996" y="11592"/>
                  <a:pt x="14846" y="10788"/>
                </a:cubicBezTo>
                <a:cubicBezTo>
                  <a:pt x="18997" y="9985"/>
                  <a:pt x="21600" y="8647"/>
                  <a:pt x="21600" y="7189"/>
                </a:cubicBezTo>
                <a:cubicBezTo>
                  <a:pt x="21600" y="5732"/>
                  <a:pt x="19003" y="4395"/>
                  <a:pt x="14860" y="3591"/>
                </a:cubicBezTo>
                <a:cubicBezTo>
                  <a:pt x="19003" y="2786"/>
                  <a:pt x="21600" y="1446"/>
                  <a:pt x="21600" y="0"/>
                </a:cubicBezTo>
                <a:lnTo>
                  <a:pt x="18602" y="0"/>
                </a:lnTo>
                <a:cubicBezTo>
                  <a:pt x="18602" y="257"/>
                  <a:pt x="18479" y="510"/>
                  <a:pt x="18246" y="756"/>
                </a:cubicBezTo>
                <a:lnTo>
                  <a:pt x="3349" y="756"/>
                </a:lnTo>
                <a:cubicBezTo>
                  <a:pt x="3117" y="510"/>
                  <a:pt x="2993" y="257"/>
                  <a:pt x="2993" y="0"/>
                </a:cubicBezTo>
                <a:lnTo>
                  <a:pt x="0" y="0"/>
                </a:lnTo>
                <a:close/>
                <a:moveTo>
                  <a:pt x="4252" y="1404"/>
                </a:moveTo>
                <a:lnTo>
                  <a:pt x="17348" y="1404"/>
                </a:lnTo>
                <a:cubicBezTo>
                  <a:pt x="16021" y="2117"/>
                  <a:pt x="13716" y="2709"/>
                  <a:pt x="10807" y="3027"/>
                </a:cubicBezTo>
                <a:lnTo>
                  <a:pt x="10798" y="3026"/>
                </a:lnTo>
                <a:lnTo>
                  <a:pt x="10788" y="3027"/>
                </a:lnTo>
                <a:cubicBezTo>
                  <a:pt x="7879" y="2709"/>
                  <a:pt x="5579" y="2117"/>
                  <a:pt x="4252" y="1404"/>
                </a:cubicBezTo>
                <a:close/>
                <a:moveTo>
                  <a:pt x="10798" y="4161"/>
                </a:moveTo>
                <a:cubicBezTo>
                  <a:pt x="13712" y="4479"/>
                  <a:pt x="16020" y="5064"/>
                  <a:pt x="17348" y="5778"/>
                </a:cubicBezTo>
                <a:lnTo>
                  <a:pt x="4247" y="5778"/>
                </a:lnTo>
                <a:cubicBezTo>
                  <a:pt x="5576" y="5064"/>
                  <a:pt x="7883" y="4479"/>
                  <a:pt x="10798" y="4161"/>
                </a:cubicBezTo>
                <a:close/>
                <a:moveTo>
                  <a:pt x="3349" y="6426"/>
                </a:moveTo>
                <a:lnTo>
                  <a:pt x="18246" y="6426"/>
                </a:lnTo>
                <a:cubicBezTo>
                  <a:pt x="18479" y="6673"/>
                  <a:pt x="18602" y="6929"/>
                  <a:pt x="18602" y="7189"/>
                </a:cubicBezTo>
                <a:cubicBezTo>
                  <a:pt x="18602" y="7444"/>
                  <a:pt x="18484" y="7695"/>
                  <a:pt x="18260" y="7938"/>
                </a:cubicBezTo>
                <a:lnTo>
                  <a:pt x="3340" y="7938"/>
                </a:lnTo>
                <a:cubicBezTo>
                  <a:pt x="3116" y="7695"/>
                  <a:pt x="2993" y="7444"/>
                  <a:pt x="2993" y="7189"/>
                </a:cubicBezTo>
                <a:cubicBezTo>
                  <a:pt x="2993" y="6929"/>
                  <a:pt x="3117" y="6673"/>
                  <a:pt x="3349" y="6426"/>
                </a:cubicBezTo>
                <a:close/>
                <a:moveTo>
                  <a:pt x="4224" y="8586"/>
                </a:moveTo>
                <a:lnTo>
                  <a:pt x="17376" y="8586"/>
                </a:lnTo>
                <a:cubicBezTo>
                  <a:pt x="16052" y="9306"/>
                  <a:pt x="13731" y="9898"/>
                  <a:pt x="10798" y="10218"/>
                </a:cubicBezTo>
                <a:cubicBezTo>
                  <a:pt x="7864" y="9898"/>
                  <a:pt x="5548" y="9306"/>
                  <a:pt x="4224" y="8586"/>
                </a:cubicBezTo>
                <a:close/>
                <a:moveTo>
                  <a:pt x="10798" y="11360"/>
                </a:moveTo>
                <a:cubicBezTo>
                  <a:pt x="13688" y="11676"/>
                  <a:pt x="15982" y="12255"/>
                  <a:pt x="17316" y="12960"/>
                </a:cubicBezTo>
                <a:lnTo>
                  <a:pt x="4284" y="12960"/>
                </a:lnTo>
                <a:cubicBezTo>
                  <a:pt x="5618" y="12255"/>
                  <a:pt x="7908" y="11676"/>
                  <a:pt x="10798" y="11360"/>
                </a:cubicBezTo>
                <a:close/>
                <a:moveTo>
                  <a:pt x="3368" y="13608"/>
                </a:moveTo>
                <a:lnTo>
                  <a:pt x="18232" y="13608"/>
                </a:lnTo>
                <a:cubicBezTo>
                  <a:pt x="18476" y="13861"/>
                  <a:pt x="18602" y="14123"/>
                  <a:pt x="18602" y="14389"/>
                </a:cubicBezTo>
                <a:cubicBezTo>
                  <a:pt x="18602" y="14638"/>
                  <a:pt x="18492" y="14883"/>
                  <a:pt x="18278" y="15120"/>
                </a:cubicBezTo>
                <a:lnTo>
                  <a:pt x="3322" y="15120"/>
                </a:lnTo>
                <a:cubicBezTo>
                  <a:pt x="3108" y="14883"/>
                  <a:pt x="2993" y="14638"/>
                  <a:pt x="2993" y="14389"/>
                </a:cubicBezTo>
                <a:cubicBezTo>
                  <a:pt x="2993" y="14123"/>
                  <a:pt x="3124" y="13861"/>
                  <a:pt x="3368" y="13608"/>
                </a:cubicBezTo>
                <a:close/>
                <a:moveTo>
                  <a:pt x="4191" y="15768"/>
                </a:moveTo>
                <a:lnTo>
                  <a:pt x="17409" y="15768"/>
                </a:lnTo>
                <a:cubicBezTo>
                  <a:pt x="16090" y="16496"/>
                  <a:pt x="13756" y="17094"/>
                  <a:pt x="10798" y="17417"/>
                </a:cubicBezTo>
                <a:cubicBezTo>
                  <a:pt x="7840" y="17094"/>
                  <a:pt x="5510" y="16496"/>
                  <a:pt x="4191" y="15768"/>
                </a:cubicBezTo>
                <a:close/>
                <a:moveTo>
                  <a:pt x="10798" y="18571"/>
                </a:moveTo>
                <a:cubicBezTo>
                  <a:pt x="13669" y="18884"/>
                  <a:pt x="15951" y="19445"/>
                  <a:pt x="17288" y="20142"/>
                </a:cubicBezTo>
                <a:lnTo>
                  <a:pt x="4307" y="20142"/>
                </a:lnTo>
                <a:cubicBezTo>
                  <a:pt x="5645" y="19445"/>
                  <a:pt x="7926" y="18884"/>
                  <a:pt x="10798" y="18571"/>
                </a:cubicBezTo>
                <a:close/>
              </a:path>
            </a:pathLst>
          </a:cu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1" name="Équation"/>
          <p:cNvSpPr txBox="1"/>
          <p:nvPr/>
        </p:nvSpPr>
        <p:spPr>
          <a:xfrm>
            <a:off x="7860392" y="11123602"/>
            <a:ext cx="304610" cy="33086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900"/>
          </a:p>
        </p:txBody>
      </p:sp>
      <p:sp>
        <p:nvSpPr>
          <p:cNvPr id="182" name="Équation"/>
          <p:cNvSpPr txBox="1"/>
          <p:nvPr/>
        </p:nvSpPr>
        <p:spPr>
          <a:xfrm>
            <a:off x="7860392" y="9169344"/>
            <a:ext cx="295200" cy="3234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900"/>
          </a:p>
        </p:txBody>
      </p:sp>
      <p:sp>
        <p:nvSpPr>
          <p:cNvPr id="183" name="Ligne"/>
          <p:cNvSpPr/>
          <p:nvPr/>
        </p:nvSpPr>
        <p:spPr>
          <a:xfrm>
            <a:off x="8047407" y="9646441"/>
            <a:ext cx="11439361" cy="205764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4" name="Ligne"/>
          <p:cNvSpPr/>
          <p:nvPr/>
        </p:nvSpPr>
        <p:spPr>
          <a:xfrm>
            <a:off x="19616052" y="11004207"/>
            <a:ext cx="1" cy="835606"/>
          </a:xfrm>
          <a:prstGeom prst="line">
            <a:avLst/>
          </a:prstGeom>
          <a:ln w="1016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5" name="Équation"/>
          <p:cNvSpPr txBox="1"/>
          <p:nvPr/>
        </p:nvSpPr>
        <p:spPr>
          <a:xfrm>
            <a:off x="19148581" y="10507358"/>
            <a:ext cx="433884" cy="3358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900"/>
          </a:p>
        </p:txBody>
      </p:sp>
      <p:sp>
        <p:nvSpPr>
          <p:cNvPr id="186" name="Équation"/>
          <p:cNvSpPr txBox="1"/>
          <p:nvPr/>
        </p:nvSpPr>
        <p:spPr>
          <a:xfrm>
            <a:off x="19148581" y="11857754"/>
            <a:ext cx="412586" cy="33581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9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189" name="On veut « voir » des objets petits en taille…"/>
          <p:cNvSpPr txBox="1"/>
          <p:nvPr/>
        </p:nvSpPr>
        <p:spPr>
          <a:xfrm>
            <a:off x="1206499" y="2283729"/>
            <a:ext cx="21870939" cy="3246562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algn="l" defTabSz="825500">
              <a:defRPr sz="3600">
                <a:solidFill>
                  <a:srgbClr val="000000"/>
                </a:solidFill>
              </a:defRPr>
            </a:pP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</p:txBody>
      </p:sp>
      <p:sp>
        <p:nvSpPr>
          <p:cNvPr id="190" name="Ligne"/>
          <p:cNvSpPr/>
          <p:nvPr/>
        </p:nvSpPr>
        <p:spPr>
          <a:xfrm>
            <a:off x="3370927" y="9897355"/>
            <a:ext cx="1655209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1" name="Ligne"/>
          <p:cNvSpPr/>
          <p:nvPr/>
        </p:nvSpPr>
        <p:spPr>
          <a:xfrm flipV="1">
            <a:off x="12751765" y="8358107"/>
            <a:ext cx="1" cy="2995841"/>
          </a:xfrm>
          <a:prstGeom prst="line">
            <a:avLst/>
          </a:prstGeom>
          <a:ln w="762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2" name="Ligne"/>
          <p:cNvSpPr/>
          <p:nvPr/>
        </p:nvSpPr>
        <p:spPr>
          <a:xfrm flipV="1">
            <a:off x="16828244" y="7657580"/>
            <a:ext cx="1" cy="5011148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3" name="Ligne"/>
          <p:cNvSpPr/>
          <p:nvPr/>
        </p:nvSpPr>
        <p:spPr>
          <a:xfrm flipV="1">
            <a:off x="16837020" y="764220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4" name="Ligne"/>
          <p:cNvSpPr/>
          <p:nvPr/>
        </p:nvSpPr>
        <p:spPr>
          <a:xfrm flipV="1">
            <a:off x="16837020" y="792919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5" name="Ligne"/>
          <p:cNvSpPr/>
          <p:nvPr/>
        </p:nvSpPr>
        <p:spPr>
          <a:xfrm flipV="1">
            <a:off x="16837020" y="82559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6" name="Ligne"/>
          <p:cNvSpPr/>
          <p:nvPr/>
        </p:nvSpPr>
        <p:spPr>
          <a:xfrm flipV="1">
            <a:off x="16837020" y="8568359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7" name="Ligne"/>
          <p:cNvSpPr/>
          <p:nvPr/>
        </p:nvSpPr>
        <p:spPr>
          <a:xfrm flipV="1">
            <a:off x="16862420" y="883600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8" name="Ligne"/>
          <p:cNvSpPr/>
          <p:nvPr/>
        </p:nvSpPr>
        <p:spPr>
          <a:xfrm flipV="1">
            <a:off x="16837020" y="912299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9" name="Ligne"/>
          <p:cNvSpPr/>
          <p:nvPr/>
        </p:nvSpPr>
        <p:spPr>
          <a:xfrm flipV="1">
            <a:off x="16837020" y="94497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0" name="Ligne"/>
          <p:cNvSpPr/>
          <p:nvPr/>
        </p:nvSpPr>
        <p:spPr>
          <a:xfrm flipV="1">
            <a:off x="16837020" y="9762159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1" name="Ligne"/>
          <p:cNvSpPr/>
          <p:nvPr/>
        </p:nvSpPr>
        <p:spPr>
          <a:xfrm flipV="1">
            <a:off x="16862420" y="1004250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2" name="Ligne"/>
          <p:cNvSpPr/>
          <p:nvPr/>
        </p:nvSpPr>
        <p:spPr>
          <a:xfrm flipV="1">
            <a:off x="16837020" y="1032949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3" name="Ligne"/>
          <p:cNvSpPr/>
          <p:nvPr/>
        </p:nvSpPr>
        <p:spPr>
          <a:xfrm flipV="1">
            <a:off x="16837020" y="106562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06" name="Grouper"/>
          <p:cNvGrpSpPr/>
          <p:nvPr/>
        </p:nvGrpSpPr>
        <p:grpSpPr>
          <a:xfrm>
            <a:off x="12019742" y="7457182"/>
            <a:ext cx="304801" cy="1529719"/>
            <a:chOff x="0" y="0"/>
            <a:chExt cx="304800" cy="1529717"/>
          </a:xfrm>
        </p:grpSpPr>
        <p:sp>
          <p:nvSpPr>
            <p:cNvPr id="204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5" name="Ligne"/>
            <p:cNvSpPr/>
            <p:nvPr/>
          </p:nvSpPr>
          <p:spPr>
            <a:xfrm flipH="1">
              <a:off x="-1" y="150142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209" name="Grouper"/>
          <p:cNvGrpSpPr/>
          <p:nvPr/>
        </p:nvGrpSpPr>
        <p:grpSpPr>
          <a:xfrm>
            <a:off x="12039599" y="10725153"/>
            <a:ext cx="304801" cy="1529719"/>
            <a:chOff x="0" y="0"/>
            <a:chExt cx="304800" cy="1529717"/>
          </a:xfrm>
        </p:grpSpPr>
        <p:sp>
          <p:nvSpPr>
            <p:cNvPr id="207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8" name="Ligne"/>
            <p:cNvSpPr/>
            <p:nvPr/>
          </p:nvSpPr>
          <p:spPr>
            <a:xfrm flipH="1" flipV="1">
              <a:off x="-1" y="2828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210" name="Équation"/>
          <p:cNvSpPr txBox="1"/>
          <p:nvPr/>
        </p:nvSpPr>
        <p:spPr>
          <a:xfrm>
            <a:off x="6382063" y="9997723"/>
            <a:ext cx="304610" cy="33086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900"/>
          </a:p>
        </p:txBody>
      </p:sp>
      <p:sp>
        <p:nvSpPr>
          <p:cNvPr id="211" name="Équation"/>
          <p:cNvSpPr txBox="1"/>
          <p:nvPr/>
        </p:nvSpPr>
        <p:spPr>
          <a:xfrm>
            <a:off x="6386768" y="8221171"/>
            <a:ext cx="295200" cy="32343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900"/>
          </a:p>
        </p:txBody>
      </p:sp>
      <p:sp>
        <p:nvSpPr>
          <p:cNvPr id="212" name="Équation"/>
          <p:cNvSpPr txBox="1"/>
          <p:nvPr/>
        </p:nvSpPr>
        <p:spPr>
          <a:xfrm>
            <a:off x="15182088" y="6580378"/>
            <a:ext cx="433884" cy="3358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900"/>
          </a:p>
        </p:txBody>
      </p:sp>
      <p:sp>
        <p:nvSpPr>
          <p:cNvPr id="213" name="Équation"/>
          <p:cNvSpPr txBox="1"/>
          <p:nvPr/>
        </p:nvSpPr>
        <p:spPr>
          <a:xfrm>
            <a:off x="16224747" y="6123130"/>
            <a:ext cx="412586" cy="33581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900"/>
          </a:p>
        </p:txBody>
      </p:sp>
      <p:sp>
        <p:nvSpPr>
          <p:cNvPr id="214" name="Ligne"/>
          <p:cNvSpPr/>
          <p:nvPr/>
        </p:nvSpPr>
        <p:spPr>
          <a:xfrm flipV="1">
            <a:off x="16849720" y="10970352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5" name="Ligne"/>
          <p:cNvSpPr/>
          <p:nvPr/>
        </p:nvSpPr>
        <p:spPr>
          <a:xfrm flipV="1">
            <a:off x="16849720" y="1128273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6" name="Ligne"/>
          <p:cNvSpPr/>
          <p:nvPr/>
        </p:nvSpPr>
        <p:spPr>
          <a:xfrm flipV="1">
            <a:off x="16875120" y="1156308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7" name="Ligne"/>
          <p:cNvSpPr/>
          <p:nvPr/>
        </p:nvSpPr>
        <p:spPr>
          <a:xfrm flipV="1">
            <a:off x="16849720" y="1185007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8" name="Ligne"/>
          <p:cNvSpPr/>
          <p:nvPr/>
        </p:nvSpPr>
        <p:spPr>
          <a:xfrm flipV="1">
            <a:off x="16849720" y="12176852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9" name="Cercle"/>
          <p:cNvSpPr/>
          <p:nvPr/>
        </p:nvSpPr>
        <p:spPr>
          <a:xfrm>
            <a:off x="6711005" y="9749756"/>
            <a:ext cx="295200" cy="295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0" name="Cercle"/>
          <p:cNvSpPr/>
          <p:nvPr/>
        </p:nvSpPr>
        <p:spPr>
          <a:xfrm>
            <a:off x="6711005" y="8691701"/>
            <a:ext cx="295200" cy="295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Ligne"/>
          <p:cNvSpPr/>
          <p:nvPr/>
        </p:nvSpPr>
        <p:spPr>
          <a:xfrm>
            <a:off x="6817641" y="8761562"/>
            <a:ext cx="9936686" cy="193493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3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224" name="On veut « voir » des objets petits en taille…"/>
          <p:cNvSpPr txBox="1"/>
          <p:nvPr/>
        </p:nvSpPr>
        <p:spPr>
          <a:xfrm>
            <a:off x="1206499" y="1953529"/>
            <a:ext cx="21870939" cy="380738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on veut en distinguer les détails</a:t>
            </a: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C’est en fait une limitation angulaire</a:t>
            </a:r>
          </a:p>
        </p:txBody>
      </p:sp>
      <p:sp>
        <p:nvSpPr>
          <p:cNvPr id="225" name="Ligne"/>
          <p:cNvSpPr/>
          <p:nvPr/>
        </p:nvSpPr>
        <p:spPr>
          <a:xfrm>
            <a:off x="3370927" y="9897355"/>
            <a:ext cx="1655209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6" name="Ligne"/>
          <p:cNvSpPr/>
          <p:nvPr/>
        </p:nvSpPr>
        <p:spPr>
          <a:xfrm flipV="1">
            <a:off x="12751765" y="8358107"/>
            <a:ext cx="1" cy="2995841"/>
          </a:xfrm>
          <a:prstGeom prst="line">
            <a:avLst/>
          </a:prstGeom>
          <a:ln w="762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7" name="Ligne"/>
          <p:cNvSpPr/>
          <p:nvPr/>
        </p:nvSpPr>
        <p:spPr>
          <a:xfrm flipV="1">
            <a:off x="16828244" y="7657580"/>
            <a:ext cx="1" cy="5011148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8" name="Ligne"/>
          <p:cNvSpPr/>
          <p:nvPr/>
        </p:nvSpPr>
        <p:spPr>
          <a:xfrm flipV="1">
            <a:off x="16837020" y="764220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9" name="Ligne"/>
          <p:cNvSpPr/>
          <p:nvPr/>
        </p:nvSpPr>
        <p:spPr>
          <a:xfrm flipV="1">
            <a:off x="16837020" y="792919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0" name="Ligne"/>
          <p:cNvSpPr/>
          <p:nvPr/>
        </p:nvSpPr>
        <p:spPr>
          <a:xfrm flipV="1">
            <a:off x="16837020" y="82559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1" name="Ligne"/>
          <p:cNvSpPr/>
          <p:nvPr/>
        </p:nvSpPr>
        <p:spPr>
          <a:xfrm flipV="1">
            <a:off x="16837020" y="8568359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2" name="Ligne"/>
          <p:cNvSpPr/>
          <p:nvPr/>
        </p:nvSpPr>
        <p:spPr>
          <a:xfrm flipV="1">
            <a:off x="16862420" y="883600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3" name="Ligne"/>
          <p:cNvSpPr/>
          <p:nvPr/>
        </p:nvSpPr>
        <p:spPr>
          <a:xfrm flipV="1">
            <a:off x="16837020" y="912299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4" name="Ligne"/>
          <p:cNvSpPr/>
          <p:nvPr/>
        </p:nvSpPr>
        <p:spPr>
          <a:xfrm flipV="1">
            <a:off x="16837020" y="94497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5" name="Ligne"/>
          <p:cNvSpPr/>
          <p:nvPr/>
        </p:nvSpPr>
        <p:spPr>
          <a:xfrm flipV="1">
            <a:off x="16837020" y="9762159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6" name="Ligne"/>
          <p:cNvSpPr/>
          <p:nvPr/>
        </p:nvSpPr>
        <p:spPr>
          <a:xfrm flipV="1">
            <a:off x="16862420" y="1004250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7" name="Ligne"/>
          <p:cNvSpPr/>
          <p:nvPr/>
        </p:nvSpPr>
        <p:spPr>
          <a:xfrm flipV="1">
            <a:off x="16837020" y="10329497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8" name="Ligne"/>
          <p:cNvSpPr/>
          <p:nvPr/>
        </p:nvSpPr>
        <p:spPr>
          <a:xfrm flipV="1">
            <a:off x="16837020" y="10656275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41" name="Grouper"/>
          <p:cNvGrpSpPr/>
          <p:nvPr/>
        </p:nvGrpSpPr>
        <p:grpSpPr>
          <a:xfrm>
            <a:off x="12019742" y="7457182"/>
            <a:ext cx="304801" cy="1529719"/>
            <a:chOff x="0" y="0"/>
            <a:chExt cx="304800" cy="1529717"/>
          </a:xfrm>
        </p:grpSpPr>
        <p:sp>
          <p:nvSpPr>
            <p:cNvPr id="239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40" name="Ligne"/>
            <p:cNvSpPr/>
            <p:nvPr/>
          </p:nvSpPr>
          <p:spPr>
            <a:xfrm flipH="1">
              <a:off x="-1" y="150142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244" name="Grouper"/>
          <p:cNvGrpSpPr/>
          <p:nvPr/>
        </p:nvGrpSpPr>
        <p:grpSpPr>
          <a:xfrm>
            <a:off x="12039599" y="10725153"/>
            <a:ext cx="304801" cy="1529719"/>
            <a:chOff x="0" y="0"/>
            <a:chExt cx="304800" cy="1529717"/>
          </a:xfrm>
        </p:grpSpPr>
        <p:sp>
          <p:nvSpPr>
            <p:cNvPr id="242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43" name="Ligne"/>
            <p:cNvSpPr/>
            <p:nvPr/>
          </p:nvSpPr>
          <p:spPr>
            <a:xfrm flipH="1" flipV="1">
              <a:off x="-1" y="2828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245" name="Équation"/>
          <p:cNvSpPr txBox="1"/>
          <p:nvPr/>
        </p:nvSpPr>
        <p:spPr>
          <a:xfrm>
            <a:off x="6382063" y="9997723"/>
            <a:ext cx="304610" cy="33086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900"/>
          </a:p>
        </p:txBody>
      </p:sp>
      <p:sp>
        <p:nvSpPr>
          <p:cNvPr id="246" name="Équation"/>
          <p:cNvSpPr txBox="1"/>
          <p:nvPr/>
        </p:nvSpPr>
        <p:spPr>
          <a:xfrm>
            <a:off x="6386768" y="8221171"/>
            <a:ext cx="295200" cy="32343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900"/>
          </a:p>
        </p:txBody>
      </p:sp>
      <p:sp>
        <p:nvSpPr>
          <p:cNvPr id="247" name="Ligne"/>
          <p:cNvSpPr/>
          <p:nvPr/>
        </p:nvSpPr>
        <p:spPr>
          <a:xfrm flipV="1">
            <a:off x="16849720" y="10970352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8" name="Ligne"/>
          <p:cNvSpPr/>
          <p:nvPr/>
        </p:nvSpPr>
        <p:spPr>
          <a:xfrm flipV="1">
            <a:off x="16849720" y="1128273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9" name="Ligne"/>
          <p:cNvSpPr/>
          <p:nvPr/>
        </p:nvSpPr>
        <p:spPr>
          <a:xfrm flipV="1">
            <a:off x="16875120" y="1156308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0" name="Ligne"/>
          <p:cNvSpPr/>
          <p:nvPr/>
        </p:nvSpPr>
        <p:spPr>
          <a:xfrm flipV="1">
            <a:off x="16849720" y="1185007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1" name="Ligne"/>
          <p:cNvSpPr/>
          <p:nvPr/>
        </p:nvSpPr>
        <p:spPr>
          <a:xfrm flipV="1">
            <a:off x="16849720" y="12176852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2" name="Cercle"/>
          <p:cNvSpPr/>
          <p:nvPr/>
        </p:nvSpPr>
        <p:spPr>
          <a:xfrm>
            <a:off x="6711005" y="8679001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53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963070" y="9591065"/>
            <a:ext cx="1012141" cy="648441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Équation"/>
          <p:cNvSpPr txBox="1"/>
          <p:nvPr/>
        </p:nvSpPr>
        <p:spPr>
          <a:xfrm>
            <a:off x="16252198" y="9393921"/>
            <a:ext cx="433884" cy="33581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900"/>
          </a:p>
        </p:txBody>
      </p:sp>
      <p:pic>
        <p:nvPicPr>
          <p:cNvPr id="255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963070" y="10373826"/>
            <a:ext cx="1012141" cy="648440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Équation"/>
          <p:cNvSpPr txBox="1"/>
          <p:nvPr/>
        </p:nvSpPr>
        <p:spPr>
          <a:xfrm>
            <a:off x="16304575" y="10893972"/>
            <a:ext cx="412586" cy="33581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900"/>
          </a:p>
        </p:txBody>
      </p:sp>
      <p:sp>
        <p:nvSpPr>
          <p:cNvPr id="257" name="Cercle"/>
          <p:cNvSpPr/>
          <p:nvPr/>
        </p:nvSpPr>
        <p:spPr>
          <a:xfrm>
            <a:off x="6711005" y="9816377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rouper"/>
          <p:cNvGrpSpPr/>
          <p:nvPr/>
        </p:nvGrpSpPr>
        <p:grpSpPr>
          <a:xfrm>
            <a:off x="3252443" y="6817369"/>
            <a:ext cx="16552093" cy="5512533"/>
            <a:chOff x="0" y="0"/>
            <a:chExt cx="16552092" cy="5512532"/>
          </a:xfrm>
        </p:grpSpPr>
        <p:sp>
          <p:nvSpPr>
            <p:cNvPr id="259" name="Ligne"/>
            <p:cNvSpPr/>
            <p:nvPr/>
          </p:nvSpPr>
          <p:spPr>
            <a:xfrm>
              <a:off x="3446714" y="1304379"/>
              <a:ext cx="9936686" cy="193493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0" name="Ligne"/>
            <p:cNvSpPr/>
            <p:nvPr/>
          </p:nvSpPr>
          <p:spPr>
            <a:xfrm>
              <a:off x="0" y="2440172"/>
              <a:ext cx="16552093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1" name="Ligne"/>
            <p:cNvSpPr/>
            <p:nvPr/>
          </p:nvSpPr>
          <p:spPr>
            <a:xfrm flipV="1">
              <a:off x="9380838" y="900924"/>
              <a:ext cx="1" cy="299584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2" name="Ligne"/>
            <p:cNvSpPr/>
            <p:nvPr/>
          </p:nvSpPr>
          <p:spPr>
            <a:xfrm flipV="1">
              <a:off x="13457317" y="200397"/>
              <a:ext cx="1" cy="5011148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3" name="Ligne"/>
            <p:cNvSpPr/>
            <p:nvPr/>
          </p:nvSpPr>
          <p:spPr>
            <a:xfrm flipV="1">
              <a:off x="13466093" y="18502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4" name="Ligne"/>
            <p:cNvSpPr/>
            <p:nvPr/>
          </p:nvSpPr>
          <p:spPr>
            <a:xfrm flipV="1">
              <a:off x="13466093" y="472015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5" name="Ligne"/>
            <p:cNvSpPr/>
            <p:nvPr/>
          </p:nvSpPr>
          <p:spPr>
            <a:xfrm flipV="1">
              <a:off x="13466093" y="798792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6" name="Ligne"/>
            <p:cNvSpPr/>
            <p:nvPr/>
          </p:nvSpPr>
          <p:spPr>
            <a:xfrm flipV="1">
              <a:off x="13466093" y="1111177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7" name="Ligne"/>
            <p:cNvSpPr/>
            <p:nvPr/>
          </p:nvSpPr>
          <p:spPr>
            <a:xfrm flipV="1">
              <a:off x="13491493" y="137882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8" name="Ligne"/>
            <p:cNvSpPr/>
            <p:nvPr/>
          </p:nvSpPr>
          <p:spPr>
            <a:xfrm flipV="1">
              <a:off x="13466093" y="166581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9" name="Ligne"/>
            <p:cNvSpPr/>
            <p:nvPr/>
          </p:nvSpPr>
          <p:spPr>
            <a:xfrm flipV="1">
              <a:off x="13466093" y="1992592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70" name="Ligne"/>
            <p:cNvSpPr/>
            <p:nvPr/>
          </p:nvSpPr>
          <p:spPr>
            <a:xfrm flipV="1">
              <a:off x="13466093" y="2304977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71" name="Ligne"/>
            <p:cNvSpPr/>
            <p:nvPr/>
          </p:nvSpPr>
          <p:spPr>
            <a:xfrm flipV="1">
              <a:off x="13491493" y="258532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72" name="Ligne"/>
            <p:cNvSpPr/>
            <p:nvPr/>
          </p:nvSpPr>
          <p:spPr>
            <a:xfrm flipV="1">
              <a:off x="13466093" y="287231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73" name="Ligne"/>
            <p:cNvSpPr/>
            <p:nvPr/>
          </p:nvSpPr>
          <p:spPr>
            <a:xfrm flipV="1">
              <a:off x="13466093" y="3199092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grpSp>
          <p:nvGrpSpPr>
            <p:cNvPr id="276" name="Grouper"/>
            <p:cNvGrpSpPr/>
            <p:nvPr/>
          </p:nvGrpSpPr>
          <p:grpSpPr>
            <a:xfrm>
              <a:off x="8648814" y="-1"/>
              <a:ext cx="304801" cy="1529719"/>
              <a:chOff x="0" y="0"/>
              <a:chExt cx="304800" cy="1529717"/>
            </a:xfrm>
          </p:grpSpPr>
          <p:sp>
            <p:nvSpPr>
              <p:cNvPr id="274" name="Ligne"/>
              <p:cNvSpPr/>
              <p:nvPr/>
            </p:nvSpPr>
            <p:spPr>
              <a:xfrm flipV="1">
                <a:off x="152399" y="-1"/>
                <a:ext cx="1" cy="1529719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75" name="Ligne"/>
              <p:cNvSpPr/>
              <p:nvPr/>
            </p:nvSpPr>
            <p:spPr>
              <a:xfrm flipH="1">
                <a:off x="-1" y="1501428"/>
                <a:ext cx="304801" cy="1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279" name="Grouper"/>
            <p:cNvGrpSpPr/>
            <p:nvPr/>
          </p:nvGrpSpPr>
          <p:grpSpPr>
            <a:xfrm>
              <a:off x="8668672" y="3267971"/>
              <a:ext cx="304801" cy="1529718"/>
              <a:chOff x="0" y="0"/>
              <a:chExt cx="304800" cy="1529717"/>
            </a:xfrm>
          </p:grpSpPr>
          <p:sp>
            <p:nvSpPr>
              <p:cNvPr id="277" name="Ligne"/>
              <p:cNvSpPr/>
              <p:nvPr/>
            </p:nvSpPr>
            <p:spPr>
              <a:xfrm flipV="1">
                <a:off x="152399" y="-1"/>
                <a:ext cx="1" cy="1529719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78" name="Ligne"/>
              <p:cNvSpPr/>
              <p:nvPr/>
            </p:nvSpPr>
            <p:spPr>
              <a:xfrm flipH="1" flipV="1">
                <a:off x="-1" y="28288"/>
                <a:ext cx="304801" cy="1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sp>
          <p:nvSpPr>
            <p:cNvPr id="280" name="Équation"/>
            <p:cNvSpPr txBox="1"/>
            <p:nvPr/>
          </p:nvSpPr>
          <p:spPr>
            <a:xfrm>
              <a:off x="3011135" y="2540541"/>
              <a:ext cx="304611" cy="3308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900"/>
            </a:p>
          </p:txBody>
        </p:sp>
        <p:sp>
          <p:nvSpPr>
            <p:cNvPr id="281" name="Équation"/>
            <p:cNvSpPr txBox="1"/>
            <p:nvPr/>
          </p:nvSpPr>
          <p:spPr>
            <a:xfrm>
              <a:off x="3015841" y="763988"/>
              <a:ext cx="295199" cy="32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900"/>
            </a:p>
          </p:txBody>
        </p:sp>
        <p:sp>
          <p:nvSpPr>
            <p:cNvPr id="282" name="Ligne"/>
            <p:cNvSpPr/>
            <p:nvPr/>
          </p:nvSpPr>
          <p:spPr>
            <a:xfrm flipV="1">
              <a:off x="13478793" y="3513169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83" name="Ligne"/>
            <p:cNvSpPr/>
            <p:nvPr/>
          </p:nvSpPr>
          <p:spPr>
            <a:xfrm flipV="1">
              <a:off x="13478793" y="382555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84" name="Ligne"/>
            <p:cNvSpPr/>
            <p:nvPr/>
          </p:nvSpPr>
          <p:spPr>
            <a:xfrm flipV="1">
              <a:off x="13504193" y="4105901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85" name="Ligne"/>
            <p:cNvSpPr/>
            <p:nvPr/>
          </p:nvSpPr>
          <p:spPr>
            <a:xfrm flipV="1">
              <a:off x="13478793" y="4392891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86" name="Ligne"/>
            <p:cNvSpPr/>
            <p:nvPr/>
          </p:nvSpPr>
          <p:spPr>
            <a:xfrm flipV="1">
              <a:off x="13478793" y="4719669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87" name="Cercle"/>
            <p:cNvSpPr/>
            <p:nvPr/>
          </p:nvSpPr>
          <p:spPr>
            <a:xfrm>
              <a:off x="3340078" y="1221818"/>
              <a:ext cx="168200" cy="168200"/>
            </a:xfrm>
            <a:prstGeom prst="ellipse">
              <a:avLst/>
            </a:prstGeom>
            <a:solidFill>
              <a:srgbClr val="ED220D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8" name="Équation"/>
            <p:cNvSpPr txBox="1"/>
            <p:nvPr/>
          </p:nvSpPr>
          <p:spPr>
            <a:xfrm>
              <a:off x="12881271" y="1936738"/>
              <a:ext cx="433883" cy="335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s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m:oMathPara>
              </a14:m>
              <a:endParaRPr sz="3900"/>
            </a:p>
          </p:txBody>
        </p:sp>
        <p:sp>
          <p:nvSpPr>
            <p:cNvPr id="289" name="Équation"/>
            <p:cNvSpPr txBox="1"/>
            <p:nvPr/>
          </p:nvSpPr>
          <p:spPr>
            <a:xfrm>
              <a:off x="12933647" y="3436789"/>
              <a:ext cx="412586" cy="335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s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m:oMathPara>
              </a14:m>
              <a:endParaRPr sz="3900"/>
            </a:p>
          </p:txBody>
        </p:sp>
        <p:sp>
          <p:nvSpPr>
            <p:cNvPr id="290" name="Cercle"/>
            <p:cNvSpPr/>
            <p:nvPr/>
          </p:nvSpPr>
          <p:spPr>
            <a:xfrm>
              <a:off x="3340078" y="2359194"/>
              <a:ext cx="168200" cy="168200"/>
            </a:xfrm>
            <a:prstGeom prst="ellipse">
              <a:avLst/>
            </a:prstGeom>
            <a:solidFill>
              <a:srgbClr val="ED220D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91" name="Équation"/>
            <p:cNvSpPr txBox="1"/>
            <p:nvPr/>
          </p:nvSpPr>
          <p:spPr>
            <a:xfrm>
              <a:off x="6578875" y="5167803"/>
              <a:ext cx="253595" cy="3447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900"/>
            </a:p>
          </p:txBody>
        </p:sp>
        <p:sp>
          <p:nvSpPr>
            <p:cNvPr id="292" name="Équation"/>
            <p:cNvSpPr txBox="1"/>
            <p:nvPr/>
          </p:nvSpPr>
          <p:spPr>
            <a:xfrm>
              <a:off x="2701118" y="1699223"/>
              <a:ext cx="227344" cy="342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m:oMathPara>
              </a14:m>
              <a:endParaRPr sz="3900"/>
            </a:p>
          </p:txBody>
        </p:sp>
        <p:sp>
          <p:nvSpPr>
            <p:cNvPr id="293" name="Équation"/>
            <p:cNvSpPr txBox="1"/>
            <p:nvPr/>
          </p:nvSpPr>
          <p:spPr>
            <a:xfrm>
              <a:off x="4886633" y="1971866"/>
              <a:ext cx="1263989" cy="274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≃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100"/>
            </a:p>
          </p:txBody>
        </p:sp>
      </p:grpSp>
      <p:sp>
        <p:nvSpPr>
          <p:cNvPr id="295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296" name="On veut « voir » des objets petits en taille…"/>
          <p:cNvSpPr txBox="1"/>
          <p:nvPr/>
        </p:nvSpPr>
        <p:spPr>
          <a:xfrm>
            <a:off x="1206499" y="1953529"/>
            <a:ext cx="21870939" cy="380738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on veut en distinguer les détails</a:t>
            </a: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C’est en fait une limitation angulaire</a:t>
            </a:r>
          </a:p>
        </p:txBody>
      </p:sp>
      <p:sp>
        <p:nvSpPr>
          <p:cNvPr id="297" name="Ligne"/>
          <p:cNvSpPr/>
          <p:nvPr/>
        </p:nvSpPr>
        <p:spPr>
          <a:xfrm>
            <a:off x="6760527" y="11939573"/>
            <a:ext cx="588070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8" name="Ligne"/>
          <p:cNvSpPr/>
          <p:nvPr/>
        </p:nvSpPr>
        <p:spPr>
          <a:xfrm flipV="1">
            <a:off x="6411278" y="8110226"/>
            <a:ext cx="1" cy="1152927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2" name="Ligne de connexion"/>
          <p:cNvSpPr/>
          <p:nvPr/>
        </p:nvSpPr>
        <p:spPr>
          <a:xfrm>
            <a:off x="7980202" y="8433586"/>
            <a:ext cx="256966" cy="807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1" h="21600" fill="norm" stroke="1" extrusionOk="0">
                <a:moveTo>
                  <a:pt x="328" y="21600"/>
                </a:moveTo>
                <a:cubicBezTo>
                  <a:pt x="-1599" y="13132"/>
                  <a:pt x="4959" y="5932"/>
                  <a:pt x="20001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arrow"/>
            <a:tailEnd type="arrow"/>
          </a:ln>
        </p:spPr>
        <p:txBody>
          <a:bodyPr/>
          <a:lstStyle/>
          <a:p>
            <a:pPr/>
          </a:p>
        </p:txBody>
      </p:sp>
      <p:pic>
        <p:nvPicPr>
          <p:cNvPr id="300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8919940"/>
            <a:ext cx="1049671" cy="672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9710450"/>
            <a:ext cx="1049671" cy="6724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Grouper"/>
          <p:cNvGrpSpPr/>
          <p:nvPr/>
        </p:nvGrpSpPr>
        <p:grpSpPr>
          <a:xfrm>
            <a:off x="3252443" y="6817369"/>
            <a:ext cx="16552093" cy="5512533"/>
            <a:chOff x="0" y="0"/>
            <a:chExt cx="16552092" cy="5512532"/>
          </a:xfrm>
        </p:grpSpPr>
        <p:sp>
          <p:nvSpPr>
            <p:cNvPr id="304" name="Ligne"/>
            <p:cNvSpPr/>
            <p:nvPr/>
          </p:nvSpPr>
          <p:spPr>
            <a:xfrm>
              <a:off x="3446713" y="2002879"/>
              <a:ext cx="9936686" cy="71573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5" name="Ligne"/>
            <p:cNvSpPr/>
            <p:nvPr/>
          </p:nvSpPr>
          <p:spPr>
            <a:xfrm>
              <a:off x="0" y="2440172"/>
              <a:ext cx="16552093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6" name="Ligne"/>
            <p:cNvSpPr/>
            <p:nvPr/>
          </p:nvSpPr>
          <p:spPr>
            <a:xfrm flipV="1">
              <a:off x="9380838" y="900924"/>
              <a:ext cx="1" cy="299584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7" name="Ligne"/>
            <p:cNvSpPr/>
            <p:nvPr/>
          </p:nvSpPr>
          <p:spPr>
            <a:xfrm flipV="1">
              <a:off x="13457317" y="200397"/>
              <a:ext cx="1" cy="5011148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8" name="Ligne"/>
            <p:cNvSpPr/>
            <p:nvPr/>
          </p:nvSpPr>
          <p:spPr>
            <a:xfrm flipV="1">
              <a:off x="13466093" y="18502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9" name="Ligne"/>
            <p:cNvSpPr/>
            <p:nvPr/>
          </p:nvSpPr>
          <p:spPr>
            <a:xfrm flipV="1">
              <a:off x="13466093" y="472015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0" name="Ligne"/>
            <p:cNvSpPr/>
            <p:nvPr/>
          </p:nvSpPr>
          <p:spPr>
            <a:xfrm flipV="1">
              <a:off x="13466093" y="798792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1" name="Ligne"/>
            <p:cNvSpPr/>
            <p:nvPr/>
          </p:nvSpPr>
          <p:spPr>
            <a:xfrm flipV="1">
              <a:off x="13466093" y="1111177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2" name="Ligne"/>
            <p:cNvSpPr/>
            <p:nvPr/>
          </p:nvSpPr>
          <p:spPr>
            <a:xfrm flipV="1">
              <a:off x="13491493" y="137882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3" name="Ligne"/>
            <p:cNvSpPr/>
            <p:nvPr/>
          </p:nvSpPr>
          <p:spPr>
            <a:xfrm flipV="1">
              <a:off x="13466093" y="166581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4" name="Ligne"/>
            <p:cNvSpPr/>
            <p:nvPr/>
          </p:nvSpPr>
          <p:spPr>
            <a:xfrm flipV="1">
              <a:off x="13466093" y="1992592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5" name="Ligne"/>
            <p:cNvSpPr/>
            <p:nvPr/>
          </p:nvSpPr>
          <p:spPr>
            <a:xfrm flipV="1">
              <a:off x="13466093" y="2304977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6" name="Ligne"/>
            <p:cNvSpPr/>
            <p:nvPr/>
          </p:nvSpPr>
          <p:spPr>
            <a:xfrm flipV="1">
              <a:off x="13491493" y="258532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7" name="Ligne"/>
            <p:cNvSpPr/>
            <p:nvPr/>
          </p:nvSpPr>
          <p:spPr>
            <a:xfrm flipV="1">
              <a:off x="13466093" y="287231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8" name="Ligne"/>
            <p:cNvSpPr/>
            <p:nvPr/>
          </p:nvSpPr>
          <p:spPr>
            <a:xfrm flipV="1">
              <a:off x="13466093" y="3199092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grpSp>
          <p:nvGrpSpPr>
            <p:cNvPr id="321" name="Grouper"/>
            <p:cNvGrpSpPr/>
            <p:nvPr/>
          </p:nvGrpSpPr>
          <p:grpSpPr>
            <a:xfrm>
              <a:off x="8648814" y="-1"/>
              <a:ext cx="304801" cy="1529719"/>
              <a:chOff x="0" y="0"/>
              <a:chExt cx="304800" cy="1529717"/>
            </a:xfrm>
          </p:grpSpPr>
          <p:sp>
            <p:nvSpPr>
              <p:cNvPr id="319" name="Ligne"/>
              <p:cNvSpPr/>
              <p:nvPr/>
            </p:nvSpPr>
            <p:spPr>
              <a:xfrm flipV="1">
                <a:off x="152399" y="-1"/>
                <a:ext cx="1" cy="1529719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20" name="Ligne"/>
              <p:cNvSpPr/>
              <p:nvPr/>
            </p:nvSpPr>
            <p:spPr>
              <a:xfrm flipH="1">
                <a:off x="-1" y="1501428"/>
                <a:ext cx="304801" cy="1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24" name="Grouper"/>
            <p:cNvGrpSpPr/>
            <p:nvPr/>
          </p:nvGrpSpPr>
          <p:grpSpPr>
            <a:xfrm>
              <a:off x="8668672" y="3267971"/>
              <a:ext cx="304801" cy="1529718"/>
              <a:chOff x="0" y="0"/>
              <a:chExt cx="304800" cy="1529717"/>
            </a:xfrm>
          </p:grpSpPr>
          <p:sp>
            <p:nvSpPr>
              <p:cNvPr id="322" name="Ligne"/>
              <p:cNvSpPr/>
              <p:nvPr/>
            </p:nvSpPr>
            <p:spPr>
              <a:xfrm flipV="1">
                <a:off x="152399" y="-1"/>
                <a:ext cx="1" cy="1529719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23" name="Ligne"/>
              <p:cNvSpPr/>
              <p:nvPr/>
            </p:nvSpPr>
            <p:spPr>
              <a:xfrm flipH="1" flipV="1">
                <a:off x="-1" y="28288"/>
                <a:ext cx="304801" cy="1"/>
              </a:xfrm>
              <a:prstGeom prst="line">
                <a:avLst/>
              </a:prstGeom>
              <a:noFill/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sp>
          <p:nvSpPr>
            <p:cNvPr id="325" name="Équation"/>
            <p:cNvSpPr txBox="1"/>
            <p:nvPr/>
          </p:nvSpPr>
          <p:spPr>
            <a:xfrm>
              <a:off x="3011135" y="2540541"/>
              <a:ext cx="304611" cy="3308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900"/>
            </a:p>
          </p:txBody>
        </p:sp>
        <p:sp>
          <p:nvSpPr>
            <p:cNvPr id="326" name="Équation"/>
            <p:cNvSpPr txBox="1"/>
            <p:nvPr/>
          </p:nvSpPr>
          <p:spPr>
            <a:xfrm>
              <a:off x="3276578" y="1519679"/>
              <a:ext cx="295200" cy="32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900"/>
            </a:p>
          </p:txBody>
        </p:sp>
        <p:sp>
          <p:nvSpPr>
            <p:cNvPr id="327" name="Ligne"/>
            <p:cNvSpPr/>
            <p:nvPr/>
          </p:nvSpPr>
          <p:spPr>
            <a:xfrm flipV="1">
              <a:off x="13478793" y="3513169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28" name="Ligne"/>
            <p:cNvSpPr/>
            <p:nvPr/>
          </p:nvSpPr>
          <p:spPr>
            <a:xfrm flipV="1">
              <a:off x="13478793" y="3825554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29" name="Ligne"/>
            <p:cNvSpPr/>
            <p:nvPr/>
          </p:nvSpPr>
          <p:spPr>
            <a:xfrm flipV="1">
              <a:off x="13504193" y="4105901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30" name="Ligne"/>
            <p:cNvSpPr/>
            <p:nvPr/>
          </p:nvSpPr>
          <p:spPr>
            <a:xfrm flipV="1">
              <a:off x="13478793" y="4392891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31" name="Ligne"/>
            <p:cNvSpPr/>
            <p:nvPr/>
          </p:nvSpPr>
          <p:spPr>
            <a:xfrm flipV="1">
              <a:off x="13478793" y="4719669"/>
              <a:ext cx="232959" cy="232959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32" name="Cercle"/>
            <p:cNvSpPr/>
            <p:nvPr/>
          </p:nvSpPr>
          <p:spPr>
            <a:xfrm>
              <a:off x="3340078" y="1914094"/>
              <a:ext cx="168200" cy="168199"/>
            </a:xfrm>
            <a:prstGeom prst="ellipse">
              <a:avLst/>
            </a:prstGeom>
            <a:solidFill>
              <a:srgbClr val="ED220D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3" name="Équation"/>
            <p:cNvSpPr txBox="1"/>
            <p:nvPr/>
          </p:nvSpPr>
          <p:spPr>
            <a:xfrm>
              <a:off x="12881271" y="1936738"/>
              <a:ext cx="433883" cy="335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s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m:oMathPara>
              </a14:m>
              <a:endParaRPr sz="3900"/>
            </a:p>
          </p:txBody>
        </p:sp>
        <p:sp>
          <p:nvSpPr>
            <p:cNvPr id="334" name="Équation"/>
            <p:cNvSpPr txBox="1"/>
            <p:nvPr/>
          </p:nvSpPr>
          <p:spPr>
            <a:xfrm>
              <a:off x="12933647" y="2916089"/>
              <a:ext cx="412586" cy="335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s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m:oMathPara>
              </a14:m>
              <a:endParaRPr sz="3900"/>
            </a:p>
          </p:txBody>
        </p:sp>
        <p:sp>
          <p:nvSpPr>
            <p:cNvPr id="335" name="Cercle"/>
            <p:cNvSpPr/>
            <p:nvPr/>
          </p:nvSpPr>
          <p:spPr>
            <a:xfrm>
              <a:off x="3340078" y="2359194"/>
              <a:ext cx="168200" cy="168200"/>
            </a:xfrm>
            <a:prstGeom prst="ellipse">
              <a:avLst/>
            </a:prstGeom>
            <a:solidFill>
              <a:srgbClr val="ED220D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6" name="Équation"/>
            <p:cNvSpPr txBox="1"/>
            <p:nvPr/>
          </p:nvSpPr>
          <p:spPr>
            <a:xfrm>
              <a:off x="6578875" y="5167803"/>
              <a:ext cx="253595" cy="3447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900"/>
            </a:p>
          </p:txBody>
        </p:sp>
        <p:sp>
          <p:nvSpPr>
            <p:cNvPr id="337" name="Équation"/>
            <p:cNvSpPr txBox="1"/>
            <p:nvPr/>
          </p:nvSpPr>
          <p:spPr>
            <a:xfrm>
              <a:off x="1689351" y="2030641"/>
              <a:ext cx="1468934" cy="310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e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2600"/>
            </a:p>
          </p:txBody>
        </p:sp>
        <p:sp>
          <p:nvSpPr>
            <p:cNvPr id="338" name="Équation"/>
            <p:cNvSpPr txBox="1"/>
            <p:nvPr/>
          </p:nvSpPr>
          <p:spPr>
            <a:xfrm>
              <a:off x="4248325" y="1813204"/>
              <a:ext cx="1106835" cy="23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e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2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m:oMathPara>
              </a14:m>
              <a:endParaRPr sz="2600"/>
            </a:p>
          </p:txBody>
        </p:sp>
      </p:grpSp>
      <p:sp>
        <p:nvSpPr>
          <p:cNvPr id="340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341" name="On veut « voir » des objets petits en taille…"/>
          <p:cNvSpPr txBox="1"/>
          <p:nvPr/>
        </p:nvSpPr>
        <p:spPr>
          <a:xfrm>
            <a:off x="1206499" y="1953529"/>
            <a:ext cx="21870939" cy="380738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on veut en distinguer les détails</a:t>
            </a: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C’est en fait une limitation angulaire (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0,017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∘</m:t>
                    </m:r>
                  </m:sup>
                </m:sSup>
              </m:oMath>
            </a14:m>
            <a:r>
              <a:t>)</a:t>
            </a:r>
          </a:p>
        </p:txBody>
      </p:sp>
      <p:sp>
        <p:nvSpPr>
          <p:cNvPr id="342" name="Ligne"/>
          <p:cNvSpPr/>
          <p:nvPr/>
        </p:nvSpPr>
        <p:spPr>
          <a:xfrm>
            <a:off x="6760527" y="11939573"/>
            <a:ext cx="588070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3" name="Ligne"/>
          <p:cNvSpPr/>
          <p:nvPr/>
        </p:nvSpPr>
        <p:spPr>
          <a:xfrm flipV="1">
            <a:off x="6474778" y="8732526"/>
            <a:ext cx="1" cy="530627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7" name="Ligne de connexion"/>
          <p:cNvSpPr/>
          <p:nvPr/>
        </p:nvSpPr>
        <p:spPr>
          <a:xfrm>
            <a:off x="7976372" y="8922446"/>
            <a:ext cx="58179" cy="323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343" h="21600" fill="norm" stroke="1" extrusionOk="0">
                <a:moveTo>
                  <a:pt x="17343" y="0"/>
                </a:moveTo>
                <a:cubicBezTo>
                  <a:pt x="155" y="7499"/>
                  <a:pt x="-4257" y="14699"/>
                  <a:pt x="4108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arrow"/>
            <a:tailEnd type="arrow"/>
          </a:ln>
        </p:spPr>
        <p:txBody>
          <a:bodyPr/>
          <a:lstStyle/>
          <a:p>
            <a:pPr/>
          </a:p>
        </p:txBody>
      </p:sp>
      <p:pic>
        <p:nvPicPr>
          <p:cNvPr id="345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8919940"/>
            <a:ext cx="1049671" cy="672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9189750"/>
            <a:ext cx="1049671" cy="6724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Ligne"/>
          <p:cNvSpPr/>
          <p:nvPr/>
        </p:nvSpPr>
        <p:spPr>
          <a:xfrm>
            <a:off x="6699157" y="8985350"/>
            <a:ext cx="9936685" cy="43632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350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8919940"/>
            <a:ext cx="1049671" cy="672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rcRect l="0" t="0" r="3629" b="0"/>
          <a:stretch>
            <a:fillRect/>
          </a:stretch>
        </p:blipFill>
        <p:spPr>
          <a:xfrm rot="16200000">
            <a:off x="15822959" y="9056400"/>
            <a:ext cx="1011571" cy="672485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Ligne"/>
          <p:cNvSpPr/>
          <p:nvPr/>
        </p:nvSpPr>
        <p:spPr>
          <a:xfrm>
            <a:off x="3252443" y="9257541"/>
            <a:ext cx="1655209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3" name="Ligne"/>
          <p:cNvSpPr/>
          <p:nvPr/>
        </p:nvSpPr>
        <p:spPr>
          <a:xfrm flipV="1">
            <a:off x="12633282" y="7718293"/>
            <a:ext cx="1" cy="2995841"/>
          </a:xfrm>
          <a:prstGeom prst="line">
            <a:avLst/>
          </a:prstGeom>
          <a:ln w="762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4" name="Ligne"/>
          <p:cNvSpPr/>
          <p:nvPr/>
        </p:nvSpPr>
        <p:spPr>
          <a:xfrm flipV="1">
            <a:off x="16709760" y="7017766"/>
            <a:ext cx="1" cy="5011148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5" name="Ligne"/>
          <p:cNvSpPr/>
          <p:nvPr/>
        </p:nvSpPr>
        <p:spPr>
          <a:xfrm flipV="1">
            <a:off x="16718536" y="70023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6" name="Ligne"/>
          <p:cNvSpPr/>
          <p:nvPr/>
        </p:nvSpPr>
        <p:spPr>
          <a:xfrm flipV="1">
            <a:off x="16718536" y="728938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7" name="Ligne"/>
          <p:cNvSpPr/>
          <p:nvPr/>
        </p:nvSpPr>
        <p:spPr>
          <a:xfrm flipV="1">
            <a:off x="16718536" y="76161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8" name="Ligne"/>
          <p:cNvSpPr/>
          <p:nvPr/>
        </p:nvSpPr>
        <p:spPr>
          <a:xfrm flipV="1">
            <a:off x="16718536" y="79285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9" name="Ligne"/>
          <p:cNvSpPr/>
          <p:nvPr/>
        </p:nvSpPr>
        <p:spPr>
          <a:xfrm flipV="1">
            <a:off x="16743936" y="81961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0" name="Ligne"/>
          <p:cNvSpPr/>
          <p:nvPr/>
        </p:nvSpPr>
        <p:spPr>
          <a:xfrm flipV="1">
            <a:off x="16718536" y="84831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1" name="Ligne"/>
          <p:cNvSpPr/>
          <p:nvPr/>
        </p:nvSpPr>
        <p:spPr>
          <a:xfrm flipV="1">
            <a:off x="16718536" y="88099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2" name="Ligne"/>
          <p:cNvSpPr/>
          <p:nvPr/>
        </p:nvSpPr>
        <p:spPr>
          <a:xfrm flipV="1">
            <a:off x="16718536" y="91223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3" name="Ligne"/>
          <p:cNvSpPr/>
          <p:nvPr/>
        </p:nvSpPr>
        <p:spPr>
          <a:xfrm flipV="1">
            <a:off x="16743936" y="94026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4" name="Ligne"/>
          <p:cNvSpPr/>
          <p:nvPr/>
        </p:nvSpPr>
        <p:spPr>
          <a:xfrm flipV="1">
            <a:off x="16718536" y="96896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5" name="Ligne"/>
          <p:cNvSpPr/>
          <p:nvPr/>
        </p:nvSpPr>
        <p:spPr>
          <a:xfrm flipV="1">
            <a:off x="16718536" y="100164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68" name="Grouper"/>
          <p:cNvGrpSpPr/>
          <p:nvPr/>
        </p:nvGrpSpPr>
        <p:grpSpPr>
          <a:xfrm>
            <a:off x="11901258" y="6817369"/>
            <a:ext cx="304801" cy="1529718"/>
            <a:chOff x="0" y="0"/>
            <a:chExt cx="304800" cy="1529717"/>
          </a:xfrm>
        </p:grpSpPr>
        <p:sp>
          <p:nvSpPr>
            <p:cNvPr id="366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67" name="Ligne"/>
            <p:cNvSpPr/>
            <p:nvPr/>
          </p:nvSpPr>
          <p:spPr>
            <a:xfrm flipH="1">
              <a:off x="-1" y="150142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371" name="Grouper"/>
          <p:cNvGrpSpPr/>
          <p:nvPr/>
        </p:nvGrpSpPr>
        <p:grpSpPr>
          <a:xfrm>
            <a:off x="11921115" y="10085340"/>
            <a:ext cx="304801" cy="1529718"/>
            <a:chOff x="0" y="0"/>
            <a:chExt cx="304800" cy="1529717"/>
          </a:xfrm>
        </p:grpSpPr>
        <p:sp>
          <p:nvSpPr>
            <p:cNvPr id="369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70" name="Ligne"/>
            <p:cNvSpPr/>
            <p:nvPr/>
          </p:nvSpPr>
          <p:spPr>
            <a:xfrm flipH="1" flipV="1">
              <a:off x="-1" y="2828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72" name="Équation"/>
          <p:cNvSpPr txBox="1"/>
          <p:nvPr/>
        </p:nvSpPr>
        <p:spPr>
          <a:xfrm>
            <a:off x="6404003" y="9361421"/>
            <a:ext cx="156211" cy="1696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2000"/>
          </a:p>
        </p:txBody>
      </p:sp>
      <p:sp>
        <p:nvSpPr>
          <p:cNvPr id="373" name="Équation"/>
          <p:cNvSpPr txBox="1"/>
          <p:nvPr/>
        </p:nvSpPr>
        <p:spPr>
          <a:xfrm>
            <a:off x="6398847" y="8742711"/>
            <a:ext cx="166523" cy="1824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2200"/>
          </a:p>
        </p:txBody>
      </p:sp>
      <p:sp>
        <p:nvSpPr>
          <p:cNvPr id="374" name="Ligne"/>
          <p:cNvSpPr/>
          <p:nvPr/>
        </p:nvSpPr>
        <p:spPr>
          <a:xfrm flipV="1">
            <a:off x="16731236" y="103305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5" name="Ligne"/>
          <p:cNvSpPr/>
          <p:nvPr/>
        </p:nvSpPr>
        <p:spPr>
          <a:xfrm flipV="1">
            <a:off x="16731236" y="1064292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6" name="Ligne"/>
          <p:cNvSpPr/>
          <p:nvPr/>
        </p:nvSpPr>
        <p:spPr>
          <a:xfrm flipV="1">
            <a:off x="16756636" y="1092327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7" name="Ligne"/>
          <p:cNvSpPr/>
          <p:nvPr/>
        </p:nvSpPr>
        <p:spPr>
          <a:xfrm flipV="1">
            <a:off x="16731236" y="1121026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8" name="Ligne"/>
          <p:cNvSpPr/>
          <p:nvPr/>
        </p:nvSpPr>
        <p:spPr>
          <a:xfrm flipV="1">
            <a:off x="16731236" y="115370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9" name="Cercle"/>
          <p:cNvSpPr/>
          <p:nvPr/>
        </p:nvSpPr>
        <p:spPr>
          <a:xfrm>
            <a:off x="6592521" y="8896563"/>
            <a:ext cx="168200" cy="168199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80" name="Équation"/>
          <p:cNvSpPr txBox="1"/>
          <p:nvPr/>
        </p:nvSpPr>
        <p:spPr>
          <a:xfrm>
            <a:off x="16133714" y="8794398"/>
            <a:ext cx="333757" cy="2583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000"/>
          </a:p>
        </p:txBody>
      </p:sp>
      <p:sp>
        <p:nvSpPr>
          <p:cNvPr id="381" name="Équation"/>
          <p:cNvSpPr txBox="1"/>
          <p:nvPr/>
        </p:nvSpPr>
        <p:spPr>
          <a:xfrm>
            <a:off x="16172405" y="9539123"/>
            <a:ext cx="306794" cy="24970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2900"/>
          </a:p>
        </p:txBody>
      </p:sp>
      <p:sp>
        <p:nvSpPr>
          <p:cNvPr id="382" name="Cercle"/>
          <p:cNvSpPr/>
          <p:nvPr/>
        </p:nvSpPr>
        <p:spPr>
          <a:xfrm>
            <a:off x="6592521" y="9176563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83" name="Équation"/>
          <p:cNvSpPr txBox="1"/>
          <p:nvPr/>
        </p:nvSpPr>
        <p:spPr>
          <a:xfrm>
            <a:off x="9831319" y="11985173"/>
            <a:ext cx="253594" cy="3447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900"/>
          </a:p>
        </p:txBody>
      </p:sp>
      <p:sp>
        <p:nvSpPr>
          <p:cNvPr id="384" name="Équation"/>
          <p:cNvSpPr txBox="1"/>
          <p:nvPr/>
        </p:nvSpPr>
        <p:spPr>
          <a:xfrm>
            <a:off x="4964020" y="8920209"/>
            <a:ext cx="1411215" cy="2987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sSub>
                    <m:e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500"/>
          </a:p>
        </p:txBody>
      </p:sp>
      <p:sp>
        <p:nvSpPr>
          <p:cNvPr id="385" name="Équation"/>
          <p:cNvSpPr txBox="1"/>
          <p:nvPr/>
        </p:nvSpPr>
        <p:spPr>
          <a:xfrm>
            <a:off x="7252065" y="8790184"/>
            <a:ext cx="887834" cy="21117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α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</m:oMath>
              </m:oMathPara>
            </a14:m>
            <a:endParaRPr sz="2100"/>
          </a:p>
        </p:txBody>
      </p:sp>
      <p:sp>
        <p:nvSpPr>
          <p:cNvPr id="386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387" name="On veut « voir » des objets petits en taille…"/>
          <p:cNvSpPr txBox="1"/>
          <p:nvPr/>
        </p:nvSpPr>
        <p:spPr>
          <a:xfrm>
            <a:off x="1206499" y="1953529"/>
            <a:ext cx="21870939" cy="380738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on veut en distinguer les détails</a:t>
            </a: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C’est en fait une limitation angulaire (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0,017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∘</m:t>
                    </m:r>
                  </m:sup>
                </m:sSup>
              </m:oMath>
            </a14:m>
            <a:r>
              <a:t>)</a:t>
            </a:r>
          </a:p>
        </p:txBody>
      </p:sp>
      <p:sp>
        <p:nvSpPr>
          <p:cNvPr id="388" name="Ligne"/>
          <p:cNvSpPr/>
          <p:nvPr/>
        </p:nvSpPr>
        <p:spPr>
          <a:xfrm>
            <a:off x="6760527" y="11939573"/>
            <a:ext cx="588070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89" name="Ligne"/>
          <p:cNvSpPr/>
          <p:nvPr/>
        </p:nvSpPr>
        <p:spPr>
          <a:xfrm flipV="1">
            <a:off x="6474778" y="8951367"/>
            <a:ext cx="1" cy="311786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1" name="Ligne de connexion"/>
          <p:cNvSpPr/>
          <p:nvPr/>
        </p:nvSpPr>
        <p:spPr>
          <a:xfrm>
            <a:off x="7178330" y="9022236"/>
            <a:ext cx="48617" cy="225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692" h="21600" fill="norm" stroke="1" extrusionOk="0">
                <a:moveTo>
                  <a:pt x="17692" y="0"/>
                </a:moveTo>
                <a:cubicBezTo>
                  <a:pt x="953" y="6464"/>
                  <a:pt x="-3908" y="13664"/>
                  <a:pt x="311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Ligne"/>
          <p:cNvSpPr/>
          <p:nvPr/>
        </p:nvSpPr>
        <p:spPr>
          <a:xfrm>
            <a:off x="6699157" y="8985350"/>
            <a:ext cx="9936685" cy="43632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394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8919940"/>
            <a:ext cx="1049671" cy="672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rcRect l="0" t="0" r="3629" b="0"/>
          <a:stretch>
            <a:fillRect/>
          </a:stretch>
        </p:blipFill>
        <p:spPr>
          <a:xfrm rot="16200000">
            <a:off x="15822959" y="9056400"/>
            <a:ext cx="1011571" cy="672485"/>
          </a:xfrm>
          <a:prstGeom prst="rect">
            <a:avLst/>
          </a:prstGeom>
          <a:ln w="12700">
            <a:miter lim="400000"/>
          </a:ln>
        </p:spPr>
      </p:pic>
      <p:sp>
        <p:nvSpPr>
          <p:cNvPr id="396" name="Ligne"/>
          <p:cNvSpPr/>
          <p:nvPr/>
        </p:nvSpPr>
        <p:spPr>
          <a:xfrm>
            <a:off x="3252443" y="9257541"/>
            <a:ext cx="1655209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7" name="Ligne"/>
          <p:cNvSpPr/>
          <p:nvPr/>
        </p:nvSpPr>
        <p:spPr>
          <a:xfrm flipV="1">
            <a:off x="12633282" y="7718293"/>
            <a:ext cx="1" cy="2995841"/>
          </a:xfrm>
          <a:prstGeom prst="line">
            <a:avLst/>
          </a:prstGeom>
          <a:ln w="762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8" name="Ligne"/>
          <p:cNvSpPr/>
          <p:nvPr/>
        </p:nvSpPr>
        <p:spPr>
          <a:xfrm flipV="1">
            <a:off x="16709760" y="7017766"/>
            <a:ext cx="1" cy="5011148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9" name="Ligne"/>
          <p:cNvSpPr/>
          <p:nvPr/>
        </p:nvSpPr>
        <p:spPr>
          <a:xfrm flipV="1">
            <a:off x="16718536" y="70023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0" name="Ligne"/>
          <p:cNvSpPr/>
          <p:nvPr/>
        </p:nvSpPr>
        <p:spPr>
          <a:xfrm flipV="1">
            <a:off x="16718536" y="728938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1" name="Ligne"/>
          <p:cNvSpPr/>
          <p:nvPr/>
        </p:nvSpPr>
        <p:spPr>
          <a:xfrm flipV="1">
            <a:off x="16718536" y="76161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2" name="Ligne"/>
          <p:cNvSpPr/>
          <p:nvPr/>
        </p:nvSpPr>
        <p:spPr>
          <a:xfrm flipV="1">
            <a:off x="16718536" y="79285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3" name="Ligne"/>
          <p:cNvSpPr/>
          <p:nvPr/>
        </p:nvSpPr>
        <p:spPr>
          <a:xfrm flipV="1">
            <a:off x="16743936" y="81961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4" name="Ligne"/>
          <p:cNvSpPr/>
          <p:nvPr/>
        </p:nvSpPr>
        <p:spPr>
          <a:xfrm flipV="1">
            <a:off x="16718536" y="84831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5" name="Ligne"/>
          <p:cNvSpPr/>
          <p:nvPr/>
        </p:nvSpPr>
        <p:spPr>
          <a:xfrm flipV="1">
            <a:off x="16718536" y="88099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6" name="Ligne"/>
          <p:cNvSpPr/>
          <p:nvPr/>
        </p:nvSpPr>
        <p:spPr>
          <a:xfrm flipV="1">
            <a:off x="16718536" y="91223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7" name="Ligne"/>
          <p:cNvSpPr/>
          <p:nvPr/>
        </p:nvSpPr>
        <p:spPr>
          <a:xfrm flipV="1">
            <a:off x="16743936" y="94026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8" name="Ligne"/>
          <p:cNvSpPr/>
          <p:nvPr/>
        </p:nvSpPr>
        <p:spPr>
          <a:xfrm flipV="1">
            <a:off x="16718536" y="96896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9" name="Ligne"/>
          <p:cNvSpPr/>
          <p:nvPr/>
        </p:nvSpPr>
        <p:spPr>
          <a:xfrm flipV="1">
            <a:off x="16718536" y="100164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412" name="Grouper"/>
          <p:cNvGrpSpPr/>
          <p:nvPr/>
        </p:nvGrpSpPr>
        <p:grpSpPr>
          <a:xfrm>
            <a:off x="11901258" y="6817369"/>
            <a:ext cx="304801" cy="1529718"/>
            <a:chOff x="0" y="0"/>
            <a:chExt cx="304800" cy="1529717"/>
          </a:xfrm>
        </p:grpSpPr>
        <p:sp>
          <p:nvSpPr>
            <p:cNvPr id="410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11" name="Ligne"/>
            <p:cNvSpPr/>
            <p:nvPr/>
          </p:nvSpPr>
          <p:spPr>
            <a:xfrm flipH="1">
              <a:off x="-1" y="150142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415" name="Grouper"/>
          <p:cNvGrpSpPr/>
          <p:nvPr/>
        </p:nvGrpSpPr>
        <p:grpSpPr>
          <a:xfrm>
            <a:off x="11921115" y="10085340"/>
            <a:ext cx="304801" cy="1529718"/>
            <a:chOff x="0" y="0"/>
            <a:chExt cx="304800" cy="1529717"/>
          </a:xfrm>
        </p:grpSpPr>
        <p:sp>
          <p:nvSpPr>
            <p:cNvPr id="413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14" name="Ligne"/>
            <p:cNvSpPr/>
            <p:nvPr/>
          </p:nvSpPr>
          <p:spPr>
            <a:xfrm flipH="1" flipV="1">
              <a:off x="-1" y="2828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416" name="Équation"/>
          <p:cNvSpPr txBox="1"/>
          <p:nvPr/>
        </p:nvSpPr>
        <p:spPr>
          <a:xfrm>
            <a:off x="6404003" y="9361421"/>
            <a:ext cx="156211" cy="1696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2000"/>
          </a:p>
        </p:txBody>
      </p:sp>
      <p:sp>
        <p:nvSpPr>
          <p:cNvPr id="417" name="Équation"/>
          <p:cNvSpPr txBox="1"/>
          <p:nvPr/>
        </p:nvSpPr>
        <p:spPr>
          <a:xfrm>
            <a:off x="6398847" y="8742711"/>
            <a:ext cx="166523" cy="1824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2200"/>
          </a:p>
        </p:txBody>
      </p:sp>
      <p:sp>
        <p:nvSpPr>
          <p:cNvPr id="418" name="Ligne"/>
          <p:cNvSpPr/>
          <p:nvPr/>
        </p:nvSpPr>
        <p:spPr>
          <a:xfrm flipV="1">
            <a:off x="16731236" y="103305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9" name="Ligne"/>
          <p:cNvSpPr/>
          <p:nvPr/>
        </p:nvSpPr>
        <p:spPr>
          <a:xfrm flipV="1">
            <a:off x="16731236" y="1064292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20" name="Ligne"/>
          <p:cNvSpPr/>
          <p:nvPr/>
        </p:nvSpPr>
        <p:spPr>
          <a:xfrm flipV="1">
            <a:off x="16756636" y="1092327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21" name="Ligne"/>
          <p:cNvSpPr/>
          <p:nvPr/>
        </p:nvSpPr>
        <p:spPr>
          <a:xfrm flipV="1">
            <a:off x="16731236" y="1121026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22" name="Ligne"/>
          <p:cNvSpPr/>
          <p:nvPr/>
        </p:nvSpPr>
        <p:spPr>
          <a:xfrm flipV="1">
            <a:off x="16731236" y="115370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23" name="Cercle"/>
          <p:cNvSpPr/>
          <p:nvPr/>
        </p:nvSpPr>
        <p:spPr>
          <a:xfrm>
            <a:off x="6592521" y="8896563"/>
            <a:ext cx="168200" cy="168199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24" name="Équation"/>
          <p:cNvSpPr txBox="1"/>
          <p:nvPr/>
        </p:nvSpPr>
        <p:spPr>
          <a:xfrm>
            <a:off x="16133714" y="8794398"/>
            <a:ext cx="333757" cy="2583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000"/>
          </a:p>
        </p:txBody>
      </p:sp>
      <p:sp>
        <p:nvSpPr>
          <p:cNvPr id="425" name="Équation"/>
          <p:cNvSpPr txBox="1"/>
          <p:nvPr/>
        </p:nvSpPr>
        <p:spPr>
          <a:xfrm>
            <a:off x="16172405" y="9539123"/>
            <a:ext cx="306794" cy="24970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2900"/>
          </a:p>
        </p:txBody>
      </p:sp>
      <p:sp>
        <p:nvSpPr>
          <p:cNvPr id="426" name="Cercle"/>
          <p:cNvSpPr/>
          <p:nvPr/>
        </p:nvSpPr>
        <p:spPr>
          <a:xfrm>
            <a:off x="6592521" y="9176563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27" name="Équation"/>
          <p:cNvSpPr txBox="1"/>
          <p:nvPr/>
        </p:nvSpPr>
        <p:spPr>
          <a:xfrm>
            <a:off x="9831319" y="11985173"/>
            <a:ext cx="253594" cy="3447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900"/>
          </a:p>
        </p:txBody>
      </p:sp>
      <p:sp>
        <p:nvSpPr>
          <p:cNvPr id="428" name="Équation"/>
          <p:cNvSpPr txBox="1"/>
          <p:nvPr/>
        </p:nvSpPr>
        <p:spPr>
          <a:xfrm>
            <a:off x="4964020" y="8920209"/>
            <a:ext cx="1411215" cy="2987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sSub>
                    <m:e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500"/>
          </a:p>
        </p:txBody>
      </p:sp>
      <p:sp>
        <p:nvSpPr>
          <p:cNvPr id="429" name="Équation"/>
          <p:cNvSpPr txBox="1"/>
          <p:nvPr/>
        </p:nvSpPr>
        <p:spPr>
          <a:xfrm>
            <a:off x="7252065" y="8790184"/>
            <a:ext cx="887834" cy="21117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α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</m:oMath>
              </m:oMathPara>
            </a14:m>
            <a:endParaRPr sz="2100"/>
          </a:p>
        </p:txBody>
      </p:sp>
      <p:sp>
        <p:nvSpPr>
          <p:cNvPr id="430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431" name="On veut « voir » des objets petits en taille…"/>
          <p:cNvSpPr txBox="1"/>
          <p:nvPr/>
        </p:nvSpPr>
        <p:spPr>
          <a:xfrm>
            <a:off x="1206499" y="1953529"/>
            <a:ext cx="21870939" cy="380738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on veut en distinguer les détails</a:t>
            </a: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C’est en fait une limitation angulaire (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0,017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∘</m:t>
                    </m:r>
                  </m:sup>
                </m:sSup>
              </m:oMath>
            </a14:m>
            <a:r>
              <a:t>)</a:t>
            </a:r>
          </a:p>
        </p:txBody>
      </p:sp>
      <p:sp>
        <p:nvSpPr>
          <p:cNvPr id="432" name="Ligne"/>
          <p:cNvSpPr/>
          <p:nvPr/>
        </p:nvSpPr>
        <p:spPr>
          <a:xfrm>
            <a:off x="6760527" y="11939573"/>
            <a:ext cx="588070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33" name="Ligne"/>
          <p:cNvSpPr/>
          <p:nvPr/>
        </p:nvSpPr>
        <p:spPr>
          <a:xfrm flipV="1">
            <a:off x="6474778" y="8951367"/>
            <a:ext cx="1" cy="311786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36" name="Ligne de connexion"/>
          <p:cNvSpPr/>
          <p:nvPr/>
        </p:nvSpPr>
        <p:spPr>
          <a:xfrm>
            <a:off x="7178330" y="9022236"/>
            <a:ext cx="48617" cy="225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692" h="21600" fill="norm" stroke="1" extrusionOk="0">
                <a:moveTo>
                  <a:pt x="17692" y="0"/>
                </a:moveTo>
                <a:cubicBezTo>
                  <a:pt x="953" y="6464"/>
                  <a:pt x="-3908" y="13664"/>
                  <a:pt x="311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435" name="Idée : rapprocher l’objet de l’oeil"/>
          <p:cNvSpPr txBox="1"/>
          <p:nvPr/>
        </p:nvSpPr>
        <p:spPr>
          <a:xfrm>
            <a:off x="3930934" y="7607022"/>
            <a:ext cx="5574389" cy="561189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900">
                <a:solidFill>
                  <a:srgbClr val="000000"/>
                </a:solidFill>
              </a:defRPr>
            </a:lvl1pPr>
          </a:lstStyle>
          <a:p>
            <a:pPr/>
            <a:r>
              <a:t>Idée : rapprocher l’objet de l’oeil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Ligne"/>
          <p:cNvSpPr/>
          <p:nvPr/>
        </p:nvSpPr>
        <p:spPr>
          <a:xfrm>
            <a:off x="9933149" y="8975085"/>
            <a:ext cx="6679233" cy="65103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439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5803909" y="8919940"/>
            <a:ext cx="1049671" cy="672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Capture d’écran 2022-04-30 à 13.34.57.png" descr="Capture d’écran 2022-04-30 à 13.34.57.png"/>
          <p:cNvPicPr>
            <a:picLocks noChangeAspect="1"/>
          </p:cNvPicPr>
          <p:nvPr/>
        </p:nvPicPr>
        <p:blipFill>
          <a:blip r:embed="rId2">
            <a:extLst/>
          </a:blip>
          <a:srcRect l="0" t="0" r="3629" b="0"/>
          <a:stretch>
            <a:fillRect/>
          </a:stretch>
        </p:blipFill>
        <p:spPr>
          <a:xfrm rot="16200000">
            <a:off x="15822959" y="9246900"/>
            <a:ext cx="1011571" cy="672485"/>
          </a:xfrm>
          <a:prstGeom prst="rect">
            <a:avLst/>
          </a:prstGeom>
          <a:ln w="12700">
            <a:miter lim="400000"/>
          </a:ln>
        </p:spPr>
      </p:pic>
      <p:sp>
        <p:nvSpPr>
          <p:cNvPr id="441" name="Ligne"/>
          <p:cNvSpPr/>
          <p:nvPr/>
        </p:nvSpPr>
        <p:spPr>
          <a:xfrm>
            <a:off x="3252443" y="9257541"/>
            <a:ext cx="1655209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2" name="Ligne"/>
          <p:cNvSpPr/>
          <p:nvPr/>
        </p:nvSpPr>
        <p:spPr>
          <a:xfrm flipV="1">
            <a:off x="12633282" y="7718293"/>
            <a:ext cx="1" cy="2995841"/>
          </a:xfrm>
          <a:prstGeom prst="line">
            <a:avLst/>
          </a:prstGeom>
          <a:ln w="762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3" name="Ligne"/>
          <p:cNvSpPr/>
          <p:nvPr/>
        </p:nvSpPr>
        <p:spPr>
          <a:xfrm flipV="1">
            <a:off x="16709760" y="7017766"/>
            <a:ext cx="1" cy="5011148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4" name="Ligne"/>
          <p:cNvSpPr/>
          <p:nvPr/>
        </p:nvSpPr>
        <p:spPr>
          <a:xfrm flipV="1">
            <a:off x="16718536" y="70023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5" name="Ligne"/>
          <p:cNvSpPr/>
          <p:nvPr/>
        </p:nvSpPr>
        <p:spPr>
          <a:xfrm flipV="1">
            <a:off x="16718536" y="7289384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6" name="Ligne"/>
          <p:cNvSpPr/>
          <p:nvPr/>
        </p:nvSpPr>
        <p:spPr>
          <a:xfrm flipV="1">
            <a:off x="16718536" y="76161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7" name="Ligne"/>
          <p:cNvSpPr/>
          <p:nvPr/>
        </p:nvSpPr>
        <p:spPr>
          <a:xfrm flipV="1">
            <a:off x="16718536" y="79285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8" name="Ligne"/>
          <p:cNvSpPr/>
          <p:nvPr/>
        </p:nvSpPr>
        <p:spPr>
          <a:xfrm flipV="1">
            <a:off x="16743936" y="81961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49" name="Ligne"/>
          <p:cNvSpPr/>
          <p:nvPr/>
        </p:nvSpPr>
        <p:spPr>
          <a:xfrm flipV="1">
            <a:off x="16718536" y="84831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50" name="Ligne"/>
          <p:cNvSpPr/>
          <p:nvPr/>
        </p:nvSpPr>
        <p:spPr>
          <a:xfrm flipV="1">
            <a:off x="16718536" y="88099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51" name="Ligne"/>
          <p:cNvSpPr/>
          <p:nvPr/>
        </p:nvSpPr>
        <p:spPr>
          <a:xfrm flipV="1">
            <a:off x="16718536" y="9122346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52" name="Ligne"/>
          <p:cNvSpPr/>
          <p:nvPr/>
        </p:nvSpPr>
        <p:spPr>
          <a:xfrm flipV="1">
            <a:off x="16743936" y="940269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53" name="Ligne"/>
          <p:cNvSpPr/>
          <p:nvPr/>
        </p:nvSpPr>
        <p:spPr>
          <a:xfrm flipV="1">
            <a:off x="16718536" y="968968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54" name="Ligne"/>
          <p:cNvSpPr/>
          <p:nvPr/>
        </p:nvSpPr>
        <p:spPr>
          <a:xfrm flipV="1">
            <a:off x="16718536" y="10016461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457" name="Grouper"/>
          <p:cNvGrpSpPr/>
          <p:nvPr/>
        </p:nvGrpSpPr>
        <p:grpSpPr>
          <a:xfrm>
            <a:off x="11901258" y="6817369"/>
            <a:ext cx="304801" cy="1529718"/>
            <a:chOff x="0" y="0"/>
            <a:chExt cx="304800" cy="1529717"/>
          </a:xfrm>
        </p:grpSpPr>
        <p:sp>
          <p:nvSpPr>
            <p:cNvPr id="455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56" name="Ligne"/>
            <p:cNvSpPr/>
            <p:nvPr/>
          </p:nvSpPr>
          <p:spPr>
            <a:xfrm flipH="1">
              <a:off x="-1" y="150142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460" name="Grouper"/>
          <p:cNvGrpSpPr/>
          <p:nvPr/>
        </p:nvGrpSpPr>
        <p:grpSpPr>
          <a:xfrm>
            <a:off x="11921115" y="10085340"/>
            <a:ext cx="304801" cy="1529718"/>
            <a:chOff x="0" y="0"/>
            <a:chExt cx="304800" cy="1529717"/>
          </a:xfrm>
        </p:grpSpPr>
        <p:sp>
          <p:nvSpPr>
            <p:cNvPr id="458" name="Ligne"/>
            <p:cNvSpPr/>
            <p:nvPr/>
          </p:nvSpPr>
          <p:spPr>
            <a:xfrm flipV="1">
              <a:off x="152399" y="-1"/>
              <a:ext cx="1" cy="1529719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59" name="Ligne"/>
            <p:cNvSpPr/>
            <p:nvPr/>
          </p:nvSpPr>
          <p:spPr>
            <a:xfrm flipH="1" flipV="1">
              <a:off x="-1" y="28288"/>
              <a:ext cx="304801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461" name="Équation"/>
          <p:cNvSpPr txBox="1"/>
          <p:nvPr/>
        </p:nvSpPr>
        <p:spPr>
          <a:xfrm>
            <a:off x="9853949" y="9356869"/>
            <a:ext cx="156211" cy="1696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2000"/>
          </a:p>
        </p:txBody>
      </p:sp>
      <p:sp>
        <p:nvSpPr>
          <p:cNvPr id="462" name="Équation"/>
          <p:cNvSpPr txBox="1"/>
          <p:nvPr/>
        </p:nvSpPr>
        <p:spPr>
          <a:xfrm>
            <a:off x="9848793" y="8678872"/>
            <a:ext cx="166523" cy="1824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2200"/>
          </a:p>
        </p:txBody>
      </p:sp>
      <p:sp>
        <p:nvSpPr>
          <p:cNvPr id="463" name="Ligne"/>
          <p:cNvSpPr/>
          <p:nvPr/>
        </p:nvSpPr>
        <p:spPr>
          <a:xfrm flipV="1">
            <a:off x="16731236" y="103305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64" name="Ligne"/>
          <p:cNvSpPr/>
          <p:nvPr/>
        </p:nvSpPr>
        <p:spPr>
          <a:xfrm flipV="1">
            <a:off x="16731236" y="10642923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65" name="Ligne"/>
          <p:cNvSpPr/>
          <p:nvPr/>
        </p:nvSpPr>
        <p:spPr>
          <a:xfrm flipV="1">
            <a:off x="16756636" y="1092327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66" name="Ligne"/>
          <p:cNvSpPr/>
          <p:nvPr/>
        </p:nvSpPr>
        <p:spPr>
          <a:xfrm flipV="1">
            <a:off x="16731236" y="11210260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67" name="Ligne"/>
          <p:cNvSpPr/>
          <p:nvPr/>
        </p:nvSpPr>
        <p:spPr>
          <a:xfrm flipV="1">
            <a:off x="16731236" y="11537038"/>
            <a:ext cx="232959" cy="23295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68" name="Cercle"/>
          <p:cNvSpPr/>
          <p:nvPr/>
        </p:nvSpPr>
        <p:spPr>
          <a:xfrm>
            <a:off x="9847954" y="8883160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69" name="Équation"/>
          <p:cNvSpPr txBox="1"/>
          <p:nvPr/>
        </p:nvSpPr>
        <p:spPr>
          <a:xfrm>
            <a:off x="16133714" y="8794398"/>
            <a:ext cx="333757" cy="2583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3000"/>
          </a:p>
        </p:txBody>
      </p:sp>
      <p:sp>
        <p:nvSpPr>
          <p:cNvPr id="470" name="Équation"/>
          <p:cNvSpPr txBox="1"/>
          <p:nvPr/>
        </p:nvSpPr>
        <p:spPr>
          <a:xfrm>
            <a:off x="16175259" y="9924357"/>
            <a:ext cx="306795" cy="2497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sup>
                  </m:sSup>
                </m:oMath>
              </m:oMathPara>
            </a14:m>
            <a:endParaRPr sz="2900"/>
          </a:p>
        </p:txBody>
      </p:sp>
      <p:sp>
        <p:nvSpPr>
          <p:cNvPr id="471" name="Cercle"/>
          <p:cNvSpPr/>
          <p:nvPr/>
        </p:nvSpPr>
        <p:spPr>
          <a:xfrm>
            <a:off x="9847954" y="9163161"/>
            <a:ext cx="168200" cy="168200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72" name="Équation"/>
          <p:cNvSpPr txBox="1"/>
          <p:nvPr/>
        </p:nvSpPr>
        <p:spPr>
          <a:xfrm>
            <a:off x="11067452" y="11985173"/>
            <a:ext cx="253594" cy="3447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900"/>
          </a:p>
        </p:txBody>
      </p:sp>
      <p:sp>
        <p:nvSpPr>
          <p:cNvPr id="473" name="Équation"/>
          <p:cNvSpPr txBox="1"/>
          <p:nvPr/>
        </p:nvSpPr>
        <p:spPr>
          <a:xfrm>
            <a:off x="9417487" y="8938955"/>
            <a:ext cx="145733" cy="2197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</m:oMath>
              </m:oMathPara>
            </a14:m>
            <a:endParaRPr sz="2500"/>
          </a:p>
        </p:txBody>
      </p:sp>
      <p:sp>
        <p:nvSpPr>
          <p:cNvPr id="474" name="Microscopie optique : but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Microscopie optique : but</a:t>
            </a:r>
          </a:p>
        </p:txBody>
      </p:sp>
      <p:sp>
        <p:nvSpPr>
          <p:cNvPr id="475" name="On veut « voir » des objets petits en taille…"/>
          <p:cNvSpPr txBox="1"/>
          <p:nvPr/>
        </p:nvSpPr>
        <p:spPr>
          <a:xfrm>
            <a:off x="1206499" y="1953529"/>
            <a:ext cx="21870939" cy="380738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On veut « voir » des objets petits en taille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on veut en distinguer les détails</a:t>
            </a:r>
          </a:p>
          <a:p>
            <a:pPr marL="4572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La limitation en taille des objets visible est étroitement liée au </a:t>
            </a:r>
            <a:r>
              <a:rPr b="1" u="sng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pouvoir séparateur</a:t>
            </a:r>
            <a:r>
              <a:t> de l’oeil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t> diffraction par la pupille</a:t>
            </a:r>
          </a:p>
          <a:p>
            <a:pPr lvl="1" marL="1066800" indent="-457200" algn="l" defTabSz="825500">
              <a:buSzPct val="123000"/>
              <a:buChar char="*"/>
              <a:defRPr sz="3600">
                <a:solidFill>
                  <a:srgbClr val="000000"/>
                </a:solidFill>
              </a:defRPr>
            </a:pPr>
            <a:r>
              <a:t>C’est en fait une limitation angulaire (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0,017</m:t>
                    </m:r>
                  </m:e>
                  <m:sup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∘</m:t>
                    </m:r>
                  </m:sup>
                </m:sSup>
              </m:oMath>
            </a14:m>
            <a:r>
              <a:t>)</a:t>
            </a:r>
          </a:p>
        </p:txBody>
      </p:sp>
      <p:sp>
        <p:nvSpPr>
          <p:cNvPr id="476" name="Ligne"/>
          <p:cNvSpPr/>
          <p:nvPr/>
        </p:nvSpPr>
        <p:spPr>
          <a:xfrm>
            <a:off x="10110577" y="11939573"/>
            <a:ext cx="253065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77" name="Ligne"/>
          <p:cNvSpPr/>
          <p:nvPr/>
        </p:nvSpPr>
        <p:spPr>
          <a:xfrm flipV="1">
            <a:off x="9718576" y="8964806"/>
            <a:ext cx="1" cy="311786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78" name="Idée : rapprocher l’objet de l’oeil"/>
          <p:cNvSpPr txBox="1"/>
          <p:nvPr/>
        </p:nvSpPr>
        <p:spPr>
          <a:xfrm>
            <a:off x="3930934" y="7607022"/>
            <a:ext cx="5574389" cy="561189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900">
                <a:solidFill>
                  <a:srgbClr val="000000"/>
                </a:solidFill>
              </a:defRPr>
            </a:lvl1pPr>
          </a:lstStyle>
          <a:p>
            <a:pPr/>
            <a:r>
              <a:t>Idée : rapprocher l’objet de l’oeil</a:t>
            </a:r>
          </a:p>
        </p:txBody>
      </p:sp>
      <p:sp>
        <p:nvSpPr>
          <p:cNvPr id="480" name="Ligne de connexion"/>
          <p:cNvSpPr/>
          <p:nvPr/>
        </p:nvSpPr>
        <p:spPr>
          <a:xfrm>
            <a:off x="10202624" y="9000348"/>
            <a:ext cx="55786" cy="243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221" h="21600" fill="norm" stroke="1" extrusionOk="0">
                <a:moveTo>
                  <a:pt x="17221" y="0"/>
                </a:moveTo>
                <a:cubicBezTo>
                  <a:pt x="-149" y="7262"/>
                  <a:pt x="-4379" y="14462"/>
                  <a:pt x="453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