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t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Auteur et date</a:t>
            </a:r>
          </a:p>
        </p:txBody>
      </p:sp>
      <p:sp>
        <p:nvSpPr>
          <p:cNvPr id="12" name="Titre de la présentation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Titre de la présentation</a:t>
            </a:r>
          </a:p>
        </p:txBody>
      </p:sp>
      <p:sp>
        <p:nvSpPr>
          <p:cNvPr id="13" name="Texte niveau 1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la présentation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 niveau 1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Déclaration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 niveau 1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100 %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Données clés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Données clés</a:t>
            </a:r>
          </a:p>
        </p:txBody>
      </p:sp>
      <p:sp>
        <p:nvSpPr>
          <p:cNvPr id="10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Texte niveau 1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« Citation notable »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l de salade avec du riz frit, des œufs durs et des baguettes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Bol avec des beignets de saumon, de la salade et du houmous 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Bol de pâtes pappardelle avec du beurre maître d’hôtel, des noisettes grillées et des lamelles de parmesan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ol de salade avec du riz frit, des œufs durs et des baguettes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ts et citrons verts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Titre de la présentation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Titre de la présentation</a:t>
            </a:r>
          </a:p>
        </p:txBody>
      </p:sp>
      <p:sp>
        <p:nvSpPr>
          <p:cNvPr id="23" name="Auteur et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Auteur et date</a:t>
            </a:r>
          </a:p>
        </p:txBody>
      </p:sp>
      <p:sp>
        <p:nvSpPr>
          <p:cNvPr id="24" name="Texte niveau 1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la présentation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l avec des beignets de saumon, de la salade et du houmous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Titre de diapositiv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Titre de diapositive</a:t>
            </a:r>
          </a:p>
        </p:txBody>
      </p:sp>
      <p:sp>
        <p:nvSpPr>
          <p:cNvPr id="34" name="Texte niveau 1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Numéro de diapositive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de diapositiv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43" name="Sous-titre de diapositiv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44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ous-titre de diapositiv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61" name="Texte niveau 1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Bol de pâtes pappardelle avec du beurre maître d’hôtel, des noisettes grillées et des lamelles de parmesan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Titre de diapositiv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6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re de section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Titre de section</a:t>
            </a:r>
          </a:p>
        </p:txBody>
      </p:sp>
      <p:sp>
        <p:nvSpPr>
          <p:cNvPr id="72" name="Numéro de diapositive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re de diapositiv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80" name="Sous-titre de diapositiv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8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re de l’ordre du jour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Titre de l’ordre du jour</a:t>
            </a:r>
          </a:p>
        </p:txBody>
      </p:sp>
      <p:sp>
        <p:nvSpPr>
          <p:cNvPr id="89" name="Sous-titre de l’ordre du jour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l’ordre du jour</a:t>
            </a:r>
          </a:p>
        </p:txBody>
      </p:sp>
      <p:sp>
        <p:nvSpPr>
          <p:cNvPr id="90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Rubriques de l’ordre du jour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diapositiv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Titre de diapositive</a:t>
            </a:r>
          </a:p>
        </p:txBody>
      </p:sp>
      <p:sp>
        <p:nvSpPr>
          <p:cNvPr id="3" name="Texte niveau 1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émi de Guiran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Rémi de Guiran</a:t>
            </a:r>
          </a:p>
        </p:txBody>
      </p:sp>
      <p:sp>
        <p:nvSpPr>
          <p:cNvPr id="152" name="Interféromètre de Michelson"/>
          <p:cNvSpPr txBox="1"/>
          <p:nvPr/>
        </p:nvSpPr>
        <p:spPr>
          <a:xfrm>
            <a:off x="3842340" y="5300954"/>
            <a:ext cx="16699321" cy="1515141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  <a:ln w="12700">
            <a:miter lim="400000"/>
          </a:ln>
          <a:effectLst>
            <a:outerShdw sx="100000" sy="100000" kx="0" ky="0" algn="b" rotWithShape="0" blurRad="63500" dist="184045" dir="2214103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825500">
              <a:defRPr sz="93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Interféromètre de Michelson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0" name="Grouper"/>
          <p:cNvGrpSpPr/>
          <p:nvPr/>
        </p:nvGrpSpPr>
        <p:grpSpPr>
          <a:xfrm>
            <a:off x="6697098" y="1863724"/>
            <a:ext cx="10989804" cy="10910262"/>
            <a:chOff x="0" y="0"/>
            <a:chExt cx="10989803" cy="10910261"/>
          </a:xfrm>
        </p:grpSpPr>
        <p:pic>
          <p:nvPicPr>
            <p:cNvPr id="248" name="Mich_Lame.jpg" descr="Mich_Lame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0" b="23239"/>
            <a:stretch>
              <a:fillRect/>
            </a:stretch>
          </p:blipFill>
          <p:spPr>
            <a:xfrm rot="60000">
              <a:off x="92824" y="90671"/>
              <a:ext cx="10484392" cy="1072891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49" name="Rectangle"/>
            <p:cNvSpPr/>
            <p:nvPr/>
          </p:nvSpPr>
          <p:spPr>
            <a:xfrm>
              <a:off x="80672" y="118574"/>
              <a:ext cx="10909131" cy="10784087"/>
            </a:xfrm>
            <a:prstGeom prst="rect">
              <a:avLst/>
            </a:prstGeom>
            <a:noFill/>
            <a:ln w="4826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</p:grpSp>
      <p:sp>
        <p:nvSpPr>
          <p:cNvPr id="251" name="Configuration « lame d’air »"/>
          <p:cNvSpPr txBox="1"/>
          <p:nvPr/>
        </p:nvSpPr>
        <p:spPr>
          <a:xfrm>
            <a:off x="0" y="-333"/>
            <a:ext cx="24384001" cy="1750590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algn="l">
              <a:lnSpc>
                <a:spcPct val="80000"/>
              </a:lnSpc>
              <a:defRPr sz="68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pPr/>
            <a:r>
              <a:t> Configuration « lame d’air »</a:t>
            </a:r>
          </a:p>
        </p:txBody>
      </p:sp>
      <p:sp>
        <p:nvSpPr>
          <p:cNvPr id="252" name="Crédit : Sanz"/>
          <p:cNvSpPr txBox="1"/>
          <p:nvPr/>
        </p:nvSpPr>
        <p:spPr>
          <a:xfrm>
            <a:off x="17130322" y="12527971"/>
            <a:ext cx="197175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</a:defRPr>
            </a:lvl1pPr>
          </a:lstStyle>
          <a:p>
            <a:pPr/>
            <a:r>
              <a:t>Crédit : Sanz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Configuration « coin d’air »"/>
          <p:cNvSpPr txBox="1"/>
          <p:nvPr/>
        </p:nvSpPr>
        <p:spPr>
          <a:xfrm>
            <a:off x="0" y="-333"/>
            <a:ext cx="24384001" cy="1750590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algn="l">
              <a:lnSpc>
                <a:spcPct val="80000"/>
              </a:lnSpc>
              <a:defRPr sz="68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pPr/>
            <a:r>
              <a:t> Configuration « coin d’air »</a:t>
            </a:r>
          </a:p>
        </p:txBody>
      </p:sp>
      <p:pic>
        <p:nvPicPr>
          <p:cNvPr id="255" name="Image 2" descr="Image 2"/>
          <p:cNvPicPr>
            <a:picLocks noChangeAspect="1"/>
          </p:cNvPicPr>
          <p:nvPr/>
        </p:nvPicPr>
        <p:blipFill>
          <a:blip r:embed="rId2">
            <a:extLst/>
          </a:blip>
          <a:srcRect l="0" t="0" r="706" b="0"/>
          <a:stretch>
            <a:fillRect/>
          </a:stretch>
        </p:blipFill>
        <p:spPr>
          <a:xfrm>
            <a:off x="6901457" y="2461582"/>
            <a:ext cx="10580993" cy="1073306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Configuration « lame d’air »"/>
          <p:cNvSpPr txBox="1"/>
          <p:nvPr/>
        </p:nvSpPr>
        <p:spPr>
          <a:xfrm>
            <a:off x="0" y="-333"/>
            <a:ext cx="24384001" cy="1750590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algn="l">
              <a:lnSpc>
                <a:spcPct val="80000"/>
              </a:lnSpc>
              <a:defRPr sz="68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pPr/>
            <a:r>
              <a:t> Configuration « lame d’air »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1" name="Grouper"/>
          <p:cNvGrpSpPr/>
          <p:nvPr/>
        </p:nvGrpSpPr>
        <p:grpSpPr>
          <a:xfrm>
            <a:off x="7667869" y="1650453"/>
            <a:ext cx="9048262" cy="11870867"/>
            <a:chOff x="0" y="0"/>
            <a:chExt cx="9048260" cy="11870866"/>
          </a:xfrm>
        </p:grpSpPr>
        <p:pic>
          <p:nvPicPr>
            <p:cNvPr id="259" name="Mich_Lame.jpg" descr="Mich_Lame.jp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 rot="60000">
              <a:off x="176143" y="74999"/>
              <a:ext cx="8695974" cy="115930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60" name="Rectangle"/>
            <p:cNvSpPr/>
            <p:nvPr/>
          </p:nvSpPr>
          <p:spPr>
            <a:xfrm>
              <a:off x="0" y="129278"/>
              <a:ext cx="9048261" cy="11741588"/>
            </a:xfrm>
            <a:prstGeom prst="rect">
              <a:avLst/>
            </a:prstGeom>
            <a:noFill/>
            <a:ln w="4826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</p:grpSp>
      <p:sp>
        <p:nvSpPr>
          <p:cNvPr id="262" name="Configuration « lame d’air »"/>
          <p:cNvSpPr txBox="1"/>
          <p:nvPr/>
        </p:nvSpPr>
        <p:spPr>
          <a:xfrm>
            <a:off x="0" y="-333"/>
            <a:ext cx="24384001" cy="1750590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algn="l">
              <a:lnSpc>
                <a:spcPct val="80000"/>
              </a:lnSpc>
              <a:defRPr sz="68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pPr/>
            <a:r>
              <a:t> Configuration « lame d’air »</a:t>
            </a:r>
          </a:p>
        </p:txBody>
      </p:sp>
      <p:sp>
        <p:nvSpPr>
          <p:cNvPr id="263" name="Crédit : Sanz"/>
          <p:cNvSpPr txBox="1"/>
          <p:nvPr/>
        </p:nvSpPr>
        <p:spPr>
          <a:xfrm>
            <a:off x="17130322" y="12527971"/>
            <a:ext cx="197175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</a:defRPr>
            </a:lvl1pPr>
          </a:lstStyle>
          <a:p>
            <a:pPr/>
            <a:r>
              <a:t>Crédit : Sanz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7" name="Grouper"/>
          <p:cNvGrpSpPr/>
          <p:nvPr/>
        </p:nvGrpSpPr>
        <p:grpSpPr>
          <a:xfrm>
            <a:off x="7667869" y="1650453"/>
            <a:ext cx="9048262" cy="11870867"/>
            <a:chOff x="0" y="0"/>
            <a:chExt cx="9048260" cy="11870866"/>
          </a:xfrm>
        </p:grpSpPr>
        <p:pic>
          <p:nvPicPr>
            <p:cNvPr id="265" name="Mich_Lame.jpg" descr="Mich_Lame.jp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 rot="60000">
              <a:off x="176143" y="74999"/>
              <a:ext cx="8695974" cy="115930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66" name="Rectangle"/>
            <p:cNvSpPr/>
            <p:nvPr/>
          </p:nvSpPr>
          <p:spPr>
            <a:xfrm>
              <a:off x="0" y="129278"/>
              <a:ext cx="9048261" cy="11741588"/>
            </a:xfrm>
            <a:prstGeom prst="rect">
              <a:avLst/>
            </a:prstGeom>
            <a:noFill/>
            <a:ln w="4826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</p:grpSp>
      <p:sp>
        <p:nvSpPr>
          <p:cNvPr id="268" name="Configuration « lame d’air »"/>
          <p:cNvSpPr txBox="1"/>
          <p:nvPr/>
        </p:nvSpPr>
        <p:spPr>
          <a:xfrm>
            <a:off x="0" y="-333"/>
            <a:ext cx="24384001" cy="1750590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algn="l">
              <a:lnSpc>
                <a:spcPct val="80000"/>
              </a:lnSpc>
              <a:defRPr sz="68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pPr/>
            <a:r>
              <a:t> Configuration « lame d’air »</a:t>
            </a:r>
          </a:p>
        </p:txBody>
      </p:sp>
      <p:sp>
        <p:nvSpPr>
          <p:cNvPr id="269" name="Crédit : Sanz"/>
          <p:cNvSpPr txBox="1"/>
          <p:nvPr/>
        </p:nvSpPr>
        <p:spPr>
          <a:xfrm>
            <a:off x="17130322" y="12527971"/>
            <a:ext cx="197175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</a:defRPr>
            </a:lvl1pPr>
          </a:lstStyle>
          <a:p>
            <a:pPr/>
            <a:r>
              <a:t>Crédit : Sanz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3" name="Grouper"/>
          <p:cNvGrpSpPr/>
          <p:nvPr/>
        </p:nvGrpSpPr>
        <p:grpSpPr>
          <a:xfrm>
            <a:off x="6697098" y="1863724"/>
            <a:ext cx="10989804" cy="10910262"/>
            <a:chOff x="0" y="0"/>
            <a:chExt cx="10989803" cy="10910261"/>
          </a:xfrm>
        </p:grpSpPr>
        <p:pic>
          <p:nvPicPr>
            <p:cNvPr id="271" name="Mich_Lame.jpg" descr="Mich_Lame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0" b="23239"/>
            <a:stretch>
              <a:fillRect/>
            </a:stretch>
          </p:blipFill>
          <p:spPr>
            <a:xfrm rot="60000">
              <a:off x="92824" y="90671"/>
              <a:ext cx="10484392" cy="1072891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72" name="Rectangle"/>
            <p:cNvSpPr/>
            <p:nvPr/>
          </p:nvSpPr>
          <p:spPr>
            <a:xfrm>
              <a:off x="80672" y="118574"/>
              <a:ext cx="10909131" cy="10784087"/>
            </a:xfrm>
            <a:prstGeom prst="rect">
              <a:avLst/>
            </a:prstGeom>
            <a:noFill/>
            <a:ln w="4826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</p:grpSp>
      <p:sp>
        <p:nvSpPr>
          <p:cNvPr id="274" name="Configuration « lame d’air »"/>
          <p:cNvSpPr txBox="1"/>
          <p:nvPr/>
        </p:nvSpPr>
        <p:spPr>
          <a:xfrm>
            <a:off x="0" y="-333"/>
            <a:ext cx="24384001" cy="1750590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algn="l">
              <a:lnSpc>
                <a:spcPct val="80000"/>
              </a:lnSpc>
              <a:defRPr sz="68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pPr/>
            <a:r>
              <a:t> Configuration « lame d’air »</a:t>
            </a:r>
          </a:p>
        </p:txBody>
      </p:sp>
      <p:sp>
        <p:nvSpPr>
          <p:cNvPr id="275" name="Crédit : Sanz"/>
          <p:cNvSpPr txBox="1"/>
          <p:nvPr/>
        </p:nvSpPr>
        <p:spPr>
          <a:xfrm>
            <a:off x="17130322" y="12527971"/>
            <a:ext cx="197175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</a:defRPr>
            </a:lvl1pPr>
          </a:lstStyle>
          <a:p>
            <a:pPr/>
            <a:r>
              <a:t>Crédit : Sanz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Configuration « lame d’air »"/>
          <p:cNvSpPr txBox="1"/>
          <p:nvPr/>
        </p:nvSpPr>
        <p:spPr>
          <a:xfrm>
            <a:off x="0" y="-333"/>
            <a:ext cx="24384001" cy="1750590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algn="l">
              <a:lnSpc>
                <a:spcPct val="80000"/>
              </a:lnSpc>
              <a:defRPr sz="68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pPr/>
            <a:r>
              <a:t> Configuration « lame d’air »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Image 6" descr="Imag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140000">
            <a:off x="8277198" y="589310"/>
            <a:ext cx="7829604" cy="12537380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Dispositif"/>
          <p:cNvSpPr txBox="1"/>
          <p:nvPr/>
        </p:nvSpPr>
        <p:spPr>
          <a:xfrm>
            <a:off x="0" y="-333"/>
            <a:ext cx="24384001" cy="1750590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algn="l">
              <a:lnSpc>
                <a:spcPct val="80000"/>
              </a:lnSpc>
              <a:defRPr sz="68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pPr/>
            <a:r>
              <a:t> Dispositif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9" name="Grouper"/>
          <p:cNvGrpSpPr/>
          <p:nvPr/>
        </p:nvGrpSpPr>
        <p:grpSpPr>
          <a:xfrm>
            <a:off x="6697098" y="1863724"/>
            <a:ext cx="10989804" cy="10910262"/>
            <a:chOff x="0" y="0"/>
            <a:chExt cx="10989803" cy="10910261"/>
          </a:xfrm>
        </p:grpSpPr>
        <p:pic>
          <p:nvPicPr>
            <p:cNvPr id="157" name="Mich_Lame.jpg" descr="Mich_Lame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0" b="23239"/>
            <a:stretch>
              <a:fillRect/>
            </a:stretch>
          </p:blipFill>
          <p:spPr>
            <a:xfrm rot="60000">
              <a:off x="92824" y="90671"/>
              <a:ext cx="10484392" cy="1072891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8" name="Rectangle"/>
            <p:cNvSpPr/>
            <p:nvPr/>
          </p:nvSpPr>
          <p:spPr>
            <a:xfrm>
              <a:off x="80672" y="118574"/>
              <a:ext cx="10909131" cy="10784087"/>
            </a:xfrm>
            <a:prstGeom prst="rect">
              <a:avLst/>
            </a:prstGeom>
            <a:noFill/>
            <a:ln w="4826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</p:grpSp>
      <p:sp>
        <p:nvSpPr>
          <p:cNvPr id="160" name="Configuration « lame d’air »"/>
          <p:cNvSpPr txBox="1"/>
          <p:nvPr/>
        </p:nvSpPr>
        <p:spPr>
          <a:xfrm>
            <a:off x="0" y="-333"/>
            <a:ext cx="24384001" cy="1750590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algn="l">
              <a:lnSpc>
                <a:spcPct val="80000"/>
              </a:lnSpc>
              <a:defRPr sz="68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pPr/>
            <a:r>
              <a:t> Configuration « lame d’air »</a:t>
            </a:r>
          </a:p>
        </p:txBody>
      </p:sp>
      <p:sp>
        <p:nvSpPr>
          <p:cNvPr id="161" name="Crédit : Sanz"/>
          <p:cNvSpPr txBox="1"/>
          <p:nvPr/>
        </p:nvSpPr>
        <p:spPr>
          <a:xfrm>
            <a:off x="17130322" y="12527971"/>
            <a:ext cx="197175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</a:defRPr>
            </a:lvl1pPr>
          </a:lstStyle>
          <a:p>
            <a:pPr/>
            <a:r>
              <a:t>Crédit : Sanz</a:t>
            </a:r>
          </a:p>
        </p:txBody>
      </p:sp>
      <p:sp>
        <p:nvSpPr>
          <p:cNvPr id="162" name="Ligne"/>
          <p:cNvSpPr/>
          <p:nvPr/>
        </p:nvSpPr>
        <p:spPr>
          <a:xfrm flipV="1">
            <a:off x="8371114" y="7617704"/>
            <a:ext cx="1" cy="961723"/>
          </a:xfrm>
          <a:prstGeom prst="line">
            <a:avLst/>
          </a:prstGeom>
          <a:ln w="635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63" name="Équation"/>
          <p:cNvSpPr txBox="1"/>
          <p:nvPr/>
        </p:nvSpPr>
        <p:spPr>
          <a:xfrm>
            <a:off x="7773725" y="7944885"/>
            <a:ext cx="261291" cy="30998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5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</m:oMath>
              </m:oMathPara>
            </a14:m>
            <a:endParaRPr sz="5400"/>
          </a:p>
        </p:txBody>
      </p:sp>
      <p:sp>
        <p:nvSpPr>
          <p:cNvPr id="164" name="Ligne"/>
          <p:cNvSpPr/>
          <p:nvPr/>
        </p:nvSpPr>
        <p:spPr>
          <a:xfrm flipV="1">
            <a:off x="10340909" y="2860480"/>
            <a:ext cx="1" cy="1935976"/>
          </a:xfrm>
          <a:prstGeom prst="line">
            <a:avLst/>
          </a:prstGeom>
          <a:ln w="635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65" name="Équation"/>
          <p:cNvSpPr txBox="1"/>
          <p:nvPr/>
        </p:nvSpPr>
        <p:spPr>
          <a:xfrm>
            <a:off x="9577644" y="3706259"/>
            <a:ext cx="583134" cy="45369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</m:oMath>
              </m:oMathPara>
            </a14:m>
            <a:endParaRPr sz="5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9" name="Grouper"/>
          <p:cNvGrpSpPr/>
          <p:nvPr/>
        </p:nvGrpSpPr>
        <p:grpSpPr>
          <a:xfrm>
            <a:off x="6697098" y="1863724"/>
            <a:ext cx="10989804" cy="10910262"/>
            <a:chOff x="0" y="0"/>
            <a:chExt cx="10989803" cy="10910261"/>
          </a:xfrm>
        </p:grpSpPr>
        <p:pic>
          <p:nvPicPr>
            <p:cNvPr id="167" name="Mich_Lame.jpg" descr="Mich_Lame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0" b="23239"/>
            <a:stretch>
              <a:fillRect/>
            </a:stretch>
          </p:blipFill>
          <p:spPr>
            <a:xfrm rot="60000">
              <a:off x="92824" y="90671"/>
              <a:ext cx="10484392" cy="1072891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68" name="Rectangle"/>
            <p:cNvSpPr/>
            <p:nvPr/>
          </p:nvSpPr>
          <p:spPr>
            <a:xfrm>
              <a:off x="80672" y="118574"/>
              <a:ext cx="10909131" cy="10784087"/>
            </a:xfrm>
            <a:prstGeom prst="rect">
              <a:avLst/>
            </a:prstGeom>
            <a:noFill/>
            <a:ln w="4826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</p:grpSp>
      <p:sp>
        <p:nvSpPr>
          <p:cNvPr id="170" name="Configuration « lame d’air »"/>
          <p:cNvSpPr txBox="1"/>
          <p:nvPr/>
        </p:nvSpPr>
        <p:spPr>
          <a:xfrm>
            <a:off x="0" y="-333"/>
            <a:ext cx="24384001" cy="1750590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algn="l">
              <a:lnSpc>
                <a:spcPct val="80000"/>
              </a:lnSpc>
              <a:defRPr sz="68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pPr/>
            <a:r>
              <a:t> Configuration « lame d’air »</a:t>
            </a:r>
          </a:p>
        </p:txBody>
      </p:sp>
      <p:sp>
        <p:nvSpPr>
          <p:cNvPr id="171" name="Crédit : Sanz"/>
          <p:cNvSpPr txBox="1"/>
          <p:nvPr/>
        </p:nvSpPr>
        <p:spPr>
          <a:xfrm>
            <a:off x="17130322" y="12527971"/>
            <a:ext cx="197175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</a:defRPr>
            </a:lvl1pPr>
          </a:lstStyle>
          <a:p>
            <a:pPr/>
            <a:r>
              <a:t>Crédit : Sanz</a:t>
            </a:r>
          </a:p>
        </p:txBody>
      </p:sp>
      <p:sp>
        <p:nvSpPr>
          <p:cNvPr id="172" name="Ligne"/>
          <p:cNvSpPr/>
          <p:nvPr/>
        </p:nvSpPr>
        <p:spPr>
          <a:xfrm flipV="1">
            <a:off x="11841361" y="9593459"/>
            <a:ext cx="2373661" cy="398702"/>
          </a:xfrm>
          <a:prstGeom prst="line">
            <a:avLst/>
          </a:prstGeom>
          <a:ln w="76200">
            <a:solidFill>
              <a:schemeClr val="accent2">
                <a:hueOff val="-202083"/>
                <a:satOff val="17755"/>
                <a:lumOff val="-16089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3" name="Ligne"/>
          <p:cNvSpPr/>
          <p:nvPr/>
        </p:nvSpPr>
        <p:spPr>
          <a:xfrm>
            <a:off x="12499330" y="9299164"/>
            <a:ext cx="1715692" cy="263417"/>
          </a:xfrm>
          <a:prstGeom prst="line">
            <a:avLst/>
          </a:prstGeom>
          <a:ln w="76200">
            <a:solidFill>
              <a:schemeClr val="accent2">
                <a:hueOff val="-202083"/>
                <a:satOff val="17755"/>
                <a:lumOff val="-16089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4" name="Ligne"/>
          <p:cNvSpPr/>
          <p:nvPr/>
        </p:nvSpPr>
        <p:spPr>
          <a:xfrm>
            <a:off x="12524185" y="9297312"/>
            <a:ext cx="534740" cy="3085263"/>
          </a:xfrm>
          <a:prstGeom prst="line">
            <a:avLst/>
          </a:prstGeom>
          <a:ln w="76200">
            <a:solidFill>
              <a:schemeClr val="accent2">
                <a:hueOff val="-202083"/>
                <a:satOff val="17755"/>
                <a:lumOff val="-16089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5" name="Ligne"/>
          <p:cNvSpPr/>
          <p:nvPr/>
        </p:nvSpPr>
        <p:spPr>
          <a:xfrm flipV="1">
            <a:off x="12135186" y="9889897"/>
            <a:ext cx="268697" cy="47379"/>
          </a:xfrm>
          <a:prstGeom prst="line">
            <a:avLst/>
          </a:prstGeom>
          <a:ln w="63500">
            <a:solidFill>
              <a:schemeClr val="accent2">
                <a:hueOff val="-202083"/>
                <a:satOff val="17755"/>
                <a:lumOff val="-16089"/>
              </a:schemeClr>
            </a:solidFill>
            <a:miter lim="400000"/>
            <a:tailEnd type="triangle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6" name="Ligne"/>
          <p:cNvSpPr/>
          <p:nvPr/>
        </p:nvSpPr>
        <p:spPr>
          <a:xfrm flipH="1" flipV="1">
            <a:off x="13353993" y="9426332"/>
            <a:ext cx="269483" cy="42682"/>
          </a:xfrm>
          <a:prstGeom prst="line">
            <a:avLst/>
          </a:prstGeom>
          <a:ln w="63500">
            <a:solidFill>
              <a:schemeClr val="accent2">
                <a:hueOff val="-202083"/>
                <a:satOff val="17755"/>
                <a:lumOff val="-16089"/>
              </a:schemeClr>
            </a:solidFill>
            <a:miter lim="400000"/>
            <a:tailEnd type="triangle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7" name="Ligne"/>
          <p:cNvSpPr/>
          <p:nvPr/>
        </p:nvSpPr>
        <p:spPr>
          <a:xfrm>
            <a:off x="12764529" y="10686407"/>
            <a:ext cx="47379" cy="268698"/>
          </a:xfrm>
          <a:prstGeom prst="line">
            <a:avLst/>
          </a:prstGeom>
          <a:ln w="63500">
            <a:solidFill>
              <a:schemeClr val="accent2">
                <a:hueOff val="-202083"/>
                <a:satOff val="17755"/>
                <a:lumOff val="-16089"/>
              </a:schemeClr>
            </a:solidFill>
            <a:miter lim="400000"/>
            <a:tailEnd type="triangle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8" name="Ligne"/>
          <p:cNvSpPr/>
          <p:nvPr/>
        </p:nvSpPr>
        <p:spPr>
          <a:xfrm flipV="1">
            <a:off x="8371114" y="7617704"/>
            <a:ext cx="1" cy="961723"/>
          </a:xfrm>
          <a:prstGeom prst="line">
            <a:avLst/>
          </a:prstGeom>
          <a:ln w="635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9" name="Équation"/>
          <p:cNvSpPr txBox="1"/>
          <p:nvPr/>
        </p:nvSpPr>
        <p:spPr>
          <a:xfrm>
            <a:off x="7773725" y="7944885"/>
            <a:ext cx="261291" cy="30998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5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</m:oMath>
              </m:oMathPara>
            </a14:m>
            <a:endParaRPr sz="5400"/>
          </a:p>
        </p:txBody>
      </p:sp>
      <p:sp>
        <p:nvSpPr>
          <p:cNvPr id="180" name="Ligne"/>
          <p:cNvSpPr/>
          <p:nvPr/>
        </p:nvSpPr>
        <p:spPr>
          <a:xfrm flipV="1">
            <a:off x="10340909" y="2860480"/>
            <a:ext cx="1" cy="1935976"/>
          </a:xfrm>
          <a:prstGeom prst="line">
            <a:avLst/>
          </a:prstGeom>
          <a:ln w="635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81" name="Équation"/>
          <p:cNvSpPr txBox="1"/>
          <p:nvPr/>
        </p:nvSpPr>
        <p:spPr>
          <a:xfrm>
            <a:off x="9577644" y="3706259"/>
            <a:ext cx="583134" cy="45369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</m:oMath>
              </m:oMathPara>
            </a14:m>
            <a:endParaRPr sz="5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" name="Grouper"/>
          <p:cNvGrpSpPr/>
          <p:nvPr/>
        </p:nvGrpSpPr>
        <p:grpSpPr>
          <a:xfrm>
            <a:off x="6697098" y="1863724"/>
            <a:ext cx="10989804" cy="10910262"/>
            <a:chOff x="0" y="0"/>
            <a:chExt cx="10989803" cy="10910261"/>
          </a:xfrm>
        </p:grpSpPr>
        <p:pic>
          <p:nvPicPr>
            <p:cNvPr id="183" name="Mich_Lame.jpg" descr="Mich_Lame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0" b="23239"/>
            <a:stretch>
              <a:fillRect/>
            </a:stretch>
          </p:blipFill>
          <p:spPr>
            <a:xfrm rot="60000">
              <a:off x="92824" y="90671"/>
              <a:ext cx="10484392" cy="1072891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84" name="Rectangle"/>
            <p:cNvSpPr/>
            <p:nvPr/>
          </p:nvSpPr>
          <p:spPr>
            <a:xfrm>
              <a:off x="80672" y="118574"/>
              <a:ext cx="10909131" cy="10784087"/>
            </a:xfrm>
            <a:prstGeom prst="rect">
              <a:avLst/>
            </a:prstGeom>
            <a:noFill/>
            <a:ln w="4826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</p:grpSp>
      <p:sp>
        <p:nvSpPr>
          <p:cNvPr id="186" name="Configuration « lame d’air »"/>
          <p:cNvSpPr txBox="1"/>
          <p:nvPr/>
        </p:nvSpPr>
        <p:spPr>
          <a:xfrm>
            <a:off x="0" y="-333"/>
            <a:ext cx="24384001" cy="1750590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algn="l">
              <a:lnSpc>
                <a:spcPct val="80000"/>
              </a:lnSpc>
              <a:defRPr sz="68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pPr/>
            <a:r>
              <a:t> Configuration « lame d’air »</a:t>
            </a:r>
          </a:p>
        </p:txBody>
      </p:sp>
      <p:sp>
        <p:nvSpPr>
          <p:cNvPr id="187" name="Crédit : Sanz"/>
          <p:cNvSpPr txBox="1"/>
          <p:nvPr/>
        </p:nvSpPr>
        <p:spPr>
          <a:xfrm>
            <a:off x="17130322" y="12527971"/>
            <a:ext cx="197175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</a:defRPr>
            </a:lvl1pPr>
          </a:lstStyle>
          <a:p>
            <a:pPr/>
            <a:r>
              <a:t>Crédit : Sanz</a:t>
            </a:r>
          </a:p>
        </p:txBody>
      </p:sp>
      <p:sp>
        <p:nvSpPr>
          <p:cNvPr id="188" name="Ligne"/>
          <p:cNvSpPr/>
          <p:nvPr/>
        </p:nvSpPr>
        <p:spPr>
          <a:xfrm>
            <a:off x="12524185" y="9297312"/>
            <a:ext cx="534740" cy="3085263"/>
          </a:xfrm>
          <a:prstGeom prst="line">
            <a:avLst/>
          </a:prstGeom>
          <a:ln w="76200">
            <a:solidFill>
              <a:schemeClr val="accent2">
                <a:hueOff val="-202083"/>
                <a:satOff val="17755"/>
                <a:lumOff val="-16089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89" name="Ligne"/>
          <p:cNvSpPr/>
          <p:nvPr/>
        </p:nvSpPr>
        <p:spPr>
          <a:xfrm>
            <a:off x="12764529" y="10686407"/>
            <a:ext cx="47379" cy="268698"/>
          </a:xfrm>
          <a:prstGeom prst="line">
            <a:avLst/>
          </a:prstGeom>
          <a:ln w="63500">
            <a:solidFill>
              <a:schemeClr val="accent2">
                <a:hueOff val="-202083"/>
                <a:satOff val="17755"/>
                <a:lumOff val="-16089"/>
              </a:schemeClr>
            </a:solidFill>
            <a:miter lim="400000"/>
            <a:tailEnd type="triangle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90" name="Ligne"/>
          <p:cNvSpPr/>
          <p:nvPr/>
        </p:nvSpPr>
        <p:spPr>
          <a:xfrm>
            <a:off x="11442945" y="2871796"/>
            <a:ext cx="1087397" cy="6480949"/>
          </a:xfrm>
          <a:prstGeom prst="line">
            <a:avLst/>
          </a:prstGeom>
          <a:ln w="88900">
            <a:solidFill>
              <a:schemeClr val="accent2">
                <a:hueOff val="-202083"/>
                <a:satOff val="17755"/>
                <a:lumOff val="-16089"/>
              </a:schemeClr>
            </a:solidFill>
            <a:prstDash val="sysDot"/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91" name="Ligne"/>
          <p:cNvSpPr/>
          <p:nvPr/>
        </p:nvSpPr>
        <p:spPr>
          <a:xfrm flipV="1">
            <a:off x="8371114" y="7617704"/>
            <a:ext cx="1" cy="961723"/>
          </a:xfrm>
          <a:prstGeom prst="line">
            <a:avLst/>
          </a:prstGeom>
          <a:ln w="635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92" name="Équation"/>
          <p:cNvSpPr txBox="1"/>
          <p:nvPr/>
        </p:nvSpPr>
        <p:spPr>
          <a:xfrm>
            <a:off x="7773725" y="7944885"/>
            <a:ext cx="261291" cy="30998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5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</m:oMath>
              </m:oMathPara>
            </a14:m>
            <a:endParaRPr sz="5400"/>
          </a:p>
        </p:txBody>
      </p:sp>
      <p:sp>
        <p:nvSpPr>
          <p:cNvPr id="193" name="Ligne"/>
          <p:cNvSpPr/>
          <p:nvPr/>
        </p:nvSpPr>
        <p:spPr>
          <a:xfrm flipV="1">
            <a:off x="10340909" y="2860480"/>
            <a:ext cx="1" cy="1935976"/>
          </a:xfrm>
          <a:prstGeom prst="line">
            <a:avLst/>
          </a:prstGeom>
          <a:ln w="635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94" name="Équation"/>
          <p:cNvSpPr txBox="1"/>
          <p:nvPr/>
        </p:nvSpPr>
        <p:spPr>
          <a:xfrm>
            <a:off x="9577644" y="3706259"/>
            <a:ext cx="583134" cy="45369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</m:oMath>
              </m:oMathPara>
            </a14:m>
            <a:endParaRPr sz="5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Grouper"/>
          <p:cNvGrpSpPr/>
          <p:nvPr/>
        </p:nvGrpSpPr>
        <p:grpSpPr>
          <a:xfrm>
            <a:off x="6697098" y="1863724"/>
            <a:ext cx="10989804" cy="10910262"/>
            <a:chOff x="0" y="0"/>
            <a:chExt cx="10989803" cy="10910261"/>
          </a:xfrm>
        </p:grpSpPr>
        <p:pic>
          <p:nvPicPr>
            <p:cNvPr id="196" name="Mich_Lame.jpg" descr="Mich_Lame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0" b="23239"/>
            <a:stretch>
              <a:fillRect/>
            </a:stretch>
          </p:blipFill>
          <p:spPr>
            <a:xfrm rot="60000">
              <a:off x="92824" y="90671"/>
              <a:ext cx="10484392" cy="1072891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7" name="Rectangle"/>
            <p:cNvSpPr/>
            <p:nvPr/>
          </p:nvSpPr>
          <p:spPr>
            <a:xfrm>
              <a:off x="80672" y="118574"/>
              <a:ext cx="10909131" cy="10784087"/>
            </a:xfrm>
            <a:prstGeom prst="rect">
              <a:avLst/>
            </a:prstGeom>
            <a:noFill/>
            <a:ln w="4826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</p:grpSp>
      <p:sp>
        <p:nvSpPr>
          <p:cNvPr id="199" name="Configuration « lame d’air »"/>
          <p:cNvSpPr txBox="1"/>
          <p:nvPr/>
        </p:nvSpPr>
        <p:spPr>
          <a:xfrm>
            <a:off x="0" y="-333"/>
            <a:ext cx="24384001" cy="1750590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algn="l">
              <a:lnSpc>
                <a:spcPct val="80000"/>
              </a:lnSpc>
              <a:defRPr sz="68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pPr/>
            <a:r>
              <a:t> Configuration « lame d’air »</a:t>
            </a:r>
          </a:p>
        </p:txBody>
      </p:sp>
      <p:sp>
        <p:nvSpPr>
          <p:cNvPr id="200" name="Crédit : Sanz"/>
          <p:cNvSpPr txBox="1"/>
          <p:nvPr/>
        </p:nvSpPr>
        <p:spPr>
          <a:xfrm>
            <a:off x="17130322" y="12527971"/>
            <a:ext cx="197175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</a:defRPr>
            </a:lvl1pPr>
          </a:lstStyle>
          <a:p>
            <a:pPr/>
            <a:r>
              <a:t>Crédit : Sanz</a:t>
            </a:r>
          </a:p>
        </p:txBody>
      </p:sp>
      <p:sp>
        <p:nvSpPr>
          <p:cNvPr id="201" name="Ligne"/>
          <p:cNvSpPr/>
          <p:nvPr/>
        </p:nvSpPr>
        <p:spPr>
          <a:xfrm flipV="1">
            <a:off x="11854061" y="8473453"/>
            <a:ext cx="237848" cy="1518708"/>
          </a:xfrm>
          <a:prstGeom prst="line">
            <a:avLst/>
          </a:prstGeom>
          <a:ln w="76200">
            <a:solidFill>
              <a:schemeClr val="accent5">
                <a:lumOff val="-29866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02" name="Ligne"/>
          <p:cNvSpPr/>
          <p:nvPr/>
        </p:nvSpPr>
        <p:spPr>
          <a:xfrm flipH="1" flipV="1">
            <a:off x="12080082" y="8497056"/>
            <a:ext cx="652581" cy="3853626"/>
          </a:xfrm>
          <a:prstGeom prst="line">
            <a:avLst/>
          </a:prstGeom>
          <a:ln w="76200">
            <a:solidFill>
              <a:schemeClr val="accent5">
                <a:lumOff val="-29866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03" name="Ligne"/>
          <p:cNvSpPr/>
          <p:nvPr/>
        </p:nvSpPr>
        <p:spPr>
          <a:xfrm flipV="1">
            <a:off x="11933852" y="9238117"/>
            <a:ext cx="55243" cy="267191"/>
          </a:xfrm>
          <a:prstGeom prst="line">
            <a:avLst/>
          </a:prstGeom>
          <a:ln w="63500">
            <a:solidFill>
              <a:schemeClr val="accent5">
                <a:lumOff val="-29866"/>
              </a:schemeClr>
            </a:solidFill>
            <a:miter lim="400000"/>
            <a:tailEnd type="triangle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04" name="Ligne"/>
          <p:cNvSpPr/>
          <p:nvPr/>
        </p:nvSpPr>
        <p:spPr>
          <a:xfrm>
            <a:off x="12370571" y="10232627"/>
            <a:ext cx="58446" cy="266509"/>
          </a:xfrm>
          <a:prstGeom prst="line">
            <a:avLst/>
          </a:prstGeom>
          <a:ln w="63500">
            <a:solidFill>
              <a:schemeClr val="accent5">
                <a:lumOff val="-29866"/>
              </a:schemeClr>
            </a:solidFill>
            <a:miter lim="400000"/>
            <a:tailEnd type="triangle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05" name="Ligne"/>
          <p:cNvSpPr/>
          <p:nvPr/>
        </p:nvSpPr>
        <p:spPr>
          <a:xfrm flipV="1">
            <a:off x="8371114" y="7617704"/>
            <a:ext cx="1" cy="961723"/>
          </a:xfrm>
          <a:prstGeom prst="line">
            <a:avLst/>
          </a:prstGeom>
          <a:ln w="635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06" name="Équation"/>
          <p:cNvSpPr txBox="1"/>
          <p:nvPr/>
        </p:nvSpPr>
        <p:spPr>
          <a:xfrm>
            <a:off x="7773725" y="7944885"/>
            <a:ext cx="261291" cy="30998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5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</m:oMath>
              </m:oMathPara>
            </a14:m>
            <a:endParaRPr sz="5400"/>
          </a:p>
        </p:txBody>
      </p:sp>
      <p:sp>
        <p:nvSpPr>
          <p:cNvPr id="207" name="Ligne"/>
          <p:cNvSpPr/>
          <p:nvPr/>
        </p:nvSpPr>
        <p:spPr>
          <a:xfrm flipV="1">
            <a:off x="10340909" y="2860480"/>
            <a:ext cx="1" cy="1935976"/>
          </a:xfrm>
          <a:prstGeom prst="line">
            <a:avLst/>
          </a:prstGeom>
          <a:ln w="635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08" name="Équation"/>
          <p:cNvSpPr txBox="1"/>
          <p:nvPr/>
        </p:nvSpPr>
        <p:spPr>
          <a:xfrm>
            <a:off x="9577644" y="3706259"/>
            <a:ext cx="583134" cy="45369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</m:oMath>
              </m:oMathPara>
            </a14:m>
            <a:endParaRPr sz="5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" name="Grouper"/>
          <p:cNvGrpSpPr/>
          <p:nvPr/>
        </p:nvGrpSpPr>
        <p:grpSpPr>
          <a:xfrm>
            <a:off x="6697098" y="1863724"/>
            <a:ext cx="10989804" cy="10910262"/>
            <a:chOff x="0" y="0"/>
            <a:chExt cx="10989803" cy="10910261"/>
          </a:xfrm>
        </p:grpSpPr>
        <p:pic>
          <p:nvPicPr>
            <p:cNvPr id="210" name="Mich_Lame.jpg" descr="Mich_Lame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0" b="23239"/>
            <a:stretch>
              <a:fillRect/>
            </a:stretch>
          </p:blipFill>
          <p:spPr>
            <a:xfrm rot="60000">
              <a:off x="92824" y="90671"/>
              <a:ext cx="10484392" cy="1072891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11" name="Rectangle"/>
            <p:cNvSpPr/>
            <p:nvPr/>
          </p:nvSpPr>
          <p:spPr>
            <a:xfrm>
              <a:off x="80672" y="118574"/>
              <a:ext cx="10909131" cy="10784087"/>
            </a:xfrm>
            <a:prstGeom prst="rect">
              <a:avLst/>
            </a:prstGeom>
            <a:noFill/>
            <a:ln w="4826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</p:grpSp>
      <p:sp>
        <p:nvSpPr>
          <p:cNvPr id="213" name="Configuration « lame d’air »"/>
          <p:cNvSpPr txBox="1"/>
          <p:nvPr/>
        </p:nvSpPr>
        <p:spPr>
          <a:xfrm>
            <a:off x="0" y="-333"/>
            <a:ext cx="24384001" cy="1750590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algn="l">
              <a:lnSpc>
                <a:spcPct val="80000"/>
              </a:lnSpc>
              <a:defRPr sz="68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pPr/>
            <a:r>
              <a:t> Configuration « lame d’air »</a:t>
            </a:r>
          </a:p>
        </p:txBody>
      </p:sp>
      <p:sp>
        <p:nvSpPr>
          <p:cNvPr id="214" name="Crédit : Sanz"/>
          <p:cNvSpPr txBox="1"/>
          <p:nvPr/>
        </p:nvSpPr>
        <p:spPr>
          <a:xfrm>
            <a:off x="17130322" y="12527971"/>
            <a:ext cx="197175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</a:defRPr>
            </a:lvl1pPr>
          </a:lstStyle>
          <a:p>
            <a:pPr/>
            <a:r>
              <a:t>Crédit : Sanz</a:t>
            </a:r>
          </a:p>
        </p:txBody>
      </p:sp>
      <p:sp>
        <p:nvSpPr>
          <p:cNvPr id="215" name="Ligne"/>
          <p:cNvSpPr/>
          <p:nvPr/>
        </p:nvSpPr>
        <p:spPr>
          <a:xfrm>
            <a:off x="11474326" y="4809260"/>
            <a:ext cx="621715" cy="3766790"/>
          </a:xfrm>
          <a:prstGeom prst="line">
            <a:avLst/>
          </a:prstGeom>
          <a:ln w="88900">
            <a:solidFill>
              <a:schemeClr val="accent5">
                <a:lumOff val="-29866"/>
              </a:schemeClr>
            </a:solidFill>
            <a:prstDash val="sysDot"/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16" name="Ligne"/>
          <p:cNvSpPr/>
          <p:nvPr/>
        </p:nvSpPr>
        <p:spPr>
          <a:xfrm flipH="1" flipV="1">
            <a:off x="12080082" y="8497056"/>
            <a:ext cx="652581" cy="3853626"/>
          </a:xfrm>
          <a:prstGeom prst="line">
            <a:avLst/>
          </a:prstGeom>
          <a:ln w="76200">
            <a:solidFill>
              <a:schemeClr val="accent5">
                <a:lumOff val="-29866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17" name="Ligne"/>
          <p:cNvSpPr/>
          <p:nvPr/>
        </p:nvSpPr>
        <p:spPr>
          <a:xfrm>
            <a:off x="11729040" y="6426082"/>
            <a:ext cx="64609" cy="265083"/>
          </a:xfrm>
          <a:prstGeom prst="line">
            <a:avLst/>
          </a:prstGeom>
          <a:ln w="63500">
            <a:solidFill>
              <a:schemeClr val="accent5">
                <a:lumOff val="-29866"/>
              </a:schemeClr>
            </a:solidFill>
            <a:miter lim="400000"/>
            <a:tailEnd type="triangle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18" name="Ligne"/>
          <p:cNvSpPr/>
          <p:nvPr/>
        </p:nvSpPr>
        <p:spPr>
          <a:xfrm>
            <a:off x="12370571" y="10232627"/>
            <a:ext cx="58446" cy="266509"/>
          </a:xfrm>
          <a:prstGeom prst="line">
            <a:avLst/>
          </a:prstGeom>
          <a:ln w="63500">
            <a:solidFill>
              <a:schemeClr val="accent5">
                <a:lumOff val="-29866"/>
              </a:schemeClr>
            </a:solidFill>
            <a:miter lim="400000"/>
            <a:tailEnd type="triangle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19" name="Ligne"/>
          <p:cNvSpPr/>
          <p:nvPr/>
        </p:nvSpPr>
        <p:spPr>
          <a:xfrm flipV="1">
            <a:off x="8371114" y="7617704"/>
            <a:ext cx="1" cy="961723"/>
          </a:xfrm>
          <a:prstGeom prst="line">
            <a:avLst/>
          </a:prstGeom>
          <a:ln w="635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20" name="Équation"/>
          <p:cNvSpPr txBox="1"/>
          <p:nvPr/>
        </p:nvSpPr>
        <p:spPr>
          <a:xfrm>
            <a:off x="7773725" y="7944885"/>
            <a:ext cx="261291" cy="30998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5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</m:oMath>
              </m:oMathPara>
            </a14:m>
            <a:endParaRPr sz="5400"/>
          </a:p>
        </p:txBody>
      </p:sp>
      <p:sp>
        <p:nvSpPr>
          <p:cNvPr id="221" name="Ligne"/>
          <p:cNvSpPr/>
          <p:nvPr/>
        </p:nvSpPr>
        <p:spPr>
          <a:xfrm flipV="1">
            <a:off x="10340909" y="2860480"/>
            <a:ext cx="1" cy="1935976"/>
          </a:xfrm>
          <a:prstGeom prst="line">
            <a:avLst/>
          </a:prstGeom>
          <a:ln w="635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22" name="Équation"/>
          <p:cNvSpPr txBox="1"/>
          <p:nvPr/>
        </p:nvSpPr>
        <p:spPr>
          <a:xfrm>
            <a:off x="9577644" y="3706259"/>
            <a:ext cx="583134" cy="45369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</m:oMath>
              </m:oMathPara>
            </a14:m>
            <a:endParaRPr sz="5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6" name="Grouper"/>
          <p:cNvGrpSpPr/>
          <p:nvPr/>
        </p:nvGrpSpPr>
        <p:grpSpPr>
          <a:xfrm>
            <a:off x="6697098" y="1863724"/>
            <a:ext cx="10989804" cy="10910262"/>
            <a:chOff x="0" y="0"/>
            <a:chExt cx="10989803" cy="10910261"/>
          </a:xfrm>
        </p:grpSpPr>
        <p:pic>
          <p:nvPicPr>
            <p:cNvPr id="224" name="Mich_Lame.jpg" descr="Mich_Lame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0" b="23239"/>
            <a:stretch>
              <a:fillRect/>
            </a:stretch>
          </p:blipFill>
          <p:spPr>
            <a:xfrm rot="60000">
              <a:off x="92824" y="90671"/>
              <a:ext cx="10484392" cy="1072891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25" name="Rectangle"/>
            <p:cNvSpPr/>
            <p:nvPr/>
          </p:nvSpPr>
          <p:spPr>
            <a:xfrm>
              <a:off x="80672" y="118574"/>
              <a:ext cx="10909131" cy="10784087"/>
            </a:xfrm>
            <a:prstGeom prst="rect">
              <a:avLst/>
            </a:prstGeom>
            <a:noFill/>
            <a:ln w="4826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</p:grpSp>
      <p:sp>
        <p:nvSpPr>
          <p:cNvPr id="227" name="Configuration « lame d’air »"/>
          <p:cNvSpPr txBox="1"/>
          <p:nvPr/>
        </p:nvSpPr>
        <p:spPr>
          <a:xfrm>
            <a:off x="0" y="-333"/>
            <a:ext cx="24384001" cy="1750590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algn="l">
              <a:lnSpc>
                <a:spcPct val="80000"/>
              </a:lnSpc>
              <a:defRPr sz="68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pPr/>
            <a:r>
              <a:t> Configuration « lame d’air »</a:t>
            </a:r>
          </a:p>
        </p:txBody>
      </p:sp>
      <p:sp>
        <p:nvSpPr>
          <p:cNvPr id="228" name="Crédit : Sanz"/>
          <p:cNvSpPr txBox="1"/>
          <p:nvPr/>
        </p:nvSpPr>
        <p:spPr>
          <a:xfrm>
            <a:off x="17130322" y="12527971"/>
            <a:ext cx="197175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</a:defRPr>
            </a:lvl1pPr>
          </a:lstStyle>
          <a:p>
            <a:pPr/>
            <a:r>
              <a:t>Crédit : Sanz</a:t>
            </a:r>
          </a:p>
        </p:txBody>
      </p:sp>
      <p:sp>
        <p:nvSpPr>
          <p:cNvPr id="229" name="Ligne"/>
          <p:cNvSpPr/>
          <p:nvPr/>
        </p:nvSpPr>
        <p:spPr>
          <a:xfrm>
            <a:off x="12524185" y="9297312"/>
            <a:ext cx="534740" cy="3085263"/>
          </a:xfrm>
          <a:prstGeom prst="line">
            <a:avLst/>
          </a:prstGeom>
          <a:ln w="76200">
            <a:solidFill>
              <a:schemeClr val="accent2">
                <a:hueOff val="-202083"/>
                <a:satOff val="17755"/>
                <a:lumOff val="-16089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0" name="Ligne"/>
          <p:cNvSpPr/>
          <p:nvPr/>
        </p:nvSpPr>
        <p:spPr>
          <a:xfrm>
            <a:off x="12764529" y="10686407"/>
            <a:ext cx="47379" cy="268698"/>
          </a:xfrm>
          <a:prstGeom prst="line">
            <a:avLst/>
          </a:prstGeom>
          <a:ln w="63500">
            <a:solidFill>
              <a:schemeClr val="accent2">
                <a:hueOff val="-202083"/>
                <a:satOff val="17755"/>
                <a:lumOff val="-16089"/>
              </a:schemeClr>
            </a:solidFill>
            <a:miter lim="400000"/>
            <a:tailEnd type="triangle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1" name="Ligne"/>
          <p:cNvSpPr/>
          <p:nvPr/>
        </p:nvSpPr>
        <p:spPr>
          <a:xfrm>
            <a:off x="11442945" y="2871796"/>
            <a:ext cx="1087397" cy="6480949"/>
          </a:xfrm>
          <a:prstGeom prst="line">
            <a:avLst/>
          </a:prstGeom>
          <a:ln w="88900">
            <a:solidFill>
              <a:schemeClr val="accent2">
                <a:hueOff val="-202083"/>
                <a:satOff val="17755"/>
                <a:lumOff val="-16089"/>
              </a:schemeClr>
            </a:solidFill>
            <a:prstDash val="sysDot"/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2" name="Ligne"/>
          <p:cNvSpPr/>
          <p:nvPr/>
        </p:nvSpPr>
        <p:spPr>
          <a:xfrm>
            <a:off x="11474326" y="4809260"/>
            <a:ext cx="621715" cy="3766790"/>
          </a:xfrm>
          <a:prstGeom prst="line">
            <a:avLst/>
          </a:prstGeom>
          <a:ln w="88900">
            <a:solidFill>
              <a:schemeClr val="accent5">
                <a:lumOff val="-29866"/>
              </a:schemeClr>
            </a:solidFill>
            <a:prstDash val="sysDot"/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3" name="Ligne"/>
          <p:cNvSpPr/>
          <p:nvPr/>
        </p:nvSpPr>
        <p:spPr>
          <a:xfrm flipH="1" flipV="1">
            <a:off x="12080082" y="8497056"/>
            <a:ext cx="652581" cy="3853626"/>
          </a:xfrm>
          <a:prstGeom prst="line">
            <a:avLst/>
          </a:prstGeom>
          <a:ln w="76200">
            <a:solidFill>
              <a:schemeClr val="accent5">
                <a:lumOff val="-29866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4" name="Ligne"/>
          <p:cNvSpPr/>
          <p:nvPr/>
        </p:nvSpPr>
        <p:spPr>
          <a:xfrm>
            <a:off x="11729040" y="6426082"/>
            <a:ext cx="64609" cy="265083"/>
          </a:xfrm>
          <a:prstGeom prst="line">
            <a:avLst/>
          </a:prstGeom>
          <a:ln w="63500">
            <a:solidFill>
              <a:schemeClr val="accent5">
                <a:lumOff val="-29866"/>
              </a:schemeClr>
            </a:solidFill>
            <a:miter lim="400000"/>
            <a:tailEnd type="triangle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5" name="Ligne"/>
          <p:cNvSpPr/>
          <p:nvPr/>
        </p:nvSpPr>
        <p:spPr>
          <a:xfrm>
            <a:off x="12370571" y="10232627"/>
            <a:ext cx="58446" cy="266509"/>
          </a:xfrm>
          <a:prstGeom prst="line">
            <a:avLst/>
          </a:prstGeom>
          <a:ln w="63500">
            <a:solidFill>
              <a:schemeClr val="accent5">
                <a:lumOff val="-29866"/>
              </a:schemeClr>
            </a:solidFill>
            <a:miter lim="400000"/>
            <a:tailEnd type="triangle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6" name="Interférence à l’infini"/>
          <p:cNvSpPr txBox="1"/>
          <p:nvPr/>
        </p:nvSpPr>
        <p:spPr>
          <a:xfrm>
            <a:off x="17625153" y="7763666"/>
            <a:ext cx="5247514" cy="7713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500">
                <a:solidFill>
                  <a:srgbClr val="000000"/>
                </a:solidFill>
              </a:defRPr>
            </a:lvl1pPr>
          </a:lstStyle>
          <a:p>
            <a:pPr/>
            <a:r>
              <a:t>Interférence à l’infini</a:t>
            </a:r>
          </a:p>
        </p:txBody>
      </p:sp>
      <p:sp>
        <p:nvSpPr>
          <p:cNvPr id="237" name="Ligne"/>
          <p:cNvSpPr/>
          <p:nvPr/>
        </p:nvSpPr>
        <p:spPr>
          <a:xfrm flipV="1">
            <a:off x="8371114" y="7617704"/>
            <a:ext cx="1" cy="961723"/>
          </a:xfrm>
          <a:prstGeom prst="line">
            <a:avLst/>
          </a:prstGeom>
          <a:ln w="635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8" name="Équation"/>
          <p:cNvSpPr txBox="1"/>
          <p:nvPr/>
        </p:nvSpPr>
        <p:spPr>
          <a:xfrm>
            <a:off x="7773725" y="7944885"/>
            <a:ext cx="261291" cy="30998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5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</m:oMath>
              </m:oMathPara>
            </a14:m>
            <a:endParaRPr sz="5400"/>
          </a:p>
        </p:txBody>
      </p:sp>
      <p:sp>
        <p:nvSpPr>
          <p:cNvPr id="239" name="Ligne"/>
          <p:cNvSpPr/>
          <p:nvPr/>
        </p:nvSpPr>
        <p:spPr>
          <a:xfrm flipV="1">
            <a:off x="10340909" y="2860480"/>
            <a:ext cx="1" cy="1935976"/>
          </a:xfrm>
          <a:prstGeom prst="line">
            <a:avLst/>
          </a:prstGeom>
          <a:ln w="635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40" name="Équation"/>
          <p:cNvSpPr txBox="1"/>
          <p:nvPr/>
        </p:nvSpPr>
        <p:spPr>
          <a:xfrm>
            <a:off x="9577644" y="3706259"/>
            <a:ext cx="583134" cy="45369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</m:oMath>
              </m:oMathPara>
            </a14:m>
            <a:endParaRPr sz="5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4" name="Grouper"/>
          <p:cNvGrpSpPr/>
          <p:nvPr/>
        </p:nvGrpSpPr>
        <p:grpSpPr>
          <a:xfrm>
            <a:off x="7667869" y="1650453"/>
            <a:ext cx="9048262" cy="11870867"/>
            <a:chOff x="0" y="0"/>
            <a:chExt cx="9048260" cy="11870866"/>
          </a:xfrm>
        </p:grpSpPr>
        <p:pic>
          <p:nvPicPr>
            <p:cNvPr id="242" name="Mich_Lame.jpg" descr="Mich_Lame.jp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 rot="60000">
              <a:off x="176143" y="74999"/>
              <a:ext cx="8695974" cy="115930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43" name="Rectangle"/>
            <p:cNvSpPr/>
            <p:nvPr/>
          </p:nvSpPr>
          <p:spPr>
            <a:xfrm>
              <a:off x="0" y="129278"/>
              <a:ext cx="9048261" cy="11741588"/>
            </a:xfrm>
            <a:prstGeom prst="rect">
              <a:avLst/>
            </a:prstGeom>
            <a:noFill/>
            <a:ln w="4826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</p:grpSp>
      <p:sp>
        <p:nvSpPr>
          <p:cNvPr id="245" name="Configuration « lame d’air »"/>
          <p:cNvSpPr txBox="1"/>
          <p:nvPr/>
        </p:nvSpPr>
        <p:spPr>
          <a:xfrm>
            <a:off x="0" y="-333"/>
            <a:ext cx="24384001" cy="1750590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 algn="l">
              <a:lnSpc>
                <a:spcPct val="80000"/>
              </a:lnSpc>
              <a:defRPr sz="6800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pPr/>
            <a:r>
              <a:t> Configuration « lame d’air »</a:t>
            </a:r>
          </a:p>
        </p:txBody>
      </p:sp>
      <p:sp>
        <p:nvSpPr>
          <p:cNvPr id="246" name="Crédit : Sanz"/>
          <p:cNvSpPr txBox="1"/>
          <p:nvPr/>
        </p:nvSpPr>
        <p:spPr>
          <a:xfrm>
            <a:off x="17130322" y="12527971"/>
            <a:ext cx="197175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</a:defRPr>
            </a:lvl1pPr>
          </a:lstStyle>
          <a:p>
            <a:pPr/>
            <a:r>
              <a:t>Crédit : Sanz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