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0" r:id="rId6"/>
    <p:sldId id="263" r:id="rId7"/>
    <p:sldId id="264" r:id="rId8"/>
    <p:sldId id="265" r:id="rId9"/>
    <p:sldId id="266" r:id="rId10"/>
    <p:sldId id="269" r:id="rId11"/>
    <p:sldId id="272" r:id="rId12"/>
    <p:sldId id="271" r:id="rId13"/>
    <p:sldId id="262" r:id="rId14"/>
    <p:sldId id="261" r:id="rId15"/>
    <p:sldId id="257" r:id="rId16"/>
    <p:sldId id="27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3C2A"/>
    <a:srgbClr val="51C9D8"/>
    <a:srgbClr val="0F304A"/>
    <a:srgbClr val="064887"/>
    <a:srgbClr val="632C1D"/>
    <a:srgbClr val="F73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75" d="100"/>
          <a:sy n="75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DADD-EFD6-4426-A3EF-55C369856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FA784-1F54-4343-B349-2001BB984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C76B0-2B41-4D41-9A52-2D123291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8DA-2DE4-4E62-9DAE-D07E862E8E1E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14ADC-72E1-4509-95BB-A8310BC8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B6670-1151-4C69-882B-861DF1C3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77B9-2AE5-48ED-8C09-DC4D95D79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37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C141-DDC0-4823-85F0-0B8FB6E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BC2D0-1EB7-4382-BFC0-47C474372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87B45-42F8-4281-A08C-E5E4AF96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8DA-2DE4-4E62-9DAE-D07E862E8E1E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531DA-8F0C-4BAC-97A3-F03C97C1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DED94-73E4-4DB9-A1F1-7C19C261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77B9-2AE5-48ED-8C09-DC4D95D79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71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F8B7D-73AC-486E-AC26-217AFB3C8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E9CAC-6850-4A21-B6A1-C547054D8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33E93-1867-4CDD-93CF-8EEC70BF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8DA-2DE4-4E62-9DAE-D07E862E8E1E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84016-8591-43F6-BBD7-ED00C41F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A395-C5AE-481F-81D1-3461965E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77B9-2AE5-48ED-8C09-DC4D95D79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38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DFDE-6E5E-405E-A20D-3BD780B9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1098-0F15-4096-AB14-A5A4D2E5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3F698-3ED8-49CB-ABCE-6817332B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8DA-2DE4-4E62-9DAE-D07E862E8E1E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42C7-08A9-4BC4-983A-FA479E0A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CAC2A-664B-47F3-9142-3BA0378A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77B9-2AE5-48ED-8C09-DC4D95D79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55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8588-B140-4B84-852D-BE3E5A60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2F112-9A70-42F3-AC94-2F408DFE6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86299-D8C6-48F1-8E68-224E1CB7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8DA-2DE4-4E62-9DAE-D07E862E8E1E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7F58D-7AC1-4406-A005-03B43678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3BFA3-AECE-4592-9026-F9F49F94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77B9-2AE5-48ED-8C09-DC4D95D79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93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5A49-4882-4A09-BFC7-721B4E51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F7A2F-134F-4E3F-BF46-D43F92DB3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2BC54-1FA7-471E-944A-3993999CA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97268-121C-4FF8-9932-1508D18D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8DA-2DE4-4E62-9DAE-D07E862E8E1E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5FBD2-588D-4421-8D31-FFF2CA57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A9613-43C2-474C-A62A-9178A41D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77B9-2AE5-48ED-8C09-DC4D95D79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0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040E-3CC6-4C24-970C-6484F1C4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5D018-BABA-4D30-96D8-6A874210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7ACA1-7077-4425-836E-A96EE2376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07935-4B15-4673-88DA-4C15CC61E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3DE56-6988-4064-9E86-2FA74D91D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6003C-9E33-4FC7-9DCF-CFE249F9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8DA-2DE4-4E62-9DAE-D07E862E8E1E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8D341-2AFD-4C41-9BE6-6870A657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80C5C-B644-4B4E-9474-D60D4AF2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77B9-2AE5-48ED-8C09-DC4D95D79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11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CD58-EB15-4C9B-8E78-73F5D76F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1126C-51C6-4A87-9385-1E727BF5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8DA-2DE4-4E62-9DAE-D07E862E8E1E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06624-0F49-47CB-8988-68C1517D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173E-9281-4C94-AD84-346602C3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77B9-2AE5-48ED-8C09-DC4D95D79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8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78191-EBA7-4D0D-88AE-7AF2F1C7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8DA-2DE4-4E62-9DAE-D07E862E8E1E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B5725-96EC-4D3B-B2FE-26A33686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7E280-B998-4C86-A4B7-05CDB245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77B9-2AE5-48ED-8C09-DC4D95D79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49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F794-879D-46E9-A906-9A32CEE1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FA8C2-089F-4FFA-9154-D4DB66A5E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6D93F-4D5A-4547-B067-0AC386574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F3208-6632-43C1-B103-C8EB2A03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8DA-2DE4-4E62-9DAE-D07E862E8E1E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A8D61-20EE-430B-A899-10D5EFED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7225E-8AB6-4A2B-8DB2-6B35821B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77B9-2AE5-48ED-8C09-DC4D95D79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75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5AC29-18A2-4342-882A-89AD921E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84A92-C7E7-46B0-8E32-360DCBF7B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F6A32-D34C-4BB8-A3A5-04FE03B6B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7AAFB-2CBD-4865-91B1-C8D92CB7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8DA-2DE4-4E62-9DAE-D07E862E8E1E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641CE-E75F-4A2F-8937-4BCF992C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74B31-7F4A-487A-AFAF-4EB67D1A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77B9-2AE5-48ED-8C09-DC4D95D79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60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4617E-1B11-41E0-AAAE-E71AEF6B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384BF-62A0-4D36-B651-094F12FA7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CE8F-7FA6-4B98-83FE-A7941736E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0D8DA-2DE4-4E62-9DAE-D07E862E8E1E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1721E-067E-4DBE-A27B-E9FE2FDCC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76B9-7B72-4277-8ACB-B8625B160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77B9-2AE5-48ED-8C09-DC4D95D79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97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forum.fr/topic/1825-mineraux-de-pologne/page/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663714-3F39-4085-9F42-E1AF29281DBC}"/>
              </a:ext>
            </a:extLst>
          </p:cNvPr>
          <p:cNvSpPr/>
          <p:nvPr/>
        </p:nvSpPr>
        <p:spPr>
          <a:xfrm>
            <a:off x="-362857" y="-362857"/>
            <a:ext cx="12946743" cy="7402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raviol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5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663714-3F39-4085-9F42-E1AF29281DBC}"/>
              </a:ext>
            </a:extLst>
          </p:cNvPr>
          <p:cNvSpPr/>
          <p:nvPr/>
        </p:nvSpPr>
        <p:spPr>
          <a:xfrm>
            <a:off x="-362857" y="-362857"/>
            <a:ext cx="12946743" cy="7402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raviol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5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565DAFB-574A-4625-A3DC-B57F6509DDD5}"/>
              </a:ext>
            </a:extLst>
          </p:cNvPr>
          <p:cNvGrpSpPr/>
          <p:nvPr/>
        </p:nvGrpSpPr>
        <p:grpSpPr>
          <a:xfrm>
            <a:off x="338660" y="981856"/>
            <a:ext cx="7383439" cy="3718632"/>
            <a:chOff x="586854" y="1569684"/>
            <a:chExt cx="7383439" cy="37186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2A8CD6-6C47-4B3C-A5AC-87739F7FC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10" r="6796"/>
            <a:stretch/>
          </p:blipFill>
          <p:spPr>
            <a:xfrm>
              <a:off x="586854" y="1569684"/>
              <a:ext cx="7383439" cy="37186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270069-5662-4584-BC48-2837A4C48CD2}"/>
                </a:ext>
              </a:extLst>
            </p:cNvPr>
            <p:cNvSpPr txBox="1"/>
            <p:nvPr/>
          </p:nvSpPr>
          <p:spPr>
            <a:xfrm>
              <a:off x="5633308" y="3179019"/>
              <a:ext cx="15506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>
                  <a:latin typeface="Graviola" panose="00000500000000000000" pitchFamily="50" charset="0"/>
                </a:rPr>
                <a:t>Échantillon </a:t>
              </a:r>
            </a:p>
            <a:p>
              <a:pPr algn="ctr"/>
              <a:r>
                <a:rPr lang="fr-FR" sz="1600" b="1" dirty="0">
                  <a:latin typeface="Graviola" panose="00000500000000000000" pitchFamily="50" charset="0"/>
                </a:rPr>
                <a:t>d’aluminium</a:t>
              </a:r>
              <a:endParaRPr lang="fr-FR" sz="16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B92F72-0F0E-466F-9DFA-3EC0D0D3F232}"/>
                  </a:ext>
                </a:extLst>
              </p:cNvPr>
              <p:cNvSpPr txBox="1"/>
              <p:nvPr/>
            </p:nvSpPr>
            <p:spPr>
              <a:xfrm>
                <a:off x="7378589" y="1485343"/>
                <a:ext cx="4474751" cy="2581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NM</m:t>
                          </m:r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fr-FR" sz="2800" b="0" dirty="0"/>
              </a:p>
              <a:p>
                <a:endParaRPr lang="fr-F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NM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B92F72-0F0E-466F-9DFA-3EC0D0D3F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589" y="1485343"/>
                <a:ext cx="4474751" cy="2581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EE57A-7E5B-411D-90DF-7C38ABDAFFC0}"/>
                  </a:ext>
                </a:extLst>
              </p:cNvPr>
              <p:cNvSpPr txBox="1"/>
              <p:nvPr/>
            </p:nvSpPr>
            <p:spPr>
              <a:xfrm>
                <a:off x="338660" y="5182556"/>
                <a:ext cx="6597062" cy="1387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EE57A-7E5B-411D-90DF-7C38ABDAF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0" y="5182556"/>
                <a:ext cx="6597062" cy="13871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45986CA-4D40-4555-991E-72837F8FC13C}"/>
              </a:ext>
            </a:extLst>
          </p:cNvPr>
          <p:cNvSpPr/>
          <p:nvPr/>
        </p:nvSpPr>
        <p:spPr>
          <a:xfrm>
            <a:off x="6792686" y="2591191"/>
            <a:ext cx="1058091" cy="347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72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663714-3F39-4085-9F42-E1AF29281DBC}"/>
              </a:ext>
            </a:extLst>
          </p:cNvPr>
          <p:cNvSpPr/>
          <p:nvPr/>
        </p:nvSpPr>
        <p:spPr>
          <a:xfrm>
            <a:off x="-362857" y="-362857"/>
            <a:ext cx="12946743" cy="7402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raviol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9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0EA0D0-691C-4B64-8CBE-B18D6A06EC2D}"/>
              </a:ext>
            </a:extLst>
          </p:cNvPr>
          <p:cNvSpPr/>
          <p:nvPr/>
        </p:nvSpPr>
        <p:spPr>
          <a:xfrm>
            <a:off x="-1059544" y="-429065"/>
            <a:ext cx="14253029" cy="8078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7E2398-2B1E-41EA-8D30-CAEC82692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 r="-3" b="10895"/>
          <a:stretch/>
        </p:blipFill>
        <p:spPr bwMode="auto">
          <a:xfrm>
            <a:off x="978549" y="735637"/>
            <a:ext cx="3716238" cy="405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DD4F5CF-B7EA-49C1-BC83-A6B6288A2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" r="-2" b="15"/>
          <a:stretch/>
        </p:blipFill>
        <p:spPr bwMode="auto">
          <a:xfrm>
            <a:off x="5024144" y="735637"/>
            <a:ext cx="6798905" cy="405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80DF797-9F7A-4A09-9804-F3EE09AEAA0A}"/>
              </a:ext>
            </a:extLst>
          </p:cNvPr>
          <p:cNvSpPr txBox="1"/>
          <p:nvPr/>
        </p:nvSpPr>
        <p:spPr>
          <a:xfrm>
            <a:off x="1290897" y="5312484"/>
            <a:ext cx="30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Graviola" panose="00000500000000000000" pitchFamily="50" charset="0"/>
              </a:rPr>
              <a:t>Quartz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CE6A5-FC77-4DEF-9304-59BF68EE2521}"/>
              </a:ext>
            </a:extLst>
          </p:cNvPr>
          <p:cNvSpPr txBox="1"/>
          <p:nvPr/>
        </p:nvSpPr>
        <p:spPr>
          <a:xfrm>
            <a:off x="6877825" y="5340215"/>
            <a:ext cx="30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Graviola" panose="00000500000000000000" pitchFamily="50" charset="0"/>
              </a:rPr>
              <a:t>Halite</a:t>
            </a:r>
          </a:p>
        </p:txBody>
      </p:sp>
    </p:spTree>
    <p:extLst>
      <p:ext uri="{BB962C8B-B14F-4D97-AF65-F5344CB8AC3E}">
        <p14:creationId xmlns:p14="http://schemas.microsoft.com/office/powerpoint/2010/main" val="3416994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0BC96A-8964-463A-95A9-669D8A4C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68853"/>
            <a:ext cx="5291666" cy="3968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F927516-2FF8-4D30-A819-9848E424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1301145"/>
            <a:ext cx="5291667" cy="3704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2D9FCE-0AFB-4417-8A7D-C6856CD798F7}"/>
              </a:ext>
            </a:extLst>
          </p:cNvPr>
          <p:cNvSpPr txBox="1"/>
          <p:nvPr/>
        </p:nvSpPr>
        <p:spPr>
          <a:xfrm>
            <a:off x="1743529" y="5280073"/>
            <a:ext cx="30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Graviola" panose="00000500000000000000" pitchFamily="50" charset="0"/>
              </a:rPr>
              <a:t>Obsidienne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838E4-896D-4752-B57C-96FCD3376BDC}"/>
              </a:ext>
            </a:extLst>
          </p:cNvPr>
          <p:cNvSpPr txBox="1"/>
          <p:nvPr/>
        </p:nvSpPr>
        <p:spPr>
          <a:xfrm>
            <a:off x="7356931" y="5280072"/>
            <a:ext cx="30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Graviola" panose="00000500000000000000" pitchFamily="50" charset="0"/>
              </a:rPr>
              <a:t>Moldavite</a:t>
            </a:r>
            <a:endParaRPr lang="fr-FR" sz="2400" dirty="0">
              <a:latin typeface="Graviol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2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B756BB-FD5C-4CF2-9B34-5564A8BCFD2F}"/>
              </a:ext>
            </a:extLst>
          </p:cNvPr>
          <p:cNvGrpSpPr/>
          <p:nvPr/>
        </p:nvGrpSpPr>
        <p:grpSpPr>
          <a:xfrm>
            <a:off x="2087764" y="1972492"/>
            <a:ext cx="8016473" cy="4614866"/>
            <a:chOff x="1414911" y="1972492"/>
            <a:chExt cx="8016473" cy="46148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AD9BCD-A71E-4C52-ACCF-383436439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4911" y="1972492"/>
              <a:ext cx="6816829" cy="392175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03AB2B-3A25-4A53-96E3-4F49A272B0E8}"/>
                </a:ext>
              </a:extLst>
            </p:cNvPr>
            <p:cNvSpPr txBox="1"/>
            <p:nvPr/>
          </p:nvSpPr>
          <p:spPr>
            <a:xfrm>
              <a:off x="1536233" y="6104593"/>
              <a:ext cx="3181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Graviola" panose="00000500000000000000" pitchFamily="50" charset="0"/>
                </a:rPr>
                <a:t>Silice amorphe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A36683-4E17-4BA7-9ED3-32CE49F769F3}"/>
                </a:ext>
              </a:extLst>
            </p:cNvPr>
            <p:cNvSpPr txBox="1"/>
            <p:nvPr/>
          </p:nvSpPr>
          <p:spPr>
            <a:xfrm>
              <a:off x="4717691" y="6125693"/>
              <a:ext cx="3181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Graviola" panose="00000500000000000000" pitchFamily="50" charset="0"/>
                </a:rPr>
                <a:t>Silice cristalline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DE1EBA-0CCE-4834-9A62-CCC9ADB9AF65}"/>
                </a:ext>
              </a:extLst>
            </p:cNvPr>
            <p:cNvSpPr/>
            <p:nvPr/>
          </p:nvSpPr>
          <p:spPr>
            <a:xfrm>
              <a:off x="8496526" y="4928270"/>
              <a:ext cx="381000" cy="381000"/>
            </a:xfrm>
            <a:prstGeom prst="ellipse">
              <a:avLst/>
            </a:prstGeom>
            <a:solidFill>
              <a:srgbClr val="F73D26"/>
            </a:solidFill>
            <a:ln w="38100">
              <a:solidFill>
                <a:srgbClr val="632C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Graviola" panose="00000500000000000000" pitchFamily="50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9EECC80-A5BB-4C05-ACE5-2034587F9191}"/>
                </a:ext>
              </a:extLst>
            </p:cNvPr>
            <p:cNvSpPr/>
            <p:nvPr/>
          </p:nvSpPr>
          <p:spPr>
            <a:xfrm>
              <a:off x="8598126" y="5525170"/>
              <a:ext cx="177800" cy="177800"/>
            </a:xfrm>
            <a:prstGeom prst="ellipse">
              <a:avLst/>
            </a:prstGeom>
            <a:solidFill>
              <a:srgbClr val="064887"/>
            </a:solidFill>
            <a:ln w="38100">
              <a:solidFill>
                <a:srgbClr val="0F30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Graviola" panose="00000500000000000000" pitchFamily="50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07745E-DD75-4377-96E4-6C2AA5082639}"/>
                </a:ext>
              </a:extLst>
            </p:cNvPr>
            <p:cNvSpPr txBox="1"/>
            <p:nvPr/>
          </p:nvSpPr>
          <p:spPr>
            <a:xfrm>
              <a:off x="8890232" y="4887937"/>
              <a:ext cx="541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Graviola" panose="00000500000000000000" pitchFamily="50" charset="0"/>
                </a:rPr>
                <a:t>Si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6687AC-C968-4570-BBE5-28528D58BA53}"/>
                </a:ext>
              </a:extLst>
            </p:cNvPr>
            <p:cNvSpPr txBox="1"/>
            <p:nvPr/>
          </p:nvSpPr>
          <p:spPr>
            <a:xfrm>
              <a:off x="8890232" y="5383237"/>
              <a:ext cx="541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Graviola" panose="00000500000000000000" pitchFamily="50" charset="0"/>
                </a:rPr>
                <a:t>O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20D010-811D-43FE-8A4F-613576948DC9}"/>
              </a:ext>
            </a:extLst>
          </p:cNvPr>
          <p:cNvSpPr txBox="1">
            <a:spLocks/>
          </p:cNvSpPr>
          <p:nvPr/>
        </p:nvSpPr>
        <p:spPr>
          <a:xfrm>
            <a:off x="838200" y="506186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Solide amorphe : Solide constitué d’entités dont la structure macroscopique ne présente pas d’organisation répétée.</a:t>
            </a:r>
          </a:p>
        </p:txBody>
      </p:sp>
    </p:spTree>
    <p:extLst>
      <p:ext uri="{BB962C8B-B14F-4D97-AF65-F5344CB8AC3E}">
        <p14:creationId xmlns:p14="http://schemas.microsoft.com/office/powerpoint/2010/main" val="156817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663714-3F39-4085-9F42-E1AF29281DBC}"/>
              </a:ext>
            </a:extLst>
          </p:cNvPr>
          <p:cNvSpPr/>
          <p:nvPr/>
        </p:nvSpPr>
        <p:spPr>
          <a:xfrm>
            <a:off x="-362857" y="-362857"/>
            <a:ext cx="12946743" cy="7402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raviol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6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9028F96-C368-4319-95B8-56982DED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40" y="265611"/>
            <a:ext cx="8474719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8DAB8A-D55E-4A71-8C52-B169D747C1A2}"/>
              </a:ext>
            </a:extLst>
          </p:cNvPr>
          <p:cNvSpPr txBox="1"/>
          <p:nvPr/>
        </p:nvSpPr>
        <p:spPr>
          <a:xfrm>
            <a:off x="4209143" y="5895521"/>
            <a:ext cx="3773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Graviola" panose="00000500000000000000" pitchFamily="50" charset="0"/>
              </a:rPr>
              <a:t>Halite (sel alimentaire) formant de gros cristaux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DBEF5-24B9-4263-AB44-B7214B542E81}"/>
              </a:ext>
            </a:extLst>
          </p:cNvPr>
          <p:cNvSpPr txBox="1"/>
          <p:nvPr/>
        </p:nvSpPr>
        <p:spPr>
          <a:xfrm>
            <a:off x="2177" y="6211669"/>
            <a:ext cx="3668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https://www.geoforum.fr/topic/1825-mineraux-de-pologne/page/3/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69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D5627C-06EC-4E4C-80C5-95679650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7" y="1269092"/>
            <a:ext cx="11088446" cy="2781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078D11-C956-4594-84F7-B72DAC57DE8A}"/>
              </a:ext>
            </a:extLst>
          </p:cNvPr>
          <p:cNvSpPr txBox="1"/>
          <p:nvPr/>
        </p:nvSpPr>
        <p:spPr>
          <a:xfrm>
            <a:off x="4209143" y="4690834"/>
            <a:ext cx="3773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Arrangement microscopique dans les cristaux de halite.</a:t>
            </a:r>
          </a:p>
        </p:txBody>
      </p:sp>
    </p:spTree>
    <p:extLst>
      <p:ext uri="{BB962C8B-B14F-4D97-AF65-F5344CB8AC3E}">
        <p14:creationId xmlns:p14="http://schemas.microsoft.com/office/powerpoint/2010/main" val="419536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663714-3F39-4085-9F42-E1AF29281DBC}"/>
              </a:ext>
            </a:extLst>
          </p:cNvPr>
          <p:cNvSpPr/>
          <p:nvPr/>
        </p:nvSpPr>
        <p:spPr>
          <a:xfrm>
            <a:off x="-362857" y="-362857"/>
            <a:ext cx="12946743" cy="7402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raviol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1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570DC8-8789-4B4B-9C40-2140160F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019"/>
          <a:stretch/>
        </p:blipFill>
        <p:spPr>
          <a:xfrm>
            <a:off x="838200" y="2084488"/>
            <a:ext cx="3411758" cy="2689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60F660-C046-4695-9BB8-4FEAB43ECE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 t="66982"/>
          <a:stretch/>
        </p:blipFill>
        <p:spPr>
          <a:xfrm>
            <a:off x="838200" y="4773511"/>
            <a:ext cx="3411758" cy="13255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CF194C-8FF4-432C-93AE-2ED03D28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Graviola" panose="00000500000000000000" pitchFamily="50" charset="0"/>
              </a:rPr>
              <a:t>Dessiner la maille 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6349A6-2EE8-460D-AC8B-AAECDA36A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911" y="2084487"/>
            <a:ext cx="3091542" cy="26343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0D4564-648E-4B8B-9508-5E6BAB78CB40}"/>
              </a:ext>
            </a:extLst>
          </p:cNvPr>
          <p:cNvSpPr/>
          <p:nvPr/>
        </p:nvSpPr>
        <p:spPr>
          <a:xfrm>
            <a:off x="838200" y="4773511"/>
            <a:ext cx="298269" cy="29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2026F-F11D-4677-8000-49576D4B3017}"/>
              </a:ext>
            </a:extLst>
          </p:cNvPr>
          <p:cNvSpPr txBox="1"/>
          <p:nvPr/>
        </p:nvSpPr>
        <p:spPr>
          <a:xfrm>
            <a:off x="4550229" y="4739890"/>
            <a:ext cx="30915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>
                <a:latin typeface="Graviola" panose="00000500000000000000" pitchFamily="50" charset="0"/>
              </a:rPr>
              <a:t>    Cube avec les ions placés.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3A54FB-DB70-427C-8914-F8CBDA54B6EB}"/>
              </a:ext>
            </a:extLst>
          </p:cNvPr>
          <p:cNvSpPr/>
          <p:nvPr/>
        </p:nvSpPr>
        <p:spPr>
          <a:xfrm>
            <a:off x="7981406" y="3576500"/>
            <a:ext cx="522514" cy="5225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1000">
                <a:schemeClr val="accent1">
                  <a:lumMod val="0"/>
                  <a:lumOff val="100000"/>
                </a:schemeClr>
              </a:gs>
              <a:gs pos="100000">
                <a:srgbClr val="51C9D8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B722F1-2915-4EA5-94A2-3F0CA8490153}"/>
              </a:ext>
            </a:extLst>
          </p:cNvPr>
          <p:cNvSpPr/>
          <p:nvPr/>
        </p:nvSpPr>
        <p:spPr>
          <a:xfrm>
            <a:off x="7981406" y="2884426"/>
            <a:ext cx="522514" cy="5225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8000">
                <a:schemeClr val="accent1">
                  <a:lumMod val="0"/>
                  <a:lumOff val="100000"/>
                </a:schemeClr>
              </a:gs>
              <a:gs pos="72000">
                <a:srgbClr val="FD3C2A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F48D0-F0B8-4EBA-A7C4-44D0DCF9416F}"/>
              </a:ext>
            </a:extLst>
          </p:cNvPr>
          <p:cNvSpPr txBox="1"/>
          <p:nvPr/>
        </p:nvSpPr>
        <p:spPr>
          <a:xfrm>
            <a:off x="8728334" y="2953322"/>
            <a:ext cx="30915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>
                <a:latin typeface="Graviola" panose="00000500000000000000" pitchFamily="50" charset="0"/>
              </a:rPr>
              <a:t>Ions sur les bords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63E333-56E8-4EE8-9D29-AC43596C6123}"/>
              </a:ext>
            </a:extLst>
          </p:cNvPr>
          <p:cNvSpPr txBox="1"/>
          <p:nvPr/>
        </p:nvSpPr>
        <p:spPr>
          <a:xfrm>
            <a:off x="8728334" y="3645396"/>
            <a:ext cx="30915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>
                <a:latin typeface="Graviola" panose="00000500000000000000" pitchFamily="50" charset="0"/>
              </a:rPr>
              <a:t>Ions sur les </a:t>
            </a:r>
            <a:r>
              <a:rPr lang="fr-FR" sz="1900" dirty="0" err="1">
                <a:latin typeface="Graviola" panose="00000500000000000000" pitchFamily="50" charset="0"/>
              </a:rPr>
              <a:t>noeuds</a:t>
            </a:r>
            <a:endParaRPr lang="fr-FR" sz="1900" dirty="0">
              <a:latin typeface="Graviola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2C3D8-4862-435A-A609-C2CDFB41F4CC}"/>
              </a:ext>
            </a:extLst>
          </p:cNvPr>
          <p:cNvSpPr txBox="1"/>
          <p:nvPr/>
        </p:nvSpPr>
        <p:spPr>
          <a:xfrm>
            <a:off x="838200" y="4739890"/>
            <a:ext cx="309154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900" dirty="0">
                <a:latin typeface="Graviola" panose="00000500000000000000" pitchFamily="50" charset="0"/>
              </a:rPr>
              <a:t>    Cube en perspective</a:t>
            </a:r>
          </a:p>
          <a:p>
            <a:r>
              <a:rPr lang="fr-FR" sz="1900" dirty="0">
                <a:latin typeface="Graviola" panose="00000500000000000000" pitchFamily="50" charset="0"/>
              </a:rPr>
              <a:t>cavalière avec angle de</a:t>
            </a:r>
          </a:p>
          <a:p>
            <a:r>
              <a:rPr lang="fr-FR" sz="1900" dirty="0">
                <a:latin typeface="Graviola" panose="00000500000000000000" pitchFamily="50" charset="0"/>
              </a:rPr>
              <a:t>fuite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1900" dirty="0">
                <a:latin typeface="Graviola" panose="00000500000000000000" pitchFamily="50" charset="0"/>
              </a:rPr>
              <a:t> = 30° et coefficient de perspective k = 0,5</a:t>
            </a:r>
          </a:p>
        </p:txBody>
      </p:sp>
    </p:spTree>
    <p:extLst>
      <p:ext uri="{BB962C8B-B14F-4D97-AF65-F5344CB8AC3E}">
        <p14:creationId xmlns:p14="http://schemas.microsoft.com/office/powerpoint/2010/main" val="53626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8AE8F-8F5D-4C50-AADB-2FE209C6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075"/>
            <a:ext cx="10515600" cy="881744"/>
          </a:xfrm>
        </p:spPr>
        <p:txBody>
          <a:bodyPr/>
          <a:lstStyle/>
          <a:p>
            <a:r>
              <a:rPr lang="fr-FR" dirty="0">
                <a:latin typeface="Graviola" panose="00000500000000000000" pitchFamily="50" charset="0"/>
              </a:rPr>
              <a:t>Population (N) : Nombre d’entités contenues dans une maille.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28F72F-8016-4FD4-818F-CE61CBB1B392}"/>
              </a:ext>
            </a:extLst>
          </p:cNvPr>
          <p:cNvSpPr txBox="1">
            <a:spLocks/>
          </p:cNvSpPr>
          <p:nvPr/>
        </p:nvSpPr>
        <p:spPr>
          <a:xfrm>
            <a:off x="838200" y="2979964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Coordinence : Nombre d’entités tangentes à une entité donnée.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505189-7578-4988-80AA-1491B4C75252}"/>
              </a:ext>
            </a:extLst>
          </p:cNvPr>
          <p:cNvSpPr txBox="1">
            <a:spLocks/>
          </p:cNvSpPr>
          <p:nvPr/>
        </p:nvSpPr>
        <p:spPr>
          <a:xfrm>
            <a:off x="838200" y="4216853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Condition de tangence : Condition remplie par le paramètre de maille pour assurer la tangence des entités dans le cristal.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D6C3C-53AA-4E17-9555-64972BB0FD3D}"/>
              </a:ext>
            </a:extLst>
          </p:cNvPr>
          <p:cNvSpPr txBox="1">
            <a:spLocks/>
          </p:cNvSpPr>
          <p:nvPr/>
        </p:nvSpPr>
        <p:spPr>
          <a:xfrm>
            <a:off x="838200" y="5453742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Compacité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fr-FR" dirty="0">
                <a:latin typeface="Graviola" panose="00000500000000000000" pitchFamily="50" charset="0"/>
              </a:rPr>
              <a:t>) : Rapport entre le volume occupé par les entités de la maille et celui de la maille elle-même.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A3464A-F64C-4481-A929-A1D78194790A}"/>
              </a:ext>
            </a:extLst>
          </p:cNvPr>
          <p:cNvSpPr txBox="1">
            <a:spLocks/>
          </p:cNvSpPr>
          <p:nvPr/>
        </p:nvSpPr>
        <p:spPr>
          <a:xfrm>
            <a:off x="838200" y="506186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Paramètre de maille (a) : Arête du cube délimitant la maille.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2DDDF-B1F4-4586-90F3-87B910B034EE}"/>
              </a:ext>
            </a:extLst>
          </p:cNvPr>
          <p:cNvSpPr/>
          <p:nvPr/>
        </p:nvSpPr>
        <p:spPr>
          <a:xfrm>
            <a:off x="-195943" y="2508067"/>
            <a:ext cx="12670972" cy="5329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89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8AE8F-8F5D-4C50-AADB-2FE209C6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075"/>
            <a:ext cx="10515600" cy="881744"/>
          </a:xfrm>
        </p:spPr>
        <p:txBody>
          <a:bodyPr/>
          <a:lstStyle/>
          <a:p>
            <a:r>
              <a:rPr lang="fr-FR" dirty="0">
                <a:latin typeface="Graviola" panose="00000500000000000000" pitchFamily="50" charset="0"/>
              </a:rPr>
              <a:t>Population (N) : Nombre d’entités contenues dans une maille.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28F72F-8016-4FD4-818F-CE61CBB1B392}"/>
              </a:ext>
            </a:extLst>
          </p:cNvPr>
          <p:cNvSpPr txBox="1">
            <a:spLocks/>
          </p:cNvSpPr>
          <p:nvPr/>
        </p:nvSpPr>
        <p:spPr>
          <a:xfrm>
            <a:off x="838200" y="2979964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Coordinence : Nombre d’entités tangentes à une entité donnée.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505189-7578-4988-80AA-1491B4C75252}"/>
              </a:ext>
            </a:extLst>
          </p:cNvPr>
          <p:cNvSpPr txBox="1">
            <a:spLocks/>
          </p:cNvSpPr>
          <p:nvPr/>
        </p:nvSpPr>
        <p:spPr>
          <a:xfrm>
            <a:off x="838200" y="4216853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Condition de tangence : Condition remplie par le paramètre de maille pour assurer la tangence des entités dans le cristal.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D6C3C-53AA-4E17-9555-64972BB0FD3D}"/>
              </a:ext>
            </a:extLst>
          </p:cNvPr>
          <p:cNvSpPr txBox="1">
            <a:spLocks/>
          </p:cNvSpPr>
          <p:nvPr/>
        </p:nvSpPr>
        <p:spPr>
          <a:xfrm>
            <a:off x="838200" y="5453742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Compacité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fr-FR" dirty="0">
                <a:latin typeface="Graviola" panose="00000500000000000000" pitchFamily="50" charset="0"/>
              </a:rPr>
              <a:t>) : Rapport entre le volume occupé par les entités de la maille et celui de la maille elle-même.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A3464A-F64C-4481-A929-A1D78194790A}"/>
              </a:ext>
            </a:extLst>
          </p:cNvPr>
          <p:cNvSpPr txBox="1">
            <a:spLocks/>
          </p:cNvSpPr>
          <p:nvPr/>
        </p:nvSpPr>
        <p:spPr>
          <a:xfrm>
            <a:off x="838200" y="506186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Paramètre de maille (a) : Arête du cube délimitant la maille.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2DDDF-B1F4-4586-90F3-87B910B034EE}"/>
              </a:ext>
            </a:extLst>
          </p:cNvPr>
          <p:cNvSpPr/>
          <p:nvPr/>
        </p:nvSpPr>
        <p:spPr>
          <a:xfrm>
            <a:off x="-195943" y="3579223"/>
            <a:ext cx="12670972" cy="5329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84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8AE8F-8F5D-4C50-AADB-2FE209C6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075"/>
            <a:ext cx="10515600" cy="881744"/>
          </a:xfrm>
        </p:spPr>
        <p:txBody>
          <a:bodyPr/>
          <a:lstStyle/>
          <a:p>
            <a:r>
              <a:rPr lang="fr-FR" dirty="0">
                <a:latin typeface="Graviola" panose="00000500000000000000" pitchFamily="50" charset="0"/>
              </a:rPr>
              <a:t>Population (N) : Nombre d’entités contenues dans une maille.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28F72F-8016-4FD4-818F-CE61CBB1B392}"/>
              </a:ext>
            </a:extLst>
          </p:cNvPr>
          <p:cNvSpPr txBox="1">
            <a:spLocks/>
          </p:cNvSpPr>
          <p:nvPr/>
        </p:nvSpPr>
        <p:spPr>
          <a:xfrm>
            <a:off x="838200" y="2979964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Coordinence : Nombre d’entités tangentes à une entité donnée.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505189-7578-4988-80AA-1491B4C75252}"/>
              </a:ext>
            </a:extLst>
          </p:cNvPr>
          <p:cNvSpPr txBox="1">
            <a:spLocks/>
          </p:cNvSpPr>
          <p:nvPr/>
        </p:nvSpPr>
        <p:spPr>
          <a:xfrm>
            <a:off x="838200" y="4216853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Condition de tangence : Condition remplie par le paramètre de maille pour assurer la tangence des entités dans le cristal.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D6C3C-53AA-4E17-9555-64972BB0FD3D}"/>
              </a:ext>
            </a:extLst>
          </p:cNvPr>
          <p:cNvSpPr txBox="1">
            <a:spLocks/>
          </p:cNvSpPr>
          <p:nvPr/>
        </p:nvSpPr>
        <p:spPr>
          <a:xfrm>
            <a:off x="838200" y="5453742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Compacité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fr-FR" dirty="0">
                <a:latin typeface="Graviola" panose="00000500000000000000" pitchFamily="50" charset="0"/>
              </a:rPr>
              <a:t>) : Rapport entre le volume occupé par les entités de la maille et celui de la maille elle-même.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A3464A-F64C-4481-A929-A1D78194790A}"/>
              </a:ext>
            </a:extLst>
          </p:cNvPr>
          <p:cNvSpPr txBox="1">
            <a:spLocks/>
          </p:cNvSpPr>
          <p:nvPr/>
        </p:nvSpPr>
        <p:spPr>
          <a:xfrm>
            <a:off x="838200" y="506186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Paramètre de maille (a) : Arête du cube délimitant la maille.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2DDDF-B1F4-4586-90F3-87B910B034EE}"/>
              </a:ext>
            </a:extLst>
          </p:cNvPr>
          <p:cNvSpPr/>
          <p:nvPr/>
        </p:nvSpPr>
        <p:spPr>
          <a:xfrm>
            <a:off x="-195943" y="5159833"/>
            <a:ext cx="12670972" cy="5329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12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8AE8F-8F5D-4C50-AADB-2FE209C6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075"/>
            <a:ext cx="10515600" cy="881744"/>
          </a:xfrm>
        </p:spPr>
        <p:txBody>
          <a:bodyPr/>
          <a:lstStyle/>
          <a:p>
            <a:r>
              <a:rPr lang="fr-FR" dirty="0">
                <a:latin typeface="Graviola" panose="00000500000000000000" pitchFamily="50" charset="0"/>
              </a:rPr>
              <a:t>Population (N) : Nombre d’entités contenues dans une maille.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28F72F-8016-4FD4-818F-CE61CBB1B392}"/>
              </a:ext>
            </a:extLst>
          </p:cNvPr>
          <p:cNvSpPr txBox="1">
            <a:spLocks/>
          </p:cNvSpPr>
          <p:nvPr/>
        </p:nvSpPr>
        <p:spPr>
          <a:xfrm>
            <a:off x="838200" y="2979964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Coordinence : Nombre d’entités tangentes à une entité donnée.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505189-7578-4988-80AA-1491B4C75252}"/>
              </a:ext>
            </a:extLst>
          </p:cNvPr>
          <p:cNvSpPr txBox="1">
            <a:spLocks/>
          </p:cNvSpPr>
          <p:nvPr/>
        </p:nvSpPr>
        <p:spPr>
          <a:xfrm>
            <a:off x="838200" y="4216853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Condition de tangence : Condition remplie par le paramètre de maille pour assurer la tangence des entités dans le cristal.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D6C3C-53AA-4E17-9555-64972BB0FD3D}"/>
              </a:ext>
            </a:extLst>
          </p:cNvPr>
          <p:cNvSpPr txBox="1">
            <a:spLocks/>
          </p:cNvSpPr>
          <p:nvPr/>
        </p:nvSpPr>
        <p:spPr>
          <a:xfrm>
            <a:off x="838200" y="5453742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Compacité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fr-FR" dirty="0">
                <a:latin typeface="Graviola" panose="00000500000000000000" pitchFamily="50" charset="0"/>
              </a:rPr>
              <a:t>) : Rapport entre le volume occupé par les entités de la maille et celui de la maille elle-même.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A3464A-F64C-4481-A929-A1D78194790A}"/>
              </a:ext>
            </a:extLst>
          </p:cNvPr>
          <p:cNvSpPr txBox="1">
            <a:spLocks/>
          </p:cNvSpPr>
          <p:nvPr/>
        </p:nvSpPr>
        <p:spPr>
          <a:xfrm>
            <a:off x="838200" y="506186"/>
            <a:ext cx="10515600" cy="8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raviola" panose="00000500000000000000" pitchFamily="50" charset="0"/>
              </a:rPr>
              <a:t>Paramètre de maille (a) : Arête du cube délimitant la maille.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2DDDF-B1F4-4586-90F3-87B910B034EE}"/>
              </a:ext>
            </a:extLst>
          </p:cNvPr>
          <p:cNvSpPr/>
          <p:nvPr/>
        </p:nvSpPr>
        <p:spPr>
          <a:xfrm>
            <a:off x="-195943" y="6688186"/>
            <a:ext cx="12670972" cy="5329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50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440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Graviola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Dessiner la maille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Sadek Al-Jibouri</dc:creator>
  <cp:lastModifiedBy>Sadek Al-Jibouri</cp:lastModifiedBy>
  <cp:revision>5</cp:revision>
  <dcterms:created xsi:type="dcterms:W3CDTF">2022-02-13T18:29:43Z</dcterms:created>
  <dcterms:modified xsi:type="dcterms:W3CDTF">2022-02-18T16:38:19Z</dcterms:modified>
</cp:coreProperties>
</file>