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Lobster"/>
      <p:regular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erriweather-regular.fntdata"/><Relationship Id="rId23" Type="http://schemas.openxmlformats.org/officeDocument/2006/relationships/font" Target="fonts/Lobs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22395aff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22395af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b9f6c49c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b9f6c49c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b9f6c49c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b9f6c49c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22395aff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22395aff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22395aff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22395aff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22395af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22395af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b9f6c49c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b9f6c49c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b9f6c49c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b9f6c49c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b9f6c49c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b9f6c49c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b9f6c49c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b9f6c49c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b9f6c49c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b9f6c49c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Parler de la photoconduction avant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b9f6c49c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b9f6c49c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22395af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22395af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22395aff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22395aff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b9f6c49c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b9f6c49c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b9f6c49c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b9f6c49c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21175" y="-40400"/>
            <a:ext cx="9411900" cy="534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50" y="0"/>
            <a:ext cx="821930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2653325" y="-48975"/>
            <a:ext cx="5625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accent1"/>
                </a:solidFill>
              </a:rPr>
              <a:t>(</a:t>
            </a:r>
            <a:r>
              <a:rPr lang="fr" sz="1000">
                <a:solidFill>
                  <a:schemeClr val="accent1"/>
                </a:solidFill>
              </a:rPr>
              <a:t>mA)</a:t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8652125" y="4865775"/>
            <a:ext cx="5625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(UA)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/>
          <p:nvPr/>
        </p:nvSpPr>
        <p:spPr>
          <a:xfrm>
            <a:off x="-77100" y="-100950"/>
            <a:ext cx="9411900" cy="534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99" y="152400"/>
            <a:ext cx="4819453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6005575" y="2156100"/>
            <a:ext cx="2892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Evolution du rendement d’une photodiode en fonction du gap du semi-conducteur utilisé.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Physique des semiconducteurs et des composants électroniques, Henry Mathieu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>
            <a:off x="-121175" y="-40400"/>
            <a:ext cx="9411900" cy="534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888" y="0"/>
            <a:ext cx="61502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-121175" y="-40400"/>
            <a:ext cx="9411900" cy="534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543400"/>
            <a:ext cx="66675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2633850" y="0"/>
            <a:ext cx="38763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/>
              <a:t>Ψ</a:t>
            </a:r>
            <a:r>
              <a:rPr baseline="-25000" lang="fr" sz="1550"/>
              <a:t>0</a:t>
            </a:r>
            <a:r>
              <a:rPr lang="fr" sz="1550"/>
              <a:t>(E) pour le Soleil. Crédit </a:t>
            </a:r>
            <a:r>
              <a:rPr lang="fr" sz="1550"/>
              <a:t>Wikipédia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/>
          <p:nvPr/>
        </p:nvSpPr>
        <p:spPr>
          <a:xfrm>
            <a:off x="-121175" y="-40400"/>
            <a:ext cx="9411900" cy="534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2381456" y="497386"/>
            <a:ext cx="957600" cy="1722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3339597" y="497386"/>
            <a:ext cx="2144100" cy="172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ZCE</a:t>
            </a:r>
            <a:endParaRPr b="1" sz="2000"/>
          </a:p>
        </p:txBody>
      </p:sp>
      <p:sp>
        <p:nvSpPr>
          <p:cNvPr id="61" name="Google Shape;61;p14"/>
          <p:cNvSpPr/>
          <p:nvPr/>
        </p:nvSpPr>
        <p:spPr>
          <a:xfrm>
            <a:off x="5483344" y="497386"/>
            <a:ext cx="1279200" cy="1722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" name="Google Shape;62;p14"/>
          <p:cNvCxnSpPr/>
          <p:nvPr/>
        </p:nvCxnSpPr>
        <p:spPr>
          <a:xfrm>
            <a:off x="4124028" y="497386"/>
            <a:ext cx="0" cy="17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4"/>
          <p:cNvSpPr txBox="1"/>
          <p:nvPr/>
        </p:nvSpPr>
        <p:spPr>
          <a:xfrm>
            <a:off x="3601260" y="1459261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/>
              <a:t>-</a:t>
            </a:r>
            <a:endParaRPr sz="3700"/>
          </a:p>
        </p:txBody>
      </p:sp>
      <p:sp>
        <p:nvSpPr>
          <p:cNvPr id="64" name="Google Shape;64;p14"/>
          <p:cNvSpPr txBox="1"/>
          <p:nvPr/>
        </p:nvSpPr>
        <p:spPr>
          <a:xfrm>
            <a:off x="4578499" y="1459261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/>
              <a:t>+</a:t>
            </a:r>
            <a:endParaRPr sz="3700"/>
          </a:p>
        </p:txBody>
      </p:sp>
      <p:cxnSp>
        <p:nvCxnSpPr>
          <p:cNvPr id="65" name="Google Shape;65;p14"/>
          <p:cNvCxnSpPr/>
          <p:nvPr/>
        </p:nvCxnSpPr>
        <p:spPr>
          <a:xfrm rot="10800000">
            <a:off x="3404094" y="2707195"/>
            <a:ext cx="20304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" name="Google Shape;66;p14"/>
          <p:cNvSpPr txBox="1"/>
          <p:nvPr/>
        </p:nvSpPr>
        <p:spPr>
          <a:xfrm>
            <a:off x="5572143" y="2430901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700">
                <a:solidFill>
                  <a:srgbClr val="38761D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b="1" sz="2700">
              <a:solidFill>
                <a:srgbClr val="38761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136154" y="-219519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/>
              <a:t>p</a:t>
            </a:r>
            <a:endParaRPr sz="3700"/>
          </a:p>
        </p:txBody>
      </p:sp>
      <p:sp>
        <p:nvSpPr>
          <p:cNvPr id="68" name="Google Shape;68;p14"/>
          <p:cNvSpPr txBox="1"/>
          <p:nvPr/>
        </p:nvSpPr>
        <p:spPr>
          <a:xfrm>
            <a:off x="5306630" y="-219519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/>
              <a:t>n</a:t>
            </a:r>
            <a:endParaRPr sz="37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00" y="152400"/>
            <a:ext cx="1961339" cy="29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262" y="152400"/>
            <a:ext cx="1961338" cy="29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b="-3450" l="21212" r="21686" t="34858"/>
          <a:stretch/>
        </p:blipFill>
        <p:spPr>
          <a:xfrm>
            <a:off x="4012050" y="3182375"/>
            <a:ext cx="1119900" cy="20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8750" y="3784175"/>
            <a:ext cx="3365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Remplissage des couches de valence et de conduction dans les parties neutres (p et n) et la Zone de Charge d’Espace de la Jonction PN.</a:t>
            </a:r>
            <a:endParaRPr/>
          </a:p>
        </p:txBody>
      </p:sp>
      <p:cxnSp>
        <p:nvCxnSpPr>
          <p:cNvPr id="73" name="Google Shape;73;p14"/>
          <p:cNvCxnSpPr>
            <a:stCxn id="69" idx="0"/>
            <a:endCxn id="69" idx="2"/>
          </p:cNvCxnSpPr>
          <p:nvPr/>
        </p:nvCxnSpPr>
        <p:spPr>
          <a:xfrm>
            <a:off x="1138569" y="152400"/>
            <a:ext cx="0" cy="2995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74" name="Google Shape;74;p14"/>
          <p:cNvCxnSpPr/>
          <p:nvPr/>
        </p:nvCxnSpPr>
        <p:spPr>
          <a:xfrm>
            <a:off x="139500" y="2231137"/>
            <a:ext cx="196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5" name="Google Shape;75;p14"/>
          <p:cNvSpPr txBox="1"/>
          <p:nvPr/>
        </p:nvSpPr>
        <p:spPr>
          <a:xfrm>
            <a:off x="1790554" y="2154944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p</a:t>
            </a:r>
            <a:endParaRPr sz="1700"/>
          </a:p>
        </p:txBody>
      </p:sp>
      <p:sp>
        <p:nvSpPr>
          <p:cNvPr id="76" name="Google Shape;76;p14"/>
          <p:cNvSpPr txBox="1"/>
          <p:nvPr/>
        </p:nvSpPr>
        <p:spPr>
          <a:xfrm>
            <a:off x="1190279" y="104819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E</a:t>
            </a:r>
            <a:endParaRPr sz="1700"/>
          </a:p>
        </p:txBody>
      </p:sp>
      <p:cxnSp>
        <p:nvCxnSpPr>
          <p:cNvPr id="77" name="Google Shape;77;p14"/>
          <p:cNvCxnSpPr/>
          <p:nvPr/>
        </p:nvCxnSpPr>
        <p:spPr>
          <a:xfrm>
            <a:off x="8006169" y="215188"/>
            <a:ext cx="0" cy="2995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78" name="Google Shape;78;p14"/>
          <p:cNvCxnSpPr/>
          <p:nvPr/>
        </p:nvCxnSpPr>
        <p:spPr>
          <a:xfrm>
            <a:off x="7025500" y="2246337"/>
            <a:ext cx="196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9" name="Google Shape;79;p14"/>
          <p:cNvSpPr txBox="1"/>
          <p:nvPr/>
        </p:nvSpPr>
        <p:spPr>
          <a:xfrm>
            <a:off x="8676554" y="2170144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p</a:t>
            </a:r>
            <a:endParaRPr sz="1700"/>
          </a:p>
        </p:txBody>
      </p:sp>
      <p:sp>
        <p:nvSpPr>
          <p:cNvPr id="80" name="Google Shape;80;p14"/>
          <p:cNvSpPr txBox="1"/>
          <p:nvPr/>
        </p:nvSpPr>
        <p:spPr>
          <a:xfrm>
            <a:off x="8076279" y="120019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E</a:t>
            </a:r>
            <a:endParaRPr sz="1700"/>
          </a:p>
        </p:txBody>
      </p:sp>
      <p:cxnSp>
        <p:nvCxnSpPr>
          <p:cNvPr id="81" name="Google Shape;81;p14"/>
          <p:cNvCxnSpPr/>
          <p:nvPr/>
        </p:nvCxnSpPr>
        <p:spPr>
          <a:xfrm>
            <a:off x="4591417" y="3301594"/>
            <a:ext cx="0" cy="184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2" name="Google Shape;82;p14"/>
          <p:cNvCxnSpPr/>
          <p:nvPr/>
        </p:nvCxnSpPr>
        <p:spPr>
          <a:xfrm>
            <a:off x="3610750" y="4245729"/>
            <a:ext cx="196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3" name="Google Shape;83;p14"/>
          <p:cNvSpPr txBox="1"/>
          <p:nvPr/>
        </p:nvSpPr>
        <p:spPr>
          <a:xfrm>
            <a:off x="5185601" y="4198879"/>
            <a:ext cx="406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p</a:t>
            </a:r>
            <a:endParaRPr sz="1700"/>
          </a:p>
        </p:txBody>
      </p:sp>
      <p:sp>
        <p:nvSpPr>
          <p:cNvPr id="84" name="Google Shape;84;p14"/>
          <p:cNvSpPr txBox="1"/>
          <p:nvPr/>
        </p:nvSpPr>
        <p:spPr>
          <a:xfrm>
            <a:off x="4585327" y="3166875"/>
            <a:ext cx="406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E</a:t>
            </a:r>
            <a:endParaRPr sz="1700"/>
          </a:p>
        </p:txBody>
      </p:sp>
      <p:cxnSp>
        <p:nvCxnSpPr>
          <p:cNvPr id="85" name="Google Shape;85;p14"/>
          <p:cNvCxnSpPr/>
          <p:nvPr/>
        </p:nvCxnSpPr>
        <p:spPr>
          <a:xfrm>
            <a:off x="5683800" y="2513450"/>
            <a:ext cx="260400" cy="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" name="Google Shape;86;p14"/>
          <p:cNvSpPr/>
          <p:nvPr/>
        </p:nvSpPr>
        <p:spPr>
          <a:xfrm>
            <a:off x="6762550" y="4035125"/>
            <a:ext cx="116400" cy="1164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6995050" y="3893225"/>
            <a:ext cx="12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Trous</a:t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6762550" y="4339925"/>
            <a:ext cx="116400" cy="11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6995050" y="4198025"/>
            <a:ext cx="12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Electrons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-121175" y="-40400"/>
            <a:ext cx="9411900" cy="534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19" y="433000"/>
            <a:ext cx="5205438" cy="3113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271225" y="3809044"/>
            <a:ext cx="526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Photoémission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6070150" y="1143050"/>
            <a:ext cx="2776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Autre conséquence possible de </a:t>
            </a:r>
            <a:r>
              <a:rPr lang="fr"/>
              <a:t>l'interaction</a:t>
            </a:r>
            <a:r>
              <a:rPr lang="fr"/>
              <a:t> photon - électron, les photons fournissent assez d’énergie et de quantité de mouvement à des électrons libres pour qu’ils soient éjectés du métal.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-121175" y="-40400"/>
            <a:ext cx="9411900" cy="534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608667" y="25974"/>
            <a:ext cx="305950" cy="105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 rot="-5400000">
            <a:off x="937600" y="3301455"/>
            <a:ext cx="957600" cy="1722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rot="-5400000">
            <a:off x="-123950" y="1965275"/>
            <a:ext cx="3080700" cy="172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114" name="Google Shape;114;p18"/>
          <p:cNvSpPr/>
          <p:nvPr/>
        </p:nvSpPr>
        <p:spPr>
          <a:xfrm rot="-5400000">
            <a:off x="1269550" y="337269"/>
            <a:ext cx="293700" cy="1722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" name="Google Shape;115;p18"/>
          <p:cNvCxnSpPr/>
          <p:nvPr/>
        </p:nvCxnSpPr>
        <p:spPr>
          <a:xfrm rot="10800000">
            <a:off x="1416400" y="2037683"/>
            <a:ext cx="0" cy="17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8"/>
          <p:cNvSpPr txBox="1"/>
          <p:nvPr/>
        </p:nvSpPr>
        <p:spPr>
          <a:xfrm rot="-5400000">
            <a:off x="1672675" y="2859850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/>
              <a:t>l</a:t>
            </a:r>
            <a:endParaRPr sz="3700"/>
          </a:p>
        </p:txBody>
      </p:sp>
      <p:sp>
        <p:nvSpPr>
          <p:cNvPr id="117" name="Google Shape;117;p18"/>
          <p:cNvSpPr txBox="1"/>
          <p:nvPr/>
        </p:nvSpPr>
        <p:spPr>
          <a:xfrm rot="-5400000">
            <a:off x="1672675" y="1882612"/>
            <a:ext cx="4062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/>
              <a:t>+</a:t>
            </a:r>
            <a:endParaRPr sz="3700"/>
          </a:p>
        </p:txBody>
      </p:sp>
      <p:sp>
        <p:nvSpPr>
          <p:cNvPr id="118" name="Google Shape;118;p18"/>
          <p:cNvSpPr/>
          <p:nvPr/>
        </p:nvSpPr>
        <p:spPr>
          <a:xfrm>
            <a:off x="562575" y="907300"/>
            <a:ext cx="277200" cy="144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565900" y="4652025"/>
            <a:ext cx="1701000" cy="144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0" name="Google Shape;120;p18"/>
          <p:cNvCxnSpPr/>
          <p:nvPr/>
        </p:nvCxnSpPr>
        <p:spPr>
          <a:xfrm flipH="1">
            <a:off x="1415800" y="4796025"/>
            <a:ext cx="600" cy="261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1415800" y="4912650"/>
            <a:ext cx="600" cy="261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8"/>
          <p:cNvSpPr txBox="1"/>
          <p:nvPr/>
        </p:nvSpPr>
        <p:spPr>
          <a:xfrm>
            <a:off x="1505300" y="4726575"/>
            <a:ext cx="27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endParaRPr b="1"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23" name="Google Shape;123;p18"/>
          <p:cNvCxnSpPr/>
          <p:nvPr/>
        </p:nvCxnSpPr>
        <p:spPr>
          <a:xfrm flipH="1">
            <a:off x="713450" y="529250"/>
            <a:ext cx="600" cy="261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4" name="Google Shape;124;p18"/>
          <p:cNvCxnSpPr/>
          <p:nvPr/>
        </p:nvCxnSpPr>
        <p:spPr>
          <a:xfrm flipH="1">
            <a:off x="713450" y="645875"/>
            <a:ext cx="600" cy="261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18"/>
          <p:cNvSpPr txBox="1"/>
          <p:nvPr/>
        </p:nvSpPr>
        <p:spPr>
          <a:xfrm>
            <a:off x="802950" y="459800"/>
            <a:ext cx="27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endParaRPr b="1"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>
            <a:off x="2598525" y="459800"/>
            <a:ext cx="0" cy="4514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8"/>
          <p:cNvCxnSpPr/>
          <p:nvPr/>
        </p:nvCxnSpPr>
        <p:spPr>
          <a:xfrm>
            <a:off x="2491425" y="1051425"/>
            <a:ext cx="21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8"/>
          <p:cNvCxnSpPr/>
          <p:nvPr/>
        </p:nvCxnSpPr>
        <p:spPr>
          <a:xfrm>
            <a:off x="2491425" y="1345125"/>
            <a:ext cx="21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8"/>
          <p:cNvCxnSpPr/>
          <p:nvPr/>
        </p:nvCxnSpPr>
        <p:spPr>
          <a:xfrm>
            <a:off x="2491425" y="4366625"/>
            <a:ext cx="21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8"/>
          <p:cNvCxnSpPr/>
          <p:nvPr/>
        </p:nvCxnSpPr>
        <p:spPr>
          <a:xfrm>
            <a:off x="2491425" y="4641250"/>
            <a:ext cx="21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8"/>
          <p:cNvSpPr txBox="1"/>
          <p:nvPr/>
        </p:nvSpPr>
        <p:spPr>
          <a:xfrm>
            <a:off x="2771500" y="775125"/>
            <a:ext cx="53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0</a:t>
            </a:r>
            <a:endParaRPr sz="2000"/>
          </a:p>
        </p:txBody>
      </p:sp>
      <p:sp>
        <p:nvSpPr>
          <p:cNvPr id="132" name="Google Shape;132;p18"/>
          <p:cNvSpPr txBox="1"/>
          <p:nvPr/>
        </p:nvSpPr>
        <p:spPr>
          <a:xfrm>
            <a:off x="2771500" y="1068825"/>
            <a:ext cx="53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x</a:t>
            </a:r>
            <a:r>
              <a:rPr baseline="-25000" lang="fr" sz="2000"/>
              <a:t>n</a:t>
            </a:r>
            <a:endParaRPr baseline="-25000" sz="2000"/>
          </a:p>
        </p:txBody>
      </p:sp>
      <p:sp>
        <p:nvSpPr>
          <p:cNvPr id="133" name="Google Shape;133;p18"/>
          <p:cNvSpPr txBox="1"/>
          <p:nvPr/>
        </p:nvSpPr>
        <p:spPr>
          <a:xfrm>
            <a:off x="2771500" y="4090325"/>
            <a:ext cx="53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x</a:t>
            </a:r>
            <a:r>
              <a:rPr baseline="-25000" lang="fr" sz="2000"/>
              <a:t>p</a:t>
            </a:r>
            <a:endParaRPr baseline="-25000" sz="2000"/>
          </a:p>
        </p:txBody>
      </p:sp>
      <p:sp>
        <p:nvSpPr>
          <p:cNvPr id="134" name="Google Shape;134;p18"/>
          <p:cNvSpPr txBox="1"/>
          <p:nvPr/>
        </p:nvSpPr>
        <p:spPr>
          <a:xfrm>
            <a:off x="2771500" y="4364950"/>
            <a:ext cx="53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x</a:t>
            </a:r>
            <a:r>
              <a:rPr baseline="-25000" lang="fr" sz="2000"/>
              <a:t>c</a:t>
            </a:r>
            <a:endParaRPr baseline="-25000" sz="2000"/>
          </a:p>
        </p:txBody>
      </p:sp>
      <p:cxnSp>
        <p:nvCxnSpPr>
          <p:cNvPr id="135" name="Google Shape;135;p18"/>
          <p:cNvCxnSpPr/>
          <p:nvPr/>
        </p:nvCxnSpPr>
        <p:spPr>
          <a:xfrm>
            <a:off x="348250" y="1366250"/>
            <a:ext cx="0" cy="2973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6" name="Google Shape;136;p18"/>
          <p:cNvSpPr txBox="1"/>
          <p:nvPr/>
        </p:nvSpPr>
        <p:spPr>
          <a:xfrm>
            <a:off x="-29750" y="2667825"/>
            <a:ext cx="53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w</a:t>
            </a:r>
            <a:endParaRPr baseline="-25000" sz="1800"/>
          </a:p>
        </p:txBody>
      </p:sp>
      <p:grpSp>
        <p:nvGrpSpPr>
          <p:cNvPr id="137" name="Google Shape;137;p18"/>
          <p:cNvGrpSpPr/>
          <p:nvPr/>
        </p:nvGrpSpPr>
        <p:grpSpPr>
          <a:xfrm>
            <a:off x="1247200" y="8"/>
            <a:ext cx="169200" cy="1044379"/>
            <a:chOff x="1247200" y="8"/>
            <a:chExt cx="169200" cy="1044379"/>
          </a:xfrm>
        </p:grpSpPr>
        <p:cxnSp>
          <p:nvCxnSpPr>
            <p:cNvPr id="138" name="Google Shape;138;p18"/>
            <p:cNvCxnSpPr/>
            <p:nvPr/>
          </p:nvCxnSpPr>
          <p:spPr>
            <a:xfrm flipH="1" rot="-5400000">
              <a:off x="1231150" y="16058"/>
              <a:ext cx="201300" cy="1692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18"/>
            <p:cNvCxnSpPr/>
            <p:nvPr/>
          </p:nvCxnSpPr>
          <p:spPr>
            <a:xfrm rot="-5400000">
              <a:off x="1231150" y="214496"/>
              <a:ext cx="201300" cy="1692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18"/>
            <p:cNvCxnSpPr/>
            <p:nvPr/>
          </p:nvCxnSpPr>
          <p:spPr>
            <a:xfrm flipH="1" rot="-5400000">
              <a:off x="1231150" y="415796"/>
              <a:ext cx="201300" cy="1692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18"/>
            <p:cNvCxnSpPr/>
            <p:nvPr/>
          </p:nvCxnSpPr>
          <p:spPr>
            <a:xfrm rot="-5400000">
              <a:off x="1231150" y="614234"/>
              <a:ext cx="201300" cy="1692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18"/>
            <p:cNvCxnSpPr/>
            <p:nvPr/>
          </p:nvCxnSpPr>
          <p:spPr>
            <a:xfrm>
              <a:off x="1247200" y="806488"/>
              <a:ext cx="0" cy="237900"/>
            </a:xfrm>
            <a:prstGeom prst="straightConnector1">
              <a:avLst/>
            </a:prstGeom>
            <a:noFill/>
            <a:ln cap="flat" cmpd="sng" w="38100">
              <a:solidFill>
                <a:srgbClr val="A64D7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43" name="Google Shape;143;p18"/>
          <p:cNvGrpSpPr/>
          <p:nvPr/>
        </p:nvGrpSpPr>
        <p:grpSpPr>
          <a:xfrm>
            <a:off x="1399600" y="1219208"/>
            <a:ext cx="169200" cy="1044379"/>
            <a:chOff x="1247200" y="8"/>
            <a:chExt cx="169200" cy="1044379"/>
          </a:xfrm>
        </p:grpSpPr>
        <p:cxnSp>
          <p:nvCxnSpPr>
            <p:cNvPr id="144" name="Google Shape;144;p18"/>
            <p:cNvCxnSpPr/>
            <p:nvPr/>
          </p:nvCxnSpPr>
          <p:spPr>
            <a:xfrm flipH="1" rot="-5400000">
              <a:off x="1231150" y="16058"/>
              <a:ext cx="201300" cy="1692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18"/>
            <p:cNvCxnSpPr/>
            <p:nvPr/>
          </p:nvCxnSpPr>
          <p:spPr>
            <a:xfrm rot="-5400000">
              <a:off x="1231150" y="214496"/>
              <a:ext cx="201300" cy="1692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Google Shape;146;p18"/>
            <p:cNvCxnSpPr/>
            <p:nvPr/>
          </p:nvCxnSpPr>
          <p:spPr>
            <a:xfrm flipH="1" rot="-5400000">
              <a:off x="1231150" y="415796"/>
              <a:ext cx="201300" cy="1692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18"/>
            <p:cNvCxnSpPr/>
            <p:nvPr/>
          </p:nvCxnSpPr>
          <p:spPr>
            <a:xfrm rot="-5400000">
              <a:off x="1231150" y="614234"/>
              <a:ext cx="201300" cy="1692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Google Shape;148;p18"/>
            <p:cNvCxnSpPr/>
            <p:nvPr/>
          </p:nvCxnSpPr>
          <p:spPr>
            <a:xfrm>
              <a:off x="1247200" y="806488"/>
              <a:ext cx="0" cy="237900"/>
            </a:xfrm>
            <a:prstGeom prst="straightConnector1">
              <a:avLst/>
            </a:prstGeom>
            <a:noFill/>
            <a:ln cap="flat" cmpd="sng" w="38100">
              <a:solidFill>
                <a:srgbClr val="A64D7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49" name="Google Shape;149;p18"/>
          <p:cNvSpPr txBox="1"/>
          <p:nvPr/>
        </p:nvSpPr>
        <p:spPr>
          <a:xfrm>
            <a:off x="439126" y="-10800"/>
            <a:ext cx="7785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50">
                <a:solidFill>
                  <a:srgbClr val="A64D79"/>
                </a:solidFill>
              </a:rPr>
              <a:t>Ψ</a:t>
            </a:r>
            <a:r>
              <a:rPr b="1" baseline="-25000" lang="fr" sz="1750">
                <a:solidFill>
                  <a:srgbClr val="A64D79"/>
                </a:solidFill>
              </a:rPr>
              <a:t>0</a:t>
            </a:r>
            <a:r>
              <a:rPr b="1" lang="fr" sz="1750">
                <a:solidFill>
                  <a:srgbClr val="A64D79"/>
                </a:solidFill>
              </a:rPr>
              <a:t>(E)</a:t>
            </a:r>
            <a:endParaRPr b="1" sz="1600">
              <a:solidFill>
                <a:srgbClr val="A64D79"/>
              </a:solidFill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1988613" y="-64750"/>
            <a:ext cx="71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50">
                <a:solidFill>
                  <a:srgbClr val="A64D79"/>
                </a:solidFill>
              </a:rPr>
              <a:t>Ψ</a:t>
            </a:r>
            <a:r>
              <a:rPr b="1" baseline="-25000" lang="fr" sz="1750">
                <a:solidFill>
                  <a:srgbClr val="A64D79"/>
                </a:solidFill>
              </a:rPr>
              <a:t>r</a:t>
            </a:r>
            <a:r>
              <a:rPr b="1" lang="fr" sz="1750">
                <a:solidFill>
                  <a:srgbClr val="A64D79"/>
                </a:solidFill>
              </a:rPr>
              <a:t>(E)</a:t>
            </a:r>
            <a:endParaRPr b="1" sz="1600">
              <a:solidFill>
                <a:srgbClr val="A64D79"/>
              </a:solidFill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500650" y="2121675"/>
            <a:ext cx="11268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50">
                <a:solidFill>
                  <a:srgbClr val="A64D79"/>
                </a:solidFill>
              </a:rPr>
              <a:t>Ψ(E,x)</a:t>
            </a:r>
            <a:endParaRPr b="1" sz="1600">
              <a:solidFill>
                <a:srgbClr val="A64D79"/>
              </a:solidFill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3884425" y="447600"/>
            <a:ext cx="49827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50">
                <a:solidFill>
                  <a:schemeClr val="dk1"/>
                </a:solidFill>
              </a:rPr>
              <a:t>Ψ</a:t>
            </a:r>
            <a:r>
              <a:rPr b="1" baseline="-25000" lang="fr" sz="1650">
                <a:solidFill>
                  <a:schemeClr val="dk1"/>
                </a:solidFill>
              </a:rPr>
              <a:t>0</a:t>
            </a:r>
            <a:r>
              <a:rPr b="1" lang="fr" sz="1650">
                <a:solidFill>
                  <a:schemeClr val="dk1"/>
                </a:solidFill>
              </a:rPr>
              <a:t>(E)</a:t>
            </a:r>
            <a:r>
              <a:rPr lang="fr" sz="1650">
                <a:solidFill>
                  <a:schemeClr val="dk1"/>
                </a:solidFill>
              </a:rPr>
              <a:t> : Densité énergétique de </a:t>
            </a:r>
            <a:r>
              <a:rPr b="1" lang="fr" sz="1650">
                <a:solidFill>
                  <a:schemeClr val="dk1"/>
                </a:solidFill>
              </a:rPr>
              <a:t>flux </a:t>
            </a:r>
            <a:r>
              <a:rPr lang="fr" sz="1650">
                <a:solidFill>
                  <a:schemeClr val="dk1"/>
                </a:solidFill>
              </a:rPr>
              <a:t>de photons incidents.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50">
                <a:solidFill>
                  <a:schemeClr val="dk1"/>
                </a:solidFill>
              </a:rPr>
              <a:t>Ψ(E,x)</a:t>
            </a:r>
            <a:r>
              <a:rPr lang="fr" sz="1650">
                <a:solidFill>
                  <a:schemeClr val="dk1"/>
                </a:solidFill>
              </a:rPr>
              <a:t> : Densité énergétique de </a:t>
            </a:r>
            <a:r>
              <a:rPr b="1" lang="fr" sz="1650">
                <a:solidFill>
                  <a:schemeClr val="dk1"/>
                </a:solidFill>
              </a:rPr>
              <a:t>flux </a:t>
            </a:r>
            <a:r>
              <a:rPr lang="fr" sz="1650">
                <a:solidFill>
                  <a:schemeClr val="dk1"/>
                </a:solidFill>
              </a:rPr>
              <a:t>de photons dans la photodiode.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50">
                <a:solidFill>
                  <a:schemeClr val="dk1"/>
                </a:solidFill>
              </a:rPr>
              <a:t>R(E) </a:t>
            </a:r>
            <a:r>
              <a:rPr lang="fr" sz="1650">
                <a:solidFill>
                  <a:schemeClr val="dk1"/>
                </a:solidFill>
              </a:rPr>
              <a:t>: Coefficient de </a:t>
            </a:r>
            <a:r>
              <a:rPr b="1" lang="fr" sz="1650">
                <a:solidFill>
                  <a:schemeClr val="dk1"/>
                </a:solidFill>
              </a:rPr>
              <a:t>réflexion </a:t>
            </a:r>
            <a:r>
              <a:rPr lang="fr" sz="1650">
                <a:solidFill>
                  <a:schemeClr val="dk1"/>
                </a:solidFill>
              </a:rPr>
              <a:t>en énergie de la photodiode.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50">
                <a:solidFill>
                  <a:schemeClr val="dk1"/>
                </a:solidFill>
              </a:rPr>
              <a:t>α(E) </a:t>
            </a:r>
            <a:r>
              <a:rPr lang="fr" sz="1650">
                <a:solidFill>
                  <a:schemeClr val="dk1"/>
                </a:solidFill>
              </a:rPr>
              <a:t>: Coefficient </a:t>
            </a:r>
            <a:r>
              <a:rPr b="1" lang="fr" sz="1650">
                <a:solidFill>
                  <a:schemeClr val="dk1"/>
                </a:solidFill>
              </a:rPr>
              <a:t>d’absorption </a:t>
            </a:r>
            <a:r>
              <a:rPr lang="fr" sz="1650">
                <a:solidFill>
                  <a:schemeClr val="dk1"/>
                </a:solidFill>
              </a:rPr>
              <a:t>du semiconducteur.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50">
                <a:solidFill>
                  <a:schemeClr val="dk1"/>
                </a:solidFill>
              </a:rPr>
              <a:t>g(E,x)</a:t>
            </a:r>
            <a:r>
              <a:rPr lang="fr" sz="1650">
                <a:solidFill>
                  <a:schemeClr val="dk1"/>
                </a:solidFill>
              </a:rPr>
              <a:t> : Densité énergétique de </a:t>
            </a:r>
            <a:r>
              <a:rPr b="1" lang="fr" sz="1650">
                <a:solidFill>
                  <a:schemeClr val="dk1"/>
                </a:solidFill>
              </a:rPr>
              <a:t>porteurs générés</a:t>
            </a:r>
            <a:r>
              <a:rPr lang="fr" sz="1650">
                <a:solidFill>
                  <a:schemeClr val="dk1"/>
                </a:solidFill>
              </a:rPr>
              <a:t> par les photons d’énergie E absorbés.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50">
                <a:solidFill>
                  <a:schemeClr val="dk1"/>
                </a:solidFill>
              </a:rPr>
              <a:t>G(x) </a:t>
            </a:r>
            <a:r>
              <a:rPr lang="fr" sz="1650">
                <a:solidFill>
                  <a:schemeClr val="dk1"/>
                </a:solidFill>
              </a:rPr>
              <a:t>: </a:t>
            </a:r>
            <a:r>
              <a:rPr b="1" lang="fr" sz="1650">
                <a:solidFill>
                  <a:schemeClr val="dk1"/>
                </a:solidFill>
              </a:rPr>
              <a:t>Nombre de porteurs générés</a:t>
            </a:r>
            <a:r>
              <a:rPr lang="fr" sz="1650">
                <a:solidFill>
                  <a:schemeClr val="dk1"/>
                </a:solidFill>
              </a:rPr>
              <a:t> par le flux </a:t>
            </a:r>
            <a:r>
              <a:rPr b="1" lang="fr" sz="1650">
                <a:solidFill>
                  <a:schemeClr val="dk1"/>
                </a:solidFill>
              </a:rPr>
              <a:t>complet </a:t>
            </a:r>
            <a:r>
              <a:rPr lang="fr" sz="1650">
                <a:solidFill>
                  <a:schemeClr val="dk1"/>
                </a:solidFill>
              </a:rPr>
              <a:t>de photons.</a:t>
            </a: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-121175" y="-40400"/>
            <a:ext cx="9411900" cy="534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563" y="447675"/>
            <a:ext cx="623887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/>
          <p:nvPr/>
        </p:nvSpPr>
        <p:spPr>
          <a:xfrm>
            <a:off x="-121175" y="-40400"/>
            <a:ext cx="9411900" cy="534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