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db7a9bacf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cdb7a9bacf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cdb7a9bacf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cdb7a9bacf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db7a9bacf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db7a9bacf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db7a9bacf_0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db7a9bacf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cdb7a9bacf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cdb7a9bacf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cdb7a9bacf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cdb7a9bacf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cdb7a9bacf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cdb7a9bacf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cdb7a9bacf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cdb7a9bacf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cdb7a9bacf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cdb7a9bacf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963050" y="0"/>
            <a:ext cx="5217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 u="sng">
                <a:latin typeface="Calibri"/>
                <a:ea typeface="Calibri"/>
                <a:cs typeface="Calibri"/>
                <a:sym typeface="Calibri"/>
              </a:rPr>
              <a:t>Structure spatiale des molécules</a:t>
            </a:r>
            <a:endParaRPr b="1" sz="26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85000"/>
            <a:ext cx="9144000" cy="1493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La structure spatiale à l’échelle de l’atome...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9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2"/>
          <p:cNvSpPr/>
          <p:nvPr/>
        </p:nvSpPr>
        <p:spPr>
          <a:xfrm>
            <a:off x="0" y="2080300"/>
            <a:ext cx="9144000" cy="3050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2"/>
          <p:cNvSpPr txBox="1"/>
          <p:nvPr/>
        </p:nvSpPr>
        <p:spPr>
          <a:xfrm>
            <a:off x="1963050" y="0"/>
            <a:ext cx="5217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 u="sng">
                <a:latin typeface="Calibri"/>
                <a:ea typeface="Calibri"/>
                <a:cs typeface="Calibri"/>
                <a:sym typeface="Calibri"/>
              </a:rPr>
              <a:t>Structure spatiale des molécules</a:t>
            </a:r>
            <a:endParaRPr b="1" sz="26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2"/>
          <p:cNvSpPr txBox="1"/>
          <p:nvPr/>
        </p:nvSpPr>
        <p:spPr>
          <a:xfrm>
            <a:off x="0" y="585000"/>
            <a:ext cx="9144000" cy="1493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La structure spatiale à l’échelle de l’atome...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9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2"/>
          <p:cNvSpPr txBox="1"/>
          <p:nvPr/>
        </p:nvSpPr>
        <p:spPr>
          <a:xfrm>
            <a:off x="88575" y="1110700"/>
            <a:ext cx="6748200" cy="8772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 u="sng">
                <a:latin typeface="Calibri"/>
                <a:ea typeface="Calibri"/>
                <a:cs typeface="Calibri"/>
                <a:sym typeface="Calibri"/>
              </a:rPr>
              <a:t>→ VSEPR :</a:t>
            </a:r>
            <a:endParaRPr b="1" sz="1500" u="sng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schéma de Lewis                                                         -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n+p : figure de répulsion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n doublets liants, p doublets non liants                  - 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et p : géométrie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22"/>
          <p:cNvSpPr txBox="1"/>
          <p:nvPr/>
        </p:nvSpPr>
        <p:spPr>
          <a:xfrm>
            <a:off x="0" y="2513600"/>
            <a:ext cx="357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Existence d’un moment dipolaire</a:t>
            </a:r>
            <a:endParaRPr i="1" sz="1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22"/>
          <p:cNvSpPr txBox="1"/>
          <p:nvPr/>
        </p:nvSpPr>
        <p:spPr>
          <a:xfrm>
            <a:off x="6836775" y="1110700"/>
            <a:ext cx="23073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Représentation de Cram</a:t>
            </a:r>
            <a:endParaRPr i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Carbone asymétrique</a:t>
            </a:r>
            <a:endParaRPr i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22"/>
          <p:cNvSpPr txBox="1"/>
          <p:nvPr/>
        </p:nvSpPr>
        <p:spPr>
          <a:xfrm>
            <a:off x="0" y="2040713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… implique une structure spatiale à l’échelle de la molécule.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22"/>
          <p:cNvSpPr txBox="1"/>
          <p:nvPr/>
        </p:nvSpPr>
        <p:spPr>
          <a:xfrm>
            <a:off x="4123625" y="2513600"/>
            <a:ext cx="2936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⇒ Molécules stéréoisomères</a:t>
            </a:r>
            <a:endParaRPr i="1" sz="1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22"/>
          <p:cNvSpPr/>
          <p:nvPr/>
        </p:nvSpPr>
        <p:spPr>
          <a:xfrm>
            <a:off x="4233075" y="2572100"/>
            <a:ext cx="2603700" cy="329400"/>
          </a:xfrm>
          <a:prstGeom prst="rect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9" name="Google Shape;209;p22"/>
          <p:cNvGrpSpPr/>
          <p:nvPr/>
        </p:nvGrpSpPr>
        <p:grpSpPr>
          <a:xfrm>
            <a:off x="6913020" y="2498302"/>
            <a:ext cx="406267" cy="477000"/>
            <a:chOff x="-462880" y="3335627"/>
            <a:chExt cx="406267" cy="477000"/>
          </a:xfrm>
        </p:grpSpPr>
        <p:sp>
          <p:nvSpPr>
            <p:cNvPr id="210" name="Google Shape;210;p22"/>
            <p:cNvSpPr/>
            <p:nvPr/>
          </p:nvSpPr>
          <p:spPr>
            <a:xfrm>
              <a:off x="-462880" y="3335636"/>
              <a:ext cx="406200" cy="385500"/>
            </a:xfrm>
            <a:prstGeom prst="triangle">
              <a:avLst>
                <a:gd fmla="val 50000" name="adj"/>
              </a:avLst>
            </a:prstGeom>
            <a:solidFill>
              <a:schemeClr val="lt1"/>
            </a:solidFill>
            <a:ln cap="flat" cmpd="sng" w="2857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22"/>
            <p:cNvSpPr txBox="1"/>
            <p:nvPr/>
          </p:nvSpPr>
          <p:spPr>
            <a:xfrm>
              <a:off x="-462812" y="3335627"/>
              <a:ext cx="406200" cy="47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fr" sz="1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!</a:t>
              </a:r>
              <a:endParaRPr sz="300"/>
            </a:p>
          </p:txBody>
        </p:sp>
      </p:grpSp>
      <p:sp>
        <p:nvSpPr>
          <p:cNvPr id="212" name="Google Shape;212;p22"/>
          <p:cNvSpPr txBox="1"/>
          <p:nvPr/>
        </p:nvSpPr>
        <p:spPr>
          <a:xfrm>
            <a:off x="7136225" y="2429000"/>
            <a:ext cx="2040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Pas comme les isomères de constitution !</a:t>
            </a:r>
            <a:endParaRPr b="1" i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3" name="Google Shape;213;p22"/>
          <p:cNvGrpSpPr/>
          <p:nvPr/>
        </p:nvGrpSpPr>
        <p:grpSpPr>
          <a:xfrm>
            <a:off x="6394275" y="3270425"/>
            <a:ext cx="2603700" cy="446400"/>
            <a:chOff x="1130175" y="3159575"/>
            <a:chExt cx="2603700" cy="446400"/>
          </a:xfrm>
        </p:grpSpPr>
        <p:sp>
          <p:nvSpPr>
            <p:cNvPr id="214" name="Google Shape;214;p22"/>
            <p:cNvSpPr/>
            <p:nvPr/>
          </p:nvSpPr>
          <p:spPr>
            <a:xfrm>
              <a:off x="1130175" y="3218075"/>
              <a:ext cx="2603700" cy="329400"/>
            </a:xfrm>
            <a:prstGeom prst="rect">
              <a:avLst/>
            </a:prstGeom>
            <a:noFill/>
            <a:ln cap="flat" cmpd="sng" w="3810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22"/>
            <p:cNvSpPr txBox="1"/>
            <p:nvPr/>
          </p:nvSpPr>
          <p:spPr>
            <a:xfrm>
              <a:off x="1278375" y="3159575"/>
              <a:ext cx="23073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fr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Conformères</a:t>
              </a:r>
              <a:endParaRPr i="1" sz="170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6" name="Google Shape;216;p22"/>
          <p:cNvGrpSpPr/>
          <p:nvPr/>
        </p:nvGrpSpPr>
        <p:grpSpPr>
          <a:xfrm>
            <a:off x="1729350" y="3139625"/>
            <a:ext cx="2603700" cy="708000"/>
            <a:chOff x="559925" y="3251350"/>
            <a:chExt cx="2603700" cy="708000"/>
          </a:xfrm>
        </p:grpSpPr>
        <p:sp>
          <p:nvSpPr>
            <p:cNvPr id="217" name="Google Shape;217;p22"/>
            <p:cNvSpPr/>
            <p:nvPr/>
          </p:nvSpPr>
          <p:spPr>
            <a:xfrm>
              <a:off x="559925" y="3297550"/>
              <a:ext cx="2603700" cy="615600"/>
            </a:xfrm>
            <a:prstGeom prst="rect">
              <a:avLst/>
            </a:prstGeom>
            <a:noFill/>
            <a:ln cap="flat" cmpd="sng" w="3810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22"/>
            <p:cNvSpPr txBox="1"/>
            <p:nvPr/>
          </p:nvSpPr>
          <p:spPr>
            <a:xfrm>
              <a:off x="708125" y="3251350"/>
              <a:ext cx="2307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fr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Séréoisomères de configuration</a:t>
              </a:r>
              <a:endParaRPr i="1" sz="170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9" name="Google Shape;219;p22"/>
          <p:cNvGrpSpPr/>
          <p:nvPr/>
        </p:nvGrpSpPr>
        <p:grpSpPr>
          <a:xfrm>
            <a:off x="205350" y="4613075"/>
            <a:ext cx="2603700" cy="446400"/>
            <a:chOff x="1130175" y="3159575"/>
            <a:chExt cx="2603700" cy="446400"/>
          </a:xfrm>
        </p:grpSpPr>
        <p:sp>
          <p:nvSpPr>
            <p:cNvPr id="220" name="Google Shape;220;p22"/>
            <p:cNvSpPr/>
            <p:nvPr/>
          </p:nvSpPr>
          <p:spPr>
            <a:xfrm>
              <a:off x="1130175" y="3218075"/>
              <a:ext cx="2603700" cy="329400"/>
            </a:xfrm>
            <a:prstGeom prst="rect">
              <a:avLst/>
            </a:prstGeom>
            <a:noFill/>
            <a:ln cap="flat" cmpd="sng" w="3810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22"/>
            <p:cNvSpPr txBox="1"/>
            <p:nvPr/>
          </p:nvSpPr>
          <p:spPr>
            <a:xfrm>
              <a:off x="1278375" y="3159575"/>
              <a:ext cx="23073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fr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Enantiomères</a:t>
              </a:r>
              <a:endParaRPr i="1" sz="170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2" name="Google Shape;222;p22"/>
          <p:cNvGrpSpPr/>
          <p:nvPr/>
        </p:nvGrpSpPr>
        <p:grpSpPr>
          <a:xfrm>
            <a:off x="4794075" y="4613075"/>
            <a:ext cx="2603700" cy="446400"/>
            <a:chOff x="1130175" y="3159575"/>
            <a:chExt cx="2603700" cy="446400"/>
          </a:xfrm>
        </p:grpSpPr>
        <p:sp>
          <p:nvSpPr>
            <p:cNvPr id="223" name="Google Shape;223;p22"/>
            <p:cNvSpPr/>
            <p:nvPr/>
          </p:nvSpPr>
          <p:spPr>
            <a:xfrm>
              <a:off x="1130175" y="3218075"/>
              <a:ext cx="2603700" cy="329400"/>
            </a:xfrm>
            <a:prstGeom prst="rect">
              <a:avLst/>
            </a:prstGeom>
            <a:noFill/>
            <a:ln cap="flat" cmpd="sng" w="3810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22"/>
            <p:cNvSpPr txBox="1"/>
            <p:nvPr/>
          </p:nvSpPr>
          <p:spPr>
            <a:xfrm>
              <a:off x="1278375" y="3159575"/>
              <a:ext cx="23073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fr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Diastéréoisomères</a:t>
              </a:r>
              <a:endParaRPr i="1" sz="170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25" name="Google Shape;225;p22"/>
          <p:cNvCxnSpPr>
            <a:stCxn id="208" idx="2"/>
            <a:endCxn id="217" idx="3"/>
          </p:cNvCxnSpPr>
          <p:nvPr/>
        </p:nvCxnSpPr>
        <p:spPr>
          <a:xfrm rot="5400000">
            <a:off x="4637925" y="2596700"/>
            <a:ext cx="592200" cy="1201800"/>
          </a:xfrm>
          <a:prstGeom prst="bent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6" name="Google Shape;226;p22"/>
          <p:cNvCxnSpPr>
            <a:stCxn id="217" idx="3"/>
            <a:endCxn id="214" idx="1"/>
          </p:cNvCxnSpPr>
          <p:nvPr/>
        </p:nvCxnSpPr>
        <p:spPr>
          <a:xfrm>
            <a:off x="4333050" y="3493625"/>
            <a:ext cx="20613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7" name="Google Shape;227;p22"/>
          <p:cNvSpPr txBox="1"/>
          <p:nvPr/>
        </p:nvSpPr>
        <p:spPr>
          <a:xfrm>
            <a:off x="3078925" y="3922550"/>
            <a:ext cx="2040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Images     l’une de l’autre dans un   miroir?</a:t>
            </a:r>
            <a:endParaRPr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22"/>
          <p:cNvSpPr txBox="1"/>
          <p:nvPr/>
        </p:nvSpPr>
        <p:spPr>
          <a:xfrm>
            <a:off x="2755950" y="4760063"/>
            <a:ext cx="1094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oui</a:t>
            </a:r>
            <a:endParaRPr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22"/>
          <p:cNvSpPr txBox="1"/>
          <p:nvPr/>
        </p:nvSpPr>
        <p:spPr>
          <a:xfrm>
            <a:off x="5338350" y="3403850"/>
            <a:ext cx="120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non</a:t>
            </a:r>
            <a:endParaRPr/>
          </a:p>
        </p:txBody>
      </p:sp>
      <p:cxnSp>
        <p:nvCxnSpPr>
          <p:cNvPr id="230" name="Google Shape;230;p22"/>
          <p:cNvCxnSpPr>
            <a:stCxn id="220" idx="3"/>
          </p:cNvCxnSpPr>
          <p:nvPr/>
        </p:nvCxnSpPr>
        <p:spPr>
          <a:xfrm flipH="1" rot="10800000">
            <a:off x="2809050" y="3797375"/>
            <a:ext cx="988500" cy="1038900"/>
          </a:xfrm>
          <a:prstGeom prst="bent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1" name="Google Shape;231;p22"/>
          <p:cNvCxnSpPr>
            <a:endCxn id="223" idx="1"/>
          </p:cNvCxnSpPr>
          <p:nvPr/>
        </p:nvCxnSpPr>
        <p:spPr>
          <a:xfrm>
            <a:off x="2808975" y="4836275"/>
            <a:ext cx="19851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2" name="Google Shape;232;p22"/>
          <p:cNvSpPr txBox="1"/>
          <p:nvPr/>
        </p:nvSpPr>
        <p:spPr>
          <a:xfrm>
            <a:off x="3701725" y="4760075"/>
            <a:ext cx="120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non</a:t>
            </a:r>
            <a:endParaRPr/>
          </a:p>
        </p:txBody>
      </p:sp>
      <p:sp>
        <p:nvSpPr>
          <p:cNvPr id="233" name="Google Shape;233;p22"/>
          <p:cNvSpPr txBox="1"/>
          <p:nvPr/>
        </p:nvSpPr>
        <p:spPr>
          <a:xfrm>
            <a:off x="4386675" y="3403838"/>
            <a:ext cx="1094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oui</a:t>
            </a:r>
            <a:endParaRPr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22"/>
          <p:cNvSpPr txBox="1"/>
          <p:nvPr/>
        </p:nvSpPr>
        <p:spPr>
          <a:xfrm>
            <a:off x="4794075" y="2901500"/>
            <a:ext cx="2040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Rupture   de liaison?</a:t>
            </a:r>
            <a:endParaRPr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1963050" y="0"/>
            <a:ext cx="5217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 u="sng">
                <a:latin typeface="Calibri"/>
                <a:ea typeface="Calibri"/>
                <a:cs typeface="Calibri"/>
                <a:sym typeface="Calibri"/>
              </a:rPr>
              <a:t>Structure spatiale des molécules</a:t>
            </a:r>
            <a:endParaRPr b="1" sz="26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0" y="585000"/>
            <a:ext cx="9144000" cy="1493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La structure spatiale à l’échelle de l’atome...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9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88575" y="1110700"/>
            <a:ext cx="6748200" cy="8772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 u="sng">
                <a:latin typeface="Calibri"/>
                <a:ea typeface="Calibri"/>
                <a:cs typeface="Calibri"/>
                <a:sym typeface="Calibri"/>
              </a:rPr>
              <a:t>→ VSEPR :</a:t>
            </a:r>
            <a:endParaRPr b="1" sz="1500" u="sng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schéma de Lewis                                                         -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n+p : figure de répulsion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n doublets liants, p doublets non liants                  - 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et p : géométrie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/>
        </p:nvSpPr>
        <p:spPr>
          <a:xfrm>
            <a:off x="1963050" y="0"/>
            <a:ext cx="5217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 u="sng">
                <a:latin typeface="Calibri"/>
                <a:ea typeface="Calibri"/>
                <a:cs typeface="Calibri"/>
                <a:sym typeface="Calibri"/>
              </a:rPr>
              <a:t>Structure spatiale des molécules</a:t>
            </a:r>
            <a:endParaRPr b="1" sz="26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0" y="585000"/>
            <a:ext cx="9144000" cy="1493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La structure spatiale à l’échelle de l’atome...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9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/>
        </p:nvSpPr>
        <p:spPr>
          <a:xfrm>
            <a:off x="88575" y="1110700"/>
            <a:ext cx="6748200" cy="8772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 u="sng">
                <a:latin typeface="Calibri"/>
                <a:ea typeface="Calibri"/>
                <a:cs typeface="Calibri"/>
                <a:sym typeface="Calibri"/>
              </a:rPr>
              <a:t>→ VSEPR :</a:t>
            </a:r>
            <a:endParaRPr b="1" sz="1500" u="sng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schéma de Lewis                                                         -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n+p : figure de répulsion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n doublets liants, p doublets non liants                  - 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et p : géométrie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6836775" y="1110700"/>
            <a:ext cx="23073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Représentation de Cram</a:t>
            </a:r>
            <a:endParaRPr i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Carbone asymétrique</a:t>
            </a:r>
            <a:endParaRPr i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/>
          <p:nvPr/>
        </p:nvSpPr>
        <p:spPr>
          <a:xfrm>
            <a:off x="0" y="2080300"/>
            <a:ext cx="9144000" cy="3050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/>
        </p:nvSpPr>
        <p:spPr>
          <a:xfrm>
            <a:off x="1963050" y="0"/>
            <a:ext cx="5217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 u="sng">
                <a:latin typeface="Calibri"/>
                <a:ea typeface="Calibri"/>
                <a:cs typeface="Calibri"/>
                <a:sym typeface="Calibri"/>
              </a:rPr>
              <a:t>Structure spatiale des molécules</a:t>
            </a:r>
            <a:endParaRPr b="1" sz="26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0" y="585000"/>
            <a:ext cx="9144000" cy="1493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La structure spatiale à l’échelle de l’atome...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9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 txBox="1"/>
          <p:nvPr/>
        </p:nvSpPr>
        <p:spPr>
          <a:xfrm>
            <a:off x="88575" y="1110700"/>
            <a:ext cx="6748200" cy="8772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 u="sng">
                <a:latin typeface="Calibri"/>
                <a:ea typeface="Calibri"/>
                <a:cs typeface="Calibri"/>
                <a:sym typeface="Calibri"/>
              </a:rPr>
              <a:t>→ VSEPR :</a:t>
            </a:r>
            <a:endParaRPr b="1" sz="1500" u="sng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schéma de Lewis                                                         -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n+p : figure de répulsion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n doublets liants, p doublets non liants                  - 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et p : géométrie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6"/>
          <p:cNvSpPr txBox="1"/>
          <p:nvPr/>
        </p:nvSpPr>
        <p:spPr>
          <a:xfrm>
            <a:off x="0" y="2513600"/>
            <a:ext cx="357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Existence d’un moment dipolaire</a:t>
            </a:r>
            <a:endParaRPr i="1" sz="1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6836775" y="1110700"/>
            <a:ext cx="23073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Représentation de Cram</a:t>
            </a:r>
            <a:endParaRPr i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Carbone asymétrique</a:t>
            </a:r>
            <a:endParaRPr i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0" y="2040713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… implique une structure spatiale à l’échelle de la molécule.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/>
          <p:nvPr/>
        </p:nvSpPr>
        <p:spPr>
          <a:xfrm>
            <a:off x="0" y="2080300"/>
            <a:ext cx="9144000" cy="3050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7"/>
          <p:cNvSpPr txBox="1"/>
          <p:nvPr/>
        </p:nvSpPr>
        <p:spPr>
          <a:xfrm>
            <a:off x="1963050" y="0"/>
            <a:ext cx="5217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 u="sng">
                <a:latin typeface="Calibri"/>
                <a:ea typeface="Calibri"/>
                <a:cs typeface="Calibri"/>
                <a:sym typeface="Calibri"/>
              </a:rPr>
              <a:t>Structure spatiale des molécules</a:t>
            </a:r>
            <a:endParaRPr b="1" sz="26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7"/>
          <p:cNvSpPr txBox="1"/>
          <p:nvPr/>
        </p:nvSpPr>
        <p:spPr>
          <a:xfrm>
            <a:off x="0" y="585000"/>
            <a:ext cx="9144000" cy="1493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La structure spatiale à l’échelle de l’atome...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9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7"/>
          <p:cNvSpPr txBox="1"/>
          <p:nvPr/>
        </p:nvSpPr>
        <p:spPr>
          <a:xfrm>
            <a:off x="88575" y="1110700"/>
            <a:ext cx="6748200" cy="8772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 u="sng">
                <a:latin typeface="Calibri"/>
                <a:ea typeface="Calibri"/>
                <a:cs typeface="Calibri"/>
                <a:sym typeface="Calibri"/>
              </a:rPr>
              <a:t>→ </a:t>
            </a:r>
            <a:r>
              <a:rPr b="1" lang="fr" sz="1500" u="sng">
                <a:latin typeface="Calibri"/>
                <a:ea typeface="Calibri"/>
                <a:cs typeface="Calibri"/>
                <a:sym typeface="Calibri"/>
              </a:rPr>
              <a:t>VSEPR :</a:t>
            </a:r>
            <a:endParaRPr b="1" sz="1500" u="sng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schéma de Lewis                                                         -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n+p : figure de répulsion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n doublets liants, p doublets non liants                  - 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et p : géométrie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0" y="2513600"/>
            <a:ext cx="357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Existence d’un moment dipolaire</a:t>
            </a:r>
            <a:endParaRPr i="1" sz="1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7"/>
          <p:cNvSpPr txBox="1"/>
          <p:nvPr/>
        </p:nvSpPr>
        <p:spPr>
          <a:xfrm>
            <a:off x="6836775" y="1110700"/>
            <a:ext cx="23073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Représentation de Cram</a:t>
            </a:r>
            <a:endParaRPr i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Carbone asymétrique</a:t>
            </a:r>
            <a:endParaRPr i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7"/>
          <p:cNvSpPr txBox="1"/>
          <p:nvPr/>
        </p:nvSpPr>
        <p:spPr>
          <a:xfrm>
            <a:off x="0" y="2040713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… implique une structure spatiale à l’échelle de la molécule.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4123625" y="2513600"/>
            <a:ext cx="2936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⇒ Molécules stéréoisomères</a:t>
            </a:r>
            <a:endParaRPr i="1" sz="17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/>
          <p:nvPr/>
        </p:nvSpPr>
        <p:spPr>
          <a:xfrm>
            <a:off x="0" y="2080300"/>
            <a:ext cx="9144000" cy="3050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8"/>
          <p:cNvSpPr txBox="1"/>
          <p:nvPr/>
        </p:nvSpPr>
        <p:spPr>
          <a:xfrm>
            <a:off x="1963050" y="0"/>
            <a:ext cx="5217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 u="sng">
                <a:latin typeface="Calibri"/>
                <a:ea typeface="Calibri"/>
                <a:cs typeface="Calibri"/>
                <a:sym typeface="Calibri"/>
              </a:rPr>
              <a:t>Structure spatiale des molécules</a:t>
            </a:r>
            <a:endParaRPr b="1" sz="26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8"/>
          <p:cNvSpPr txBox="1"/>
          <p:nvPr/>
        </p:nvSpPr>
        <p:spPr>
          <a:xfrm>
            <a:off x="0" y="585000"/>
            <a:ext cx="9144000" cy="1493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La structure spatiale à l’échelle de l’atome...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9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8"/>
          <p:cNvSpPr txBox="1"/>
          <p:nvPr/>
        </p:nvSpPr>
        <p:spPr>
          <a:xfrm>
            <a:off x="88575" y="1110700"/>
            <a:ext cx="6748200" cy="8772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 u="sng">
                <a:latin typeface="Calibri"/>
                <a:ea typeface="Calibri"/>
                <a:cs typeface="Calibri"/>
                <a:sym typeface="Calibri"/>
              </a:rPr>
              <a:t>→ VSEPR :</a:t>
            </a:r>
            <a:endParaRPr b="1" sz="1500" u="sng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schéma de Lewis                                                         -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n+p : figure de répulsion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n doublets liants, p doublets non liants                  - 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et p : géométrie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8"/>
          <p:cNvSpPr txBox="1"/>
          <p:nvPr/>
        </p:nvSpPr>
        <p:spPr>
          <a:xfrm>
            <a:off x="0" y="2513600"/>
            <a:ext cx="357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Existence d’un moment dipolaire</a:t>
            </a:r>
            <a:endParaRPr i="1" sz="1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8"/>
          <p:cNvSpPr txBox="1"/>
          <p:nvPr/>
        </p:nvSpPr>
        <p:spPr>
          <a:xfrm>
            <a:off x="6836775" y="1110700"/>
            <a:ext cx="23073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Représentation de Cram</a:t>
            </a:r>
            <a:endParaRPr i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Carbone asymétrique</a:t>
            </a:r>
            <a:endParaRPr i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8"/>
          <p:cNvSpPr txBox="1"/>
          <p:nvPr/>
        </p:nvSpPr>
        <p:spPr>
          <a:xfrm>
            <a:off x="0" y="2040713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… implique une structure spatiale à l’échelle de la molécule.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8"/>
          <p:cNvSpPr txBox="1"/>
          <p:nvPr/>
        </p:nvSpPr>
        <p:spPr>
          <a:xfrm>
            <a:off x="4123625" y="2513600"/>
            <a:ext cx="2936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⇒ Molécules stéréoisomères</a:t>
            </a:r>
            <a:endParaRPr i="1" sz="1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8"/>
          <p:cNvSpPr/>
          <p:nvPr/>
        </p:nvSpPr>
        <p:spPr>
          <a:xfrm>
            <a:off x="4233075" y="2572100"/>
            <a:ext cx="2603700" cy="329400"/>
          </a:xfrm>
          <a:prstGeom prst="rect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7" name="Google Shape;107;p18"/>
          <p:cNvGrpSpPr/>
          <p:nvPr/>
        </p:nvGrpSpPr>
        <p:grpSpPr>
          <a:xfrm>
            <a:off x="6913020" y="2498302"/>
            <a:ext cx="406267" cy="477000"/>
            <a:chOff x="-462880" y="3335627"/>
            <a:chExt cx="406267" cy="477000"/>
          </a:xfrm>
        </p:grpSpPr>
        <p:sp>
          <p:nvSpPr>
            <p:cNvPr id="108" name="Google Shape;108;p18"/>
            <p:cNvSpPr/>
            <p:nvPr/>
          </p:nvSpPr>
          <p:spPr>
            <a:xfrm>
              <a:off x="-462880" y="3335636"/>
              <a:ext cx="406200" cy="385500"/>
            </a:xfrm>
            <a:prstGeom prst="triangle">
              <a:avLst>
                <a:gd fmla="val 50000" name="adj"/>
              </a:avLst>
            </a:prstGeom>
            <a:solidFill>
              <a:schemeClr val="lt1"/>
            </a:solidFill>
            <a:ln cap="flat" cmpd="sng" w="2857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8"/>
            <p:cNvSpPr txBox="1"/>
            <p:nvPr/>
          </p:nvSpPr>
          <p:spPr>
            <a:xfrm>
              <a:off x="-462812" y="3335627"/>
              <a:ext cx="406200" cy="47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fr" sz="1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!</a:t>
              </a:r>
              <a:endParaRPr sz="300"/>
            </a:p>
          </p:txBody>
        </p:sp>
      </p:grpSp>
      <p:sp>
        <p:nvSpPr>
          <p:cNvPr id="110" name="Google Shape;110;p18"/>
          <p:cNvSpPr txBox="1"/>
          <p:nvPr/>
        </p:nvSpPr>
        <p:spPr>
          <a:xfrm>
            <a:off x="7136225" y="2429000"/>
            <a:ext cx="2040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Pas comme les isomères de constitution !</a:t>
            </a:r>
            <a:endParaRPr b="1" i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/>
          <p:nvPr/>
        </p:nvSpPr>
        <p:spPr>
          <a:xfrm>
            <a:off x="0" y="2080300"/>
            <a:ext cx="9144000" cy="3050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9"/>
          <p:cNvSpPr txBox="1"/>
          <p:nvPr/>
        </p:nvSpPr>
        <p:spPr>
          <a:xfrm>
            <a:off x="1963050" y="0"/>
            <a:ext cx="5217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 u="sng">
                <a:latin typeface="Calibri"/>
                <a:ea typeface="Calibri"/>
                <a:cs typeface="Calibri"/>
                <a:sym typeface="Calibri"/>
              </a:rPr>
              <a:t>Structure spatiale des molécules</a:t>
            </a:r>
            <a:endParaRPr b="1" sz="26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9"/>
          <p:cNvSpPr txBox="1"/>
          <p:nvPr/>
        </p:nvSpPr>
        <p:spPr>
          <a:xfrm>
            <a:off x="0" y="585000"/>
            <a:ext cx="9144000" cy="1493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La structure spatiale à l’échelle de l’atome...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9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9"/>
          <p:cNvSpPr txBox="1"/>
          <p:nvPr/>
        </p:nvSpPr>
        <p:spPr>
          <a:xfrm>
            <a:off x="88575" y="1110700"/>
            <a:ext cx="6748200" cy="8772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 u="sng">
                <a:latin typeface="Calibri"/>
                <a:ea typeface="Calibri"/>
                <a:cs typeface="Calibri"/>
                <a:sym typeface="Calibri"/>
              </a:rPr>
              <a:t>→ VSEPR :</a:t>
            </a:r>
            <a:endParaRPr b="1" sz="1500" u="sng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schéma de Lewis                                                         -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n+p : figure de répulsion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n doublets liants, p doublets non liants                  - 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et p : géométrie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9"/>
          <p:cNvSpPr txBox="1"/>
          <p:nvPr/>
        </p:nvSpPr>
        <p:spPr>
          <a:xfrm>
            <a:off x="0" y="2513600"/>
            <a:ext cx="357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Existence d’un moment dipolaire</a:t>
            </a:r>
            <a:endParaRPr i="1" sz="1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9"/>
          <p:cNvSpPr txBox="1"/>
          <p:nvPr/>
        </p:nvSpPr>
        <p:spPr>
          <a:xfrm>
            <a:off x="6836775" y="1110700"/>
            <a:ext cx="23073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Représentation de Cram</a:t>
            </a:r>
            <a:endParaRPr i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Carbone asymétrique</a:t>
            </a:r>
            <a:endParaRPr i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9"/>
          <p:cNvSpPr txBox="1"/>
          <p:nvPr/>
        </p:nvSpPr>
        <p:spPr>
          <a:xfrm>
            <a:off x="0" y="2040713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… implique une structure spatiale à l’échelle de la molécule.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9"/>
          <p:cNvSpPr txBox="1"/>
          <p:nvPr/>
        </p:nvSpPr>
        <p:spPr>
          <a:xfrm>
            <a:off x="4123625" y="2513600"/>
            <a:ext cx="2936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⇒ Molécules stéréoisomères</a:t>
            </a:r>
            <a:endParaRPr i="1" sz="1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9"/>
          <p:cNvSpPr/>
          <p:nvPr/>
        </p:nvSpPr>
        <p:spPr>
          <a:xfrm>
            <a:off x="4233075" y="2572100"/>
            <a:ext cx="2603700" cy="329400"/>
          </a:xfrm>
          <a:prstGeom prst="rect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4" name="Google Shape;124;p19"/>
          <p:cNvGrpSpPr/>
          <p:nvPr/>
        </p:nvGrpSpPr>
        <p:grpSpPr>
          <a:xfrm>
            <a:off x="6913020" y="2498302"/>
            <a:ext cx="406267" cy="477000"/>
            <a:chOff x="-462880" y="3335627"/>
            <a:chExt cx="406267" cy="477000"/>
          </a:xfrm>
        </p:grpSpPr>
        <p:sp>
          <p:nvSpPr>
            <p:cNvPr id="125" name="Google Shape;125;p19"/>
            <p:cNvSpPr/>
            <p:nvPr/>
          </p:nvSpPr>
          <p:spPr>
            <a:xfrm>
              <a:off x="-462880" y="3335636"/>
              <a:ext cx="406200" cy="385500"/>
            </a:xfrm>
            <a:prstGeom prst="triangle">
              <a:avLst>
                <a:gd fmla="val 50000" name="adj"/>
              </a:avLst>
            </a:prstGeom>
            <a:solidFill>
              <a:schemeClr val="lt1"/>
            </a:solidFill>
            <a:ln cap="flat" cmpd="sng" w="2857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9"/>
            <p:cNvSpPr txBox="1"/>
            <p:nvPr/>
          </p:nvSpPr>
          <p:spPr>
            <a:xfrm>
              <a:off x="-462812" y="3335627"/>
              <a:ext cx="406200" cy="47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fr" sz="1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!</a:t>
              </a:r>
              <a:endParaRPr sz="300"/>
            </a:p>
          </p:txBody>
        </p:sp>
      </p:grpSp>
      <p:sp>
        <p:nvSpPr>
          <p:cNvPr id="127" name="Google Shape;127;p19"/>
          <p:cNvSpPr txBox="1"/>
          <p:nvPr/>
        </p:nvSpPr>
        <p:spPr>
          <a:xfrm>
            <a:off x="7136225" y="2429000"/>
            <a:ext cx="2040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Pas comme les isomères de constitution !</a:t>
            </a:r>
            <a:endParaRPr b="1" i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8" name="Google Shape;128;p19"/>
          <p:cNvGrpSpPr/>
          <p:nvPr/>
        </p:nvGrpSpPr>
        <p:grpSpPr>
          <a:xfrm>
            <a:off x="1729350" y="3139625"/>
            <a:ext cx="2603700" cy="708000"/>
            <a:chOff x="559925" y="3251350"/>
            <a:chExt cx="2603700" cy="708000"/>
          </a:xfrm>
        </p:grpSpPr>
        <p:sp>
          <p:nvSpPr>
            <p:cNvPr id="129" name="Google Shape;129;p19"/>
            <p:cNvSpPr/>
            <p:nvPr/>
          </p:nvSpPr>
          <p:spPr>
            <a:xfrm>
              <a:off x="559925" y="3297550"/>
              <a:ext cx="2603700" cy="615600"/>
            </a:xfrm>
            <a:prstGeom prst="rect">
              <a:avLst/>
            </a:prstGeom>
            <a:noFill/>
            <a:ln cap="flat" cmpd="sng" w="3810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9"/>
            <p:cNvSpPr txBox="1"/>
            <p:nvPr/>
          </p:nvSpPr>
          <p:spPr>
            <a:xfrm>
              <a:off x="708125" y="3251350"/>
              <a:ext cx="2307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fr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Séréoisomères de configuration</a:t>
              </a:r>
              <a:endParaRPr i="1" sz="170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1" name="Google Shape;131;p19"/>
          <p:cNvCxnSpPr>
            <a:stCxn id="123" idx="2"/>
            <a:endCxn id="129" idx="3"/>
          </p:cNvCxnSpPr>
          <p:nvPr/>
        </p:nvCxnSpPr>
        <p:spPr>
          <a:xfrm rot="5400000">
            <a:off x="4637925" y="2596700"/>
            <a:ext cx="592200" cy="1201800"/>
          </a:xfrm>
          <a:prstGeom prst="bent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2" name="Google Shape;132;p19"/>
          <p:cNvSpPr txBox="1"/>
          <p:nvPr/>
        </p:nvSpPr>
        <p:spPr>
          <a:xfrm>
            <a:off x="4386675" y="3403838"/>
            <a:ext cx="1094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oui</a:t>
            </a:r>
            <a:endParaRPr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9"/>
          <p:cNvSpPr txBox="1"/>
          <p:nvPr/>
        </p:nvSpPr>
        <p:spPr>
          <a:xfrm>
            <a:off x="4794075" y="2901500"/>
            <a:ext cx="2040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Rupture   de liaison?</a:t>
            </a:r>
            <a:endParaRPr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0"/>
          <p:cNvSpPr/>
          <p:nvPr/>
        </p:nvSpPr>
        <p:spPr>
          <a:xfrm>
            <a:off x="0" y="2080300"/>
            <a:ext cx="9144000" cy="3050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0"/>
          <p:cNvSpPr txBox="1"/>
          <p:nvPr/>
        </p:nvSpPr>
        <p:spPr>
          <a:xfrm>
            <a:off x="1963050" y="0"/>
            <a:ext cx="5217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 u="sng">
                <a:latin typeface="Calibri"/>
                <a:ea typeface="Calibri"/>
                <a:cs typeface="Calibri"/>
                <a:sym typeface="Calibri"/>
              </a:rPr>
              <a:t>Structure spatiale des molécules</a:t>
            </a:r>
            <a:endParaRPr b="1" sz="26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0"/>
          <p:cNvSpPr txBox="1"/>
          <p:nvPr/>
        </p:nvSpPr>
        <p:spPr>
          <a:xfrm>
            <a:off x="0" y="585000"/>
            <a:ext cx="9144000" cy="1493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La structure spatiale à l’échelle de l’atome...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9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0"/>
          <p:cNvSpPr txBox="1"/>
          <p:nvPr/>
        </p:nvSpPr>
        <p:spPr>
          <a:xfrm>
            <a:off x="88575" y="1110700"/>
            <a:ext cx="6748200" cy="8772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 u="sng">
                <a:latin typeface="Calibri"/>
                <a:ea typeface="Calibri"/>
                <a:cs typeface="Calibri"/>
                <a:sym typeface="Calibri"/>
              </a:rPr>
              <a:t>→ VSEPR :</a:t>
            </a:r>
            <a:endParaRPr b="1" sz="1500" u="sng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schéma de Lewis                                                         -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n+p : figure de répulsion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n doublets liants, p doublets non liants                  - 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et p : géométrie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0"/>
          <p:cNvSpPr txBox="1"/>
          <p:nvPr/>
        </p:nvSpPr>
        <p:spPr>
          <a:xfrm>
            <a:off x="0" y="2513600"/>
            <a:ext cx="357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Existence d’un moment dipolaire</a:t>
            </a:r>
            <a:endParaRPr i="1" sz="1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0"/>
          <p:cNvSpPr txBox="1"/>
          <p:nvPr/>
        </p:nvSpPr>
        <p:spPr>
          <a:xfrm>
            <a:off x="6836775" y="1110700"/>
            <a:ext cx="23073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Représentation de Cram</a:t>
            </a:r>
            <a:endParaRPr i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Carbone asymétrique</a:t>
            </a:r>
            <a:endParaRPr i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20"/>
          <p:cNvSpPr txBox="1"/>
          <p:nvPr/>
        </p:nvSpPr>
        <p:spPr>
          <a:xfrm>
            <a:off x="0" y="2040713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… implique une structure spatiale à l’échelle de la molécule.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0"/>
          <p:cNvSpPr txBox="1"/>
          <p:nvPr/>
        </p:nvSpPr>
        <p:spPr>
          <a:xfrm>
            <a:off x="4123625" y="2513600"/>
            <a:ext cx="2936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⇒ Molécules stéréoisomères</a:t>
            </a:r>
            <a:endParaRPr i="1" sz="1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20"/>
          <p:cNvSpPr/>
          <p:nvPr/>
        </p:nvSpPr>
        <p:spPr>
          <a:xfrm>
            <a:off x="4233075" y="2572100"/>
            <a:ext cx="2603700" cy="329400"/>
          </a:xfrm>
          <a:prstGeom prst="rect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7" name="Google Shape;147;p20"/>
          <p:cNvGrpSpPr/>
          <p:nvPr/>
        </p:nvGrpSpPr>
        <p:grpSpPr>
          <a:xfrm>
            <a:off x="6913020" y="2498302"/>
            <a:ext cx="406267" cy="477000"/>
            <a:chOff x="-462880" y="3335627"/>
            <a:chExt cx="406267" cy="477000"/>
          </a:xfrm>
        </p:grpSpPr>
        <p:sp>
          <p:nvSpPr>
            <p:cNvPr id="148" name="Google Shape;148;p20"/>
            <p:cNvSpPr/>
            <p:nvPr/>
          </p:nvSpPr>
          <p:spPr>
            <a:xfrm>
              <a:off x="-462880" y="3335636"/>
              <a:ext cx="406200" cy="385500"/>
            </a:xfrm>
            <a:prstGeom prst="triangle">
              <a:avLst>
                <a:gd fmla="val 50000" name="adj"/>
              </a:avLst>
            </a:prstGeom>
            <a:solidFill>
              <a:schemeClr val="lt1"/>
            </a:solidFill>
            <a:ln cap="flat" cmpd="sng" w="2857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20"/>
            <p:cNvSpPr txBox="1"/>
            <p:nvPr/>
          </p:nvSpPr>
          <p:spPr>
            <a:xfrm>
              <a:off x="-462812" y="3335627"/>
              <a:ext cx="406200" cy="47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fr" sz="1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!</a:t>
              </a:r>
              <a:endParaRPr sz="300"/>
            </a:p>
          </p:txBody>
        </p:sp>
      </p:grpSp>
      <p:sp>
        <p:nvSpPr>
          <p:cNvPr id="150" name="Google Shape;150;p20"/>
          <p:cNvSpPr txBox="1"/>
          <p:nvPr/>
        </p:nvSpPr>
        <p:spPr>
          <a:xfrm>
            <a:off x="7136225" y="2429000"/>
            <a:ext cx="2040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Pas comme les isomères de constitution !</a:t>
            </a:r>
            <a:endParaRPr b="1" i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1" name="Google Shape;151;p20"/>
          <p:cNvGrpSpPr/>
          <p:nvPr/>
        </p:nvGrpSpPr>
        <p:grpSpPr>
          <a:xfrm>
            <a:off x="6394275" y="3270425"/>
            <a:ext cx="2603700" cy="446400"/>
            <a:chOff x="1130175" y="3159575"/>
            <a:chExt cx="2603700" cy="446400"/>
          </a:xfrm>
        </p:grpSpPr>
        <p:sp>
          <p:nvSpPr>
            <p:cNvPr id="152" name="Google Shape;152;p20"/>
            <p:cNvSpPr/>
            <p:nvPr/>
          </p:nvSpPr>
          <p:spPr>
            <a:xfrm>
              <a:off x="1130175" y="3218075"/>
              <a:ext cx="2603700" cy="329400"/>
            </a:xfrm>
            <a:prstGeom prst="rect">
              <a:avLst/>
            </a:prstGeom>
            <a:noFill/>
            <a:ln cap="flat" cmpd="sng" w="3810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20"/>
            <p:cNvSpPr txBox="1"/>
            <p:nvPr/>
          </p:nvSpPr>
          <p:spPr>
            <a:xfrm>
              <a:off x="1278375" y="3159575"/>
              <a:ext cx="23073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fr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Conformères</a:t>
              </a:r>
              <a:endParaRPr i="1" sz="170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4" name="Google Shape;154;p20"/>
          <p:cNvGrpSpPr/>
          <p:nvPr/>
        </p:nvGrpSpPr>
        <p:grpSpPr>
          <a:xfrm>
            <a:off x="1729350" y="3139625"/>
            <a:ext cx="2603700" cy="708000"/>
            <a:chOff x="559925" y="3251350"/>
            <a:chExt cx="2603700" cy="708000"/>
          </a:xfrm>
        </p:grpSpPr>
        <p:sp>
          <p:nvSpPr>
            <p:cNvPr id="155" name="Google Shape;155;p20"/>
            <p:cNvSpPr/>
            <p:nvPr/>
          </p:nvSpPr>
          <p:spPr>
            <a:xfrm>
              <a:off x="559925" y="3297550"/>
              <a:ext cx="2603700" cy="615600"/>
            </a:xfrm>
            <a:prstGeom prst="rect">
              <a:avLst/>
            </a:prstGeom>
            <a:noFill/>
            <a:ln cap="flat" cmpd="sng" w="3810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20"/>
            <p:cNvSpPr txBox="1"/>
            <p:nvPr/>
          </p:nvSpPr>
          <p:spPr>
            <a:xfrm>
              <a:off x="708125" y="3251350"/>
              <a:ext cx="2307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fr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Séréoisomères de configuration</a:t>
              </a:r>
              <a:endParaRPr i="1" sz="170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57" name="Google Shape;157;p20"/>
          <p:cNvCxnSpPr>
            <a:stCxn id="146" idx="2"/>
            <a:endCxn id="155" idx="3"/>
          </p:cNvCxnSpPr>
          <p:nvPr/>
        </p:nvCxnSpPr>
        <p:spPr>
          <a:xfrm rot="5400000">
            <a:off x="4637925" y="2596700"/>
            <a:ext cx="592200" cy="1201800"/>
          </a:xfrm>
          <a:prstGeom prst="bent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8" name="Google Shape;158;p20"/>
          <p:cNvCxnSpPr>
            <a:stCxn id="155" idx="3"/>
            <a:endCxn id="152" idx="1"/>
          </p:cNvCxnSpPr>
          <p:nvPr/>
        </p:nvCxnSpPr>
        <p:spPr>
          <a:xfrm>
            <a:off x="4333050" y="3493625"/>
            <a:ext cx="20613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9" name="Google Shape;159;p20"/>
          <p:cNvSpPr txBox="1"/>
          <p:nvPr/>
        </p:nvSpPr>
        <p:spPr>
          <a:xfrm>
            <a:off x="5338350" y="3403850"/>
            <a:ext cx="120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non</a:t>
            </a:r>
            <a:endParaRPr/>
          </a:p>
        </p:txBody>
      </p:sp>
      <p:sp>
        <p:nvSpPr>
          <p:cNvPr id="160" name="Google Shape;160;p20"/>
          <p:cNvSpPr txBox="1"/>
          <p:nvPr/>
        </p:nvSpPr>
        <p:spPr>
          <a:xfrm>
            <a:off x="4386675" y="3403838"/>
            <a:ext cx="1094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oui</a:t>
            </a:r>
            <a:endParaRPr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20"/>
          <p:cNvSpPr txBox="1"/>
          <p:nvPr/>
        </p:nvSpPr>
        <p:spPr>
          <a:xfrm>
            <a:off x="4794075" y="2901500"/>
            <a:ext cx="2040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Rupture   de liaison?</a:t>
            </a:r>
            <a:endParaRPr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"/>
          <p:cNvSpPr/>
          <p:nvPr/>
        </p:nvSpPr>
        <p:spPr>
          <a:xfrm>
            <a:off x="0" y="2080300"/>
            <a:ext cx="9144000" cy="3050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1"/>
          <p:cNvSpPr txBox="1"/>
          <p:nvPr/>
        </p:nvSpPr>
        <p:spPr>
          <a:xfrm>
            <a:off x="1963050" y="0"/>
            <a:ext cx="5217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 u="sng">
                <a:latin typeface="Calibri"/>
                <a:ea typeface="Calibri"/>
                <a:cs typeface="Calibri"/>
                <a:sym typeface="Calibri"/>
              </a:rPr>
              <a:t>Structure spatiale des molécules</a:t>
            </a:r>
            <a:endParaRPr b="1" sz="2600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1"/>
          <p:cNvSpPr txBox="1"/>
          <p:nvPr/>
        </p:nvSpPr>
        <p:spPr>
          <a:xfrm>
            <a:off x="0" y="585000"/>
            <a:ext cx="9144000" cy="1493100"/>
          </a:xfrm>
          <a:prstGeom prst="rect">
            <a:avLst/>
          </a:prstGeom>
          <a:solidFill>
            <a:srgbClr val="FFCE83"/>
          </a:solidFill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La structure spatiale à l’échelle de l’atome...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9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1"/>
          <p:cNvSpPr txBox="1"/>
          <p:nvPr/>
        </p:nvSpPr>
        <p:spPr>
          <a:xfrm>
            <a:off x="88575" y="1110700"/>
            <a:ext cx="6748200" cy="8772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 u="sng">
                <a:latin typeface="Calibri"/>
                <a:ea typeface="Calibri"/>
                <a:cs typeface="Calibri"/>
                <a:sym typeface="Calibri"/>
              </a:rPr>
              <a:t>→ VSEPR :</a:t>
            </a:r>
            <a:endParaRPr b="1" sz="1500" u="sng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schéma de Lewis                                                         -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n+p : figure de répulsion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-"/>
            </a:pPr>
            <a:r>
              <a:rPr lang="fr" sz="1500">
                <a:latin typeface="Calibri"/>
                <a:ea typeface="Calibri"/>
                <a:cs typeface="Calibri"/>
                <a:sym typeface="Calibri"/>
              </a:rPr>
              <a:t>n doublets liants, p doublets non liants                  -     </a:t>
            </a:r>
            <a:r>
              <a:rPr lang="f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et p : géométrie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1"/>
          <p:cNvSpPr txBox="1"/>
          <p:nvPr/>
        </p:nvSpPr>
        <p:spPr>
          <a:xfrm>
            <a:off x="0" y="2513600"/>
            <a:ext cx="357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Existence d’un moment dipolaire</a:t>
            </a:r>
            <a:endParaRPr i="1" sz="1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1"/>
          <p:cNvSpPr txBox="1"/>
          <p:nvPr/>
        </p:nvSpPr>
        <p:spPr>
          <a:xfrm>
            <a:off x="6836775" y="1110700"/>
            <a:ext cx="23073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Représentation de Cram</a:t>
            </a:r>
            <a:endParaRPr i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⇒ Carbone asymétrique</a:t>
            </a:r>
            <a:endParaRPr i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1"/>
          <p:cNvSpPr txBox="1"/>
          <p:nvPr/>
        </p:nvSpPr>
        <p:spPr>
          <a:xfrm>
            <a:off x="0" y="2040713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… implique une structure spatiale à l’échelle de la molécule.</a:t>
            </a:r>
            <a:endParaRPr b="1" i="1"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1"/>
          <p:cNvSpPr txBox="1"/>
          <p:nvPr/>
        </p:nvSpPr>
        <p:spPr>
          <a:xfrm>
            <a:off x="4123625" y="2513600"/>
            <a:ext cx="2936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⇒ Molécules stéréoisomères</a:t>
            </a:r>
            <a:endParaRPr i="1" sz="1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1"/>
          <p:cNvSpPr/>
          <p:nvPr/>
        </p:nvSpPr>
        <p:spPr>
          <a:xfrm>
            <a:off x="4233075" y="2572100"/>
            <a:ext cx="2603700" cy="329400"/>
          </a:xfrm>
          <a:prstGeom prst="rect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5" name="Google Shape;175;p21"/>
          <p:cNvGrpSpPr/>
          <p:nvPr/>
        </p:nvGrpSpPr>
        <p:grpSpPr>
          <a:xfrm>
            <a:off x="6913020" y="2498302"/>
            <a:ext cx="406267" cy="477000"/>
            <a:chOff x="-462880" y="3335627"/>
            <a:chExt cx="406267" cy="477000"/>
          </a:xfrm>
        </p:grpSpPr>
        <p:sp>
          <p:nvSpPr>
            <p:cNvPr id="176" name="Google Shape;176;p21"/>
            <p:cNvSpPr/>
            <p:nvPr/>
          </p:nvSpPr>
          <p:spPr>
            <a:xfrm>
              <a:off x="-462880" y="3335636"/>
              <a:ext cx="406200" cy="385500"/>
            </a:xfrm>
            <a:prstGeom prst="triangle">
              <a:avLst>
                <a:gd fmla="val 50000" name="adj"/>
              </a:avLst>
            </a:prstGeom>
            <a:solidFill>
              <a:schemeClr val="lt1"/>
            </a:solidFill>
            <a:ln cap="flat" cmpd="sng" w="2857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21"/>
            <p:cNvSpPr txBox="1"/>
            <p:nvPr/>
          </p:nvSpPr>
          <p:spPr>
            <a:xfrm>
              <a:off x="-462812" y="3335627"/>
              <a:ext cx="406200" cy="47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fr" sz="1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!</a:t>
              </a:r>
              <a:endParaRPr sz="300"/>
            </a:p>
          </p:txBody>
        </p:sp>
      </p:grpSp>
      <p:sp>
        <p:nvSpPr>
          <p:cNvPr id="178" name="Google Shape;178;p21"/>
          <p:cNvSpPr txBox="1"/>
          <p:nvPr/>
        </p:nvSpPr>
        <p:spPr>
          <a:xfrm>
            <a:off x="7136225" y="2429000"/>
            <a:ext cx="2040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Pas comme les isomères de constitution !</a:t>
            </a:r>
            <a:endParaRPr b="1" i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9" name="Google Shape;179;p21"/>
          <p:cNvGrpSpPr/>
          <p:nvPr/>
        </p:nvGrpSpPr>
        <p:grpSpPr>
          <a:xfrm>
            <a:off x="6394275" y="3270425"/>
            <a:ext cx="2603700" cy="446400"/>
            <a:chOff x="1130175" y="3159575"/>
            <a:chExt cx="2603700" cy="446400"/>
          </a:xfrm>
        </p:grpSpPr>
        <p:sp>
          <p:nvSpPr>
            <p:cNvPr id="180" name="Google Shape;180;p21"/>
            <p:cNvSpPr/>
            <p:nvPr/>
          </p:nvSpPr>
          <p:spPr>
            <a:xfrm>
              <a:off x="1130175" y="3218075"/>
              <a:ext cx="2603700" cy="329400"/>
            </a:xfrm>
            <a:prstGeom prst="rect">
              <a:avLst/>
            </a:prstGeom>
            <a:noFill/>
            <a:ln cap="flat" cmpd="sng" w="3810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21"/>
            <p:cNvSpPr txBox="1"/>
            <p:nvPr/>
          </p:nvSpPr>
          <p:spPr>
            <a:xfrm>
              <a:off x="1278375" y="3159575"/>
              <a:ext cx="23073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fr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Conformères</a:t>
              </a:r>
              <a:endParaRPr i="1" sz="170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2" name="Google Shape;182;p21"/>
          <p:cNvGrpSpPr/>
          <p:nvPr/>
        </p:nvGrpSpPr>
        <p:grpSpPr>
          <a:xfrm>
            <a:off x="1729350" y="3139625"/>
            <a:ext cx="2603700" cy="708000"/>
            <a:chOff x="559925" y="3251350"/>
            <a:chExt cx="2603700" cy="708000"/>
          </a:xfrm>
        </p:grpSpPr>
        <p:sp>
          <p:nvSpPr>
            <p:cNvPr id="183" name="Google Shape;183;p21"/>
            <p:cNvSpPr/>
            <p:nvPr/>
          </p:nvSpPr>
          <p:spPr>
            <a:xfrm>
              <a:off x="559925" y="3297550"/>
              <a:ext cx="2603700" cy="615600"/>
            </a:xfrm>
            <a:prstGeom prst="rect">
              <a:avLst/>
            </a:prstGeom>
            <a:noFill/>
            <a:ln cap="flat" cmpd="sng" w="3810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21"/>
            <p:cNvSpPr txBox="1"/>
            <p:nvPr/>
          </p:nvSpPr>
          <p:spPr>
            <a:xfrm>
              <a:off x="708125" y="3251350"/>
              <a:ext cx="23073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fr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Séréoisomères de configuration</a:t>
              </a:r>
              <a:endParaRPr i="1" sz="170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5" name="Google Shape;185;p21"/>
          <p:cNvGrpSpPr/>
          <p:nvPr/>
        </p:nvGrpSpPr>
        <p:grpSpPr>
          <a:xfrm>
            <a:off x="205350" y="4613075"/>
            <a:ext cx="2603700" cy="446400"/>
            <a:chOff x="1130175" y="3159575"/>
            <a:chExt cx="2603700" cy="446400"/>
          </a:xfrm>
        </p:grpSpPr>
        <p:sp>
          <p:nvSpPr>
            <p:cNvPr id="186" name="Google Shape;186;p21"/>
            <p:cNvSpPr/>
            <p:nvPr/>
          </p:nvSpPr>
          <p:spPr>
            <a:xfrm>
              <a:off x="1130175" y="3218075"/>
              <a:ext cx="2603700" cy="329400"/>
            </a:xfrm>
            <a:prstGeom prst="rect">
              <a:avLst/>
            </a:prstGeom>
            <a:noFill/>
            <a:ln cap="flat" cmpd="sng" w="3810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21"/>
            <p:cNvSpPr txBox="1"/>
            <p:nvPr/>
          </p:nvSpPr>
          <p:spPr>
            <a:xfrm>
              <a:off x="1278375" y="3159575"/>
              <a:ext cx="23073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fr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Enantiomères</a:t>
              </a:r>
              <a:endParaRPr i="1" sz="170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88" name="Google Shape;188;p21"/>
          <p:cNvCxnSpPr>
            <a:stCxn id="174" idx="2"/>
            <a:endCxn id="183" idx="3"/>
          </p:cNvCxnSpPr>
          <p:nvPr/>
        </p:nvCxnSpPr>
        <p:spPr>
          <a:xfrm rot="5400000">
            <a:off x="4637925" y="2596700"/>
            <a:ext cx="592200" cy="1201800"/>
          </a:xfrm>
          <a:prstGeom prst="bent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9" name="Google Shape;189;p21"/>
          <p:cNvCxnSpPr>
            <a:stCxn id="183" idx="3"/>
            <a:endCxn id="180" idx="1"/>
          </p:cNvCxnSpPr>
          <p:nvPr/>
        </p:nvCxnSpPr>
        <p:spPr>
          <a:xfrm>
            <a:off x="4333050" y="3493625"/>
            <a:ext cx="20613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0" name="Google Shape;190;p21"/>
          <p:cNvSpPr txBox="1"/>
          <p:nvPr/>
        </p:nvSpPr>
        <p:spPr>
          <a:xfrm>
            <a:off x="3078925" y="3922550"/>
            <a:ext cx="2040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Images     l’une de l’autre dans un   miroir?</a:t>
            </a:r>
            <a:endParaRPr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21"/>
          <p:cNvSpPr txBox="1"/>
          <p:nvPr/>
        </p:nvSpPr>
        <p:spPr>
          <a:xfrm>
            <a:off x="2755950" y="4760063"/>
            <a:ext cx="1094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oui</a:t>
            </a:r>
            <a:endParaRPr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21"/>
          <p:cNvSpPr txBox="1"/>
          <p:nvPr/>
        </p:nvSpPr>
        <p:spPr>
          <a:xfrm>
            <a:off x="5338350" y="3403850"/>
            <a:ext cx="120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non</a:t>
            </a:r>
            <a:endParaRPr/>
          </a:p>
        </p:txBody>
      </p:sp>
      <p:cxnSp>
        <p:nvCxnSpPr>
          <p:cNvPr id="193" name="Google Shape;193;p21"/>
          <p:cNvCxnSpPr>
            <a:stCxn id="186" idx="3"/>
          </p:cNvCxnSpPr>
          <p:nvPr/>
        </p:nvCxnSpPr>
        <p:spPr>
          <a:xfrm flipH="1" rot="10800000">
            <a:off x="2809050" y="3797375"/>
            <a:ext cx="988500" cy="1038900"/>
          </a:xfrm>
          <a:prstGeom prst="bent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4" name="Google Shape;194;p21"/>
          <p:cNvSpPr txBox="1"/>
          <p:nvPr/>
        </p:nvSpPr>
        <p:spPr>
          <a:xfrm>
            <a:off x="4386675" y="3403838"/>
            <a:ext cx="1094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oui</a:t>
            </a:r>
            <a:endParaRPr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1"/>
          <p:cNvSpPr txBox="1"/>
          <p:nvPr/>
        </p:nvSpPr>
        <p:spPr>
          <a:xfrm>
            <a:off x="4794075" y="2901500"/>
            <a:ext cx="2040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Rupture   de liaison?</a:t>
            </a:r>
            <a:endParaRPr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