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474f1529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474f1529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87925" y="1089875"/>
            <a:ext cx="4488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latin typeface="Verdana"/>
                <a:ea typeface="Verdana"/>
                <a:cs typeface="Verdana"/>
                <a:sym typeface="Verdana"/>
              </a:rPr>
              <a:t>Acides et bases</a:t>
            </a:r>
            <a:endParaRPr sz="49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2231675" y="2460250"/>
            <a:ext cx="4229400" cy="12204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2650" y="286313"/>
            <a:ext cx="3013050" cy="11565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1780325" y="-45450"/>
            <a:ext cx="5592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Acides et bases </a:t>
            </a:r>
            <a:endParaRPr b="1" sz="24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494025" y="1583425"/>
            <a:ext cx="8235300" cy="237600"/>
          </a:xfrm>
          <a:prstGeom prst="rightArrow">
            <a:avLst>
              <a:gd fmla="val 50000" name="adj1"/>
              <a:gd fmla="val 206008" name="adj2"/>
            </a:avLst>
          </a:prstGeom>
          <a:gradFill>
            <a:gsLst>
              <a:gs pos="0">
                <a:srgbClr val="FF0000"/>
              </a:gs>
              <a:gs pos="34000">
                <a:srgbClr val="B93A3A"/>
              </a:gs>
              <a:gs pos="100000">
                <a:schemeClr val="accent1"/>
              </a:gs>
            </a:gsLst>
            <a:lin ang="0" scaled="0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8676625" y="1578325"/>
            <a:ext cx="134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Verdana"/>
                <a:ea typeface="Verdana"/>
                <a:cs typeface="Verdana"/>
                <a:sym typeface="Verdana"/>
              </a:rPr>
              <a:t>pKa</a:t>
            </a:r>
            <a:endParaRPr i="1"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64" name="Google Shape;64;p14"/>
          <p:cNvCxnSpPr/>
          <p:nvPr/>
        </p:nvCxnSpPr>
        <p:spPr>
          <a:xfrm>
            <a:off x="1898450" y="1527175"/>
            <a:ext cx="0" cy="3501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4"/>
          <p:cNvCxnSpPr/>
          <p:nvPr/>
        </p:nvCxnSpPr>
        <p:spPr>
          <a:xfrm>
            <a:off x="6699050" y="1527175"/>
            <a:ext cx="0" cy="3501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4"/>
          <p:cNvSpPr txBox="1"/>
          <p:nvPr/>
        </p:nvSpPr>
        <p:spPr>
          <a:xfrm>
            <a:off x="1660400" y="1941500"/>
            <a:ext cx="47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0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461000" y="1941500"/>
            <a:ext cx="47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14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-54250" y="1959150"/>
            <a:ext cx="180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Acides forts</a:t>
            </a:r>
            <a:endParaRPr b="1" i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69" name="Google Shape;69;p14"/>
          <p:cNvCxnSpPr/>
          <p:nvPr/>
        </p:nvCxnSpPr>
        <p:spPr>
          <a:xfrm rot="10800000">
            <a:off x="186625" y="1933700"/>
            <a:ext cx="14004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4"/>
          <p:cNvCxnSpPr/>
          <p:nvPr/>
        </p:nvCxnSpPr>
        <p:spPr>
          <a:xfrm>
            <a:off x="6968425" y="1933700"/>
            <a:ext cx="14004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1" name="Google Shape;71;p14"/>
          <p:cNvSpPr txBox="1"/>
          <p:nvPr/>
        </p:nvSpPr>
        <p:spPr>
          <a:xfrm>
            <a:off x="6803750" y="1959150"/>
            <a:ext cx="180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Bases </a:t>
            </a:r>
            <a:r>
              <a:rPr b="1"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fortes</a:t>
            </a:r>
            <a:endParaRPr b="1" i="1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72" name="Google Shape;72;p14"/>
          <p:cNvCxnSpPr/>
          <p:nvPr/>
        </p:nvCxnSpPr>
        <p:spPr>
          <a:xfrm>
            <a:off x="4307575" y="1542300"/>
            <a:ext cx="0" cy="350100"/>
          </a:xfrm>
          <a:prstGeom prst="straightConnector1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4"/>
          <p:cNvSpPr txBox="1"/>
          <p:nvPr/>
        </p:nvSpPr>
        <p:spPr>
          <a:xfrm>
            <a:off x="4069525" y="1959150"/>
            <a:ext cx="47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7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14"/>
          <p:cNvSpPr/>
          <p:nvPr/>
        </p:nvSpPr>
        <p:spPr>
          <a:xfrm rot="-5400000">
            <a:off x="4217275" y="-60600"/>
            <a:ext cx="180600" cy="47823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2136500" y="2416350"/>
            <a:ext cx="432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Acides et bases faibles :</a:t>
            </a:r>
            <a:endParaRPr b="1" i="1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669150" y="548975"/>
            <a:ext cx="3995700" cy="63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>
                <a:latin typeface="Times New Roman"/>
                <a:ea typeface="Times New Roman"/>
                <a:cs typeface="Times New Roman"/>
                <a:sym typeface="Times New Roman"/>
              </a:rPr>
              <a:t>AH + H</a:t>
            </a:r>
            <a:r>
              <a:rPr baseline="-25000" lang="fr" sz="260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fr" sz="2600">
                <a:latin typeface="Times New Roman"/>
                <a:ea typeface="Times New Roman"/>
                <a:cs typeface="Times New Roman"/>
                <a:sym typeface="Times New Roman"/>
              </a:rPr>
              <a:t>0 ⇔ A</a:t>
            </a:r>
            <a:r>
              <a:rPr baseline="30000" lang="fr" sz="290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fr" sz="2600">
                <a:latin typeface="Times New Roman"/>
                <a:ea typeface="Times New Roman"/>
                <a:cs typeface="Times New Roman"/>
                <a:sym typeface="Times New Roman"/>
              </a:rPr>
              <a:t> + H</a:t>
            </a:r>
            <a:r>
              <a:rPr baseline="-25000" lang="fr" sz="2600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fr" sz="2600"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aseline="30000" lang="fr" sz="2600"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 baseline="30000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0675" y="2692500"/>
            <a:ext cx="2896149" cy="9130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/>
          <p:nvPr/>
        </p:nvSpPr>
        <p:spPr>
          <a:xfrm rot="5400000">
            <a:off x="997200" y="2194575"/>
            <a:ext cx="1902300" cy="2316600"/>
          </a:xfrm>
          <a:prstGeom prst="bentUpArrow">
            <a:avLst>
              <a:gd fmla="val 9030" name="adj1"/>
              <a:gd fmla="val 7904" name="adj2"/>
              <a:gd fmla="val 16706" name="adj3"/>
            </a:avLst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3234175" y="3948650"/>
            <a:ext cx="2146800" cy="6156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FF9900"/>
                </a:solidFill>
                <a:latin typeface="Verdana"/>
                <a:ea typeface="Verdana"/>
                <a:cs typeface="Verdana"/>
                <a:sym typeface="Verdana"/>
              </a:rPr>
              <a:t>Réaction totale avec l’eau</a:t>
            </a:r>
            <a:endParaRPr b="1">
              <a:solidFill>
                <a:srgbClr val="FF99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4"/>
          <p:cNvSpPr/>
          <p:nvPr/>
        </p:nvSpPr>
        <p:spPr>
          <a:xfrm flipH="1" rot="-5400000">
            <a:off x="5721600" y="2194575"/>
            <a:ext cx="1902300" cy="2316600"/>
          </a:xfrm>
          <a:prstGeom prst="bentUpArrow">
            <a:avLst>
              <a:gd fmla="val 9030" name="adj1"/>
              <a:gd fmla="val 7904" name="adj2"/>
              <a:gd fmla="val 16706" name="adj3"/>
            </a:avLst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4"/>
          <p:cNvSpPr txBox="1"/>
          <p:nvPr/>
        </p:nvSpPr>
        <p:spPr>
          <a:xfrm>
            <a:off x="285200" y="4559025"/>
            <a:ext cx="266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Acide fort : pH = -</a:t>
            </a:r>
            <a:r>
              <a:rPr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log</a:t>
            </a:r>
            <a:r>
              <a:rPr i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(C</a:t>
            </a:r>
            <a:r>
              <a:rPr baseline="-25000" i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0</a:t>
            </a:r>
            <a:r>
              <a:rPr i="1" lang="fr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i="1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5695400" y="4559025"/>
            <a:ext cx="301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Base forte : pH = 14 + </a:t>
            </a:r>
            <a:r>
              <a:rPr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log</a:t>
            </a:r>
            <a:r>
              <a:rPr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(C</a:t>
            </a:r>
            <a:r>
              <a:rPr baseline="-25000"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0</a:t>
            </a:r>
            <a:r>
              <a:rPr i="1" lang="fr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i="1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