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d4543c231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d4543c231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Relationship Id="rId4" Type="http://schemas.openxmlformats.org/officeDocument/2006/relationships/image" Target="../media/image2.png"/><Relationship Id="rId5" Type="http://schemas.openxmlformats.org/officeDocument/2006/relationships/image" Target="../media/image1.png"/><Relationship Id="rId6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Chimie analytique et contrôle de pureté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/>
          <p:nvPr/>
        </p:nvSpPr>
        <p:spPr>
          <a:xfrm>
            <a:off x="2143475" y="415350"/>
            <a:ext cx="4799100" cy="581100"/>
          </a:xfrm>
          <a:prstGeom prst="roundRect">
            <a:avLst>
              <a:gd fmla="val 16667" name="adj"/>
            </a:avLst>
          </a:prstGeom>
          <a:solidFill>
            <a:srgbClr val="FFE5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14"/>
          <p:cNvSpPr txBox="1"/>
          <p:nvPr/>
        </p:nvSpPr>
        <p:spPr>
          <a:xfrm>
            <a:off x="2777475" y="359800"/>
            <a:ext cx="36357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Solution dont on cherche la concentration C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(Dosage : par étalonnage, par titrage)</a:t>
            </a:r>
            <a:endParaRPr/>
          </a:p>
        </p:txBody>
      </p:sp>
      <p:sp>
        <p:nvSpPr>
          <p:cNvPr id="61" name="Google Shape;61;p14"/>
          <p:cNvSpPr/>
          <p:nvPr/>
        </p:nvSpPr>
        <p:spPr>
          <a:xfrm>
            <a:off x="5346300" y="1504950"/>
            <a:ext cx="2458200" cy="633000"/>
          </a:xfrm>
          <a:prstGeom prst="roundRect">
            <a:avLst>
              <a:gd fmla="val 16667" name="adj"/>
            </a:avLst>
          </a:prstGeom>
          <a:solidFill>
            <a:srgbClr val="93C47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4"/>
          <p:cNvSpPr txBox="1"/>
          <p:nvPr/>
        </p:nvSpPr>
        <p:spPr>
          <a:xfrm>
            <a:off x="5552325" y="1584975"/>
            <a:ext cx="1956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/>
              <a:t>Incertitude de type B</a:t>
            </a:r>
            <a:endParaRPr b="1"/>
          </a:p>
        </p:txBody>
      </p:sp>
      <p:sp>
        <p:nvSpPr>
          <p:cNvPr id="63" name="Google Shape;63;p14"/>
          <p:cNvSpPr/>
          <p:nvPr/>
        </p:nvSpPr>
        <p:spPr>
          <a:xfrm>
            <a:off x="774300" y="1504950"/>
            <a:ext cx="2458200" cy="633000"/>
          </a:xfrm>
          <a:prstGeom prst="roundRect">
            <a:avLst>
              <a:gd fmla="val 16667" name="adj"/>
            </a:avLst>
          </a:prstGeom>
          <a:solidFill>
            <a:srgbClr val="E0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14"/>
          <p:cNvSpPr txBox="1"/>
          <p:nvPr/>
        </p:nvSpPr>
        <p:spPr>
          <a:xfrm>
            <a:off x="1240475" y="1584975"/>
            <a:ext cx="1956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/>
              <a:t>Incertitude de type A</a:t>
            </a:r>
            <a:endParaRPr b="1"/>
          </a:p>
        </p:txBody>
      </p:sp>
      <p:cxnSp>
        <p:nvCxnSpPr>
          <p:cNvPr id="65" name="Google Shape;65;p14"/>
          <p:cNvCxnSpPr>
            <a:stCxn id="59" idx="2"/>
            <a:endCxn id="61" idx="1"/>
          </p:cNvCxnSpPr>
          <p:nvPr/>
        </p:nvCxnSpPr>
        <p:spPr>
          <a:xfrm flipH="1" rot="-5400000">
            <a:off x="4532225" y="1007250"/>
            <a:ext cx="825000" cy="803400"/>
          </a:xfrm>
          <a:prstGeom prst="bentConnector2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66" name="Google Shape;66;p14"/>
          <p:cNvCxnSpPr>
            <a:stCxn id="59" idx="2"/>
            <a:endCxn id="63" idx="3"/>
          </p:cNvCxnSpPr>
          <p:nvPr/>
        </p:nvCxnSpPr>
        <p:spPr>
          <a:xfrm rot="5400000">
            <a:off x="3475325" y="753750"/>
            <a:ext cx="825000" cy="1310400"/>
          </a:xfrm>
          <a:prstGeom prst="bentConnector2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67" name="Google Shape;67;p14"/>
          <p:cNvSpPr txBox="1"/>
          <p:nvPr/>
        </p:nvSpPr>
        <p:spPr>
          <a:xfrm>
            <a:off x="3597000" y="1047450"/>
            <a:ext cx="1956600" cy="400200"/>
          </a:xfrm>
          <a:prstGeom prst="rect">
            <a:avLst/>
          </a:prstGeom>
          <a:solidFill>
            <a:srgbClr val="FFFFFF">
              <a:alpha val="49020"/>
            </a:srgbClr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Combien de mesure ?</a:t>
            </a:r>
            <a:endParaRPr/>
          </a:p>
        </p:txBody>
      </p:sp>
      <p:sp>
        <p:nvSpPr>
          <p:cNvPr id="68" name="Google Shape;68;p14"/>
          <p:cNvSpPr txBox="1"/>
          <p:nvPr/>
        </p:nvSpPr>
        <p:spPr>
          <a:xfrm>
            <a:off x="3598300" y="1498650"/>
            <a:ext cx="441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N</a:t>
            </a:r>
            <a:endParaRPr/>
          </a:p>
        </p:txBody>
      </p:sp>
      <p:sp>
        <p:nvSpPr>
          <p:cNvPr id="69" name="Google Shape;69;p14"/>
          <p:cNvSpPr txBox="1"/>
          <p:nvPr/>
        </p:nvSpPr>
        <p:spPr>
          <a:xfrm>
            <a:off x="4849775" y="1478000"/>
            <a:ext cx="441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1</a:t>
            </a:r>
            <a:endParaRPr/>
          </a:p>
        </p:txBody>
      </p:sp>
      <p:sp>
        <p:nvSpPr>
          <p:cNvPr id="70" name="Google Shape;70;p14"/>
          <p:cNvSpPr/>
          <p:nvPr/>
        </p:nvSpPr>
        <p:spPr>
          <a:xfrm>
            <a:off x="6245125" y="3181350"/>
            <a:ext cx="2763600" cy="935700"/>
          </a:xfrm>
          <a:prstGeom prst="roundRect">
            <a:avLst>
              <a:gd fmla="val 16667" name="adj"/>
            </a:avLst>
          </a:prstGeom>
          <a:solidFill>
            <a:srgbClr val="D9EAD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14"/>
          <p:cNvSpPr txBox="1"/>
          <p:nvPr/>
        </p:nvSpPr>
        <p:spPr>
          <a:xfrm>
            <a:off x="6326250" y="3233550"/>
            <a:ext cx="27636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Propagation :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fr"/>
              <a:t>Formule de propagation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fr"/>
              <a:t>Logiciel GUM</a:t>
            </a:r>
            <a:endParaRPr/>
          </a:p>
        </p:txBody>
      </p:sp>
      <p:sp>
        <p:nvSpPr>
          <p:cNvPr id="72" name="Google Shape;72;p14"/>
          <p:cNvSpPr/>
          <p:nvPr/>
        </p:nvSpPr>
        <p:spPr>
          <a:xfrm>
            <a:off x="3444950" y="3333750"/>
            <a:ext cx="2458200" cy="633000"/>
          </a:xfrm>
          <a:prstGeom prst="roundRect">
            <a:avLst>
              <a:gd fmla="val 16667" name="adj"/>
            </a:avLst>
          </a:prstGeom>
          <a:solidFill>
            <a:srgbClr val="D9EAD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14"/>
          <p:cNvSpPr txBox="1"/>
          <p:nvPr/>
        </p:nvSpPr>
        <p:spPr>
          <a:xfrm>
            <a:off x="3400700" y="3341400"/>
            <a:ext cx="10515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Incertitude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type </a:t>
            </a:r>
            <a:endParaRPr/>
          </a:p>
        </p:txBody>
      </p:sp>
      <p:sp>
        <p:nvSpPr>
          <p:cNvPr id="74" name="Google Shape;74;p14"/>
          <p:cNvSpPr/>
          <p:nvPr/>
        </p:nvSpPr>
        <p:spPr>
          <a:xfrm>
            <a:off x="2143475" y="4453950"/>
            <a:ext cx="4799100" cy="581100"/>
          </a:xfrm>
          <a:prstGeom prst="roundRect">
            <a:avLst>
              <a:gd fmla="val 16667" name="adj"/>
            </a:avLst>
          </a:prstGeom>
          <a:solidFill>
            <a:srgbClr val="FFE5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14"/>
          <p:cNvSpPr txBox="1"/>
          <p:nvPr/>
        </p:nvSpPr>
        <p:spPr>
          <a:xfrm>
            <a:off x="2703025" y="4550800"/>
            <a:ext cx="1153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Résultat :</a:t>
            </a:r>
            <a:endParaRPr/>
          </a:p>
        </p:txBody>
      </p:sp>
      <p:sp>
        <p:nvSpPr>
          <p:cNvPr id="76" name="Google Shape;76;p14"/>
          <p:cNvSpPr/>
          <p:nvPr/>
        </p:nvSpPr>
        <p:spPr>
          <a:xfrm>
            <a:off x="1067250" y="2380450"/>
            <a:ext cx="1872300" cy="633000"/>
          </a:xfrm>
          <a:prstGeom prst="roundRect">
            <a:avLst>
              <a:gd fmla="val 16667" name="adj"/>
            </a:avLst>
          </a:prstGeom>
          <a:solidFill>
            <a:srgbClr val="F4CC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77" name="Google Shape;77;p14"/>
          <p:cNvCxnSpPr>
            <a:stCxn id="61" idx="2"/>
            <a:endCxn id="70" idx="0"/>
          </p:cNvCxnSpPr>
          <p:nvPr/>
        </p:nvCxnSpPr>
        <p:spPr>
          <a:xfrm flipH="1" rot="-5400000">
            <a:off x="6579450" y="2133900"/>
            <a:ext cx="1043400" cy="1051500"/>
          </a:xfrm>
          <a:prstGeom prst="bentConnector3">
            <a:avLst>
              <a:gd fmla="val 50000" name="adj1"/>
            </a:avLst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78" name="Google Shape;78;p14"/>
          <p:cNvCxnSpPr>
            <a:stCxn id="61" idx="2"/>
            <a:endCxn id="72" idx="0"/>
          </p:cNvCxnSpPr>
          <p:nvPr/>
        </p:nvCxnSpPr>
        <p:spPr>
          <a:xfrm rot="5400000">
            <a:off x="5026800" y="1785150"/>
            <a:ext cx="1195800" cy="1901400"/>
          </a:xfrm>
          <a:prstGeom prst="bentConnector3">
            <a:avLst>
              <a:gd fmla="val 44017" name="adj1"/>
            </a:avLst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79" name="Google Shape;79;p14"/>
          <p:cNvSpPr txBox="1"/>
          <p:nvPr/>
        </p:nvSpPr>
        <p:spPr>
          <a:xfrm>
            <a:off x="1317600" y="2341650"/>
            <a:ext cx="1676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Valeur : Moyenne</a:t>
            </a:r>
            <a:endParaRPr/>
          </a:p>
        </p:txBody>
      </p:sp>
      <p:sp>
        <p:nvSpPr>
          <p:cNvPr id="80" name="Google Shape;80;p14"/>
          <p:cNvSpPr/>
          <p:nvPr/>
        </p:nvSpPr>
        <p:spPr>
          <a:xfrm>
            <a:off x="1117050" y="3213600"/>
            <a:ext cx="1772700" cy="768600"/>
          </a:xfrm>
          <a:prstGeom prst="roundRect">
            <a:avLst>
              <a:gd fmla="val 16667" name="adj"/>
            </a:avLst>
          </a:prstGeom>
          <a:solidFill>
            <a:srgbClr val="F4CC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14"/>
          <p:cNvSpPr txBox="1"/>
          <p:nvPr/>
        </p:nvSpPr>
        <p:spPr>
          <a:xfrm>
            <a:off x="1241400" y="3256050"/>
            <a:ext cx="1676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Incertitude type </a:t>
            </a:r>
            <a:r>
              <a:rPr lang="fr"/>
              <a:t>: </a:t>
            </a:r>
            <a:endParaRPr/>
          </a:p>
        </p:txBody>
      </p:sp>
      <p:pic>
        <p:nvPicPr>
          <p:cNvPr descr="\bar{C}" id="82" name="Google Shape;82;p14" title="MathEquation,#00000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94159" y="2733521"/>
            <a:ext cx="173116" cy="2477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u = \frac{\text{graduation}}{2}" id="83" name="Google Shape;83;p14" title="MathEquation,#00000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470300" y="3367375"/>
            <a:ext cx="1429200" cy="48235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u = \frac{\sigma}{\sqrt{N}}" id="84" name="Google Shape;84;p14" title="MathEquation,#00000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648975" y="3589663"/>
            <a:ext cx="850200" cy="39746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 = (\bar{C}\pm u) ~\text{mol/L}" id="85" name="Google Shape;85;p14" title="MathEquation,#000000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164300" y="4555788"/>
            <a:ext cx="2347500" cy="387337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4"/>
          <p:cNvSpPr txBox="1"/>
          <p:nvPr/>
        </p:nvSpPr>
        <p:spPr>
          <a:xfrm>
            <a:off x="7613225" y="2742250"/>
            <a:ext cx="498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Oui</a:t>
            </a:r>
            <a:endParaRPr/>
          </a:p>
        </p:txBody>
      </p:sp>
      <p:sp>
        <p:nvSpPr>
          <p:cNvPr id="87" name="Google Shape;87;p14"/>
          <p:cNvSpPr txBox="1"/>
          <p:nvPr/>
        </p:nvSpPr>
        <p:spPr>
          <a:xfrm>
            <a:off x="4108025" y="2818450"/>
            <a:ext cx="596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Non</a:t>
            </a:r>
            <a:endParaRPr/>
          </a:p>
        </p:txBody>
      </p:sp>
      <p:sp>
        <p:nvSpPr>
          <p:cNvPr id="88" name="Google Shape;88;p14"/>
          <p:cNvSpPr txBox="1"/>
          <p:nvPr/>
        </p:nvSpPr>
        <p:spPr>
          <a:xfrm>
            <a:off x="3400700" y="1779300"/>
            <a:ext cx="1051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fr"/>
              <a:t>Plusieurs</a:t>
            </a:r>
            <a:endParaRPr i="1"/>
          </a:p>
        </p:txBody>
      </p:sp>
      <p:cxnSp>
        <p:nvCxnSpPr>
          <p:cNvPr id="89" name="Google Shape;89;p14"/>
          <p:cNvCxnSpPr>
            <a:stCxn id="63" idx="2"/>
            <a:endCxn id="76" idx="0"/>
          </p:cNvCxnSpPr>
          <p:nvPr/>
        </p:nvCxnSpPr>
        <p:spPr>
          <a:xfrm>
            <a:off x="2003400" y="2137950"/>
            <a:ext cx="0" cy="2424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0" name="Google Shape;90;p14"/>
          <p:cNvCxnSpPr>
            <a:stCxn id="76" idx="2"/>
            <a:endCxn id="80" idx="0"/>
          </p:cNvCxnSpPr>
          <p:nvPr/>
        </p:nvCxnSpPr>
        <p:spPr>
          <a:xfrm>
            <a:off x="2003400" y="3013450"/>
            <a:ext cx="0" cy="200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91" name="Google Shape;91;p14"/>
          <p:cNvSpPr/>
          <p:nvPr/>
        </p:nvSpPr>
        <p:spPr>
          <a:xfrm rot="5400000">
            <a:off x="4821000" y="223400"/>
            <a:ext cx="498900" cy="7941000"/>
          </a:xfrm>
          <a:prstGeom prst="rightBrace">
            <a:avLst>
              <a:gd fmla="val 50000" name="adj1"/>
              <a:gd fmla="val 50000" name="adj2"/>
            </a:avLst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sp>
        <p:nvSpPr>
          <p:cNvPr id="92" name="Google Shape;92;p14"/>
          <p:cNvSpPr txBox="1"/>
          <p:nvPr/>
        </p:nvSpPr>
        <p:spPr>
          <a:xfrm>
            <a:off x="5295825" y="2163800"/>
            <a:ext cx="2926800" cy="400200"/>
          </a:xfrm>
          <a:prstGeom prst="rect">
            <a:avLst/>
          </a:prstGeom>
          <a:solidFill>
            <a:srgbClr val="FFFFFF">
              <a:alpha val="81620"/>
            </a:srgbClr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Plusieurs sources d’incertitude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