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9b50baa7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9b50baa7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b9ddeee53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b9ddeee53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b9b64a6b7f_1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b9b64a6b7f_1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b9b64a6b7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b9b64a6b7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b9b64a6b7f_1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b9b64a6b7f_1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b9b1c9a3cf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b9b1c9a3c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ae6acf8b95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ae6acf8b95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b9b64a6b7f_1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b9b64a6b7f_1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b9ddeee53b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b9ddeee53b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b9ddeee53b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b9ddeee53b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b9ddeee53b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b9ddeee53b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9b50baa7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9b50baa7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b9b64a6b7f_1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b9b64a6b7f_1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b9ddeee53b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b9ddeee53b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e6acf8b95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e6acf8b9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9b64a6b7f_1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9b64a6b7f_1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b9b1c9a3cf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b9b1c9a3cf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9b1c9a3cf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9b1c9a3cf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9b64a6b7f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b9b64a6b7f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9ddeee53b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9ddeee53b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b9b64a6b7f_1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b9b64a6b7f_1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7.png"/><Relationship Id="rId4" Type="http://schemas.openxmlformats.org/officeDocument/2006/relationships/image" Target="../media/image12.png"/><Relationship Id="rId5" Type="http://schemas.openxmlformats.org/officeDocument/2006/relationships/image" Target="../media/image1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4.png"/><Relationship Id="rId4" Type="http://schemas.openxmlformats.org/officeDocument/2006/relationships/image" Target="../media/image1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4.png"/><Relationship Id="rId4" Type="http://schemas.openxmlformats.org/officeDocument/2006/relationships/image" Target="../media/image1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4.png"/><Relationship Id="rId4" Type="http://schemas.openxmlformats.org/officeDocument/2006/relationships/image" Target="../media/image16.png"/><Relationship Id="rId5" Type="http://schemas.openxmlformats.org/officeDocument/2006/relationships/image" Target="../media/image1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8.png"/><Relationship Id="rId5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8.png"/><Relationship Id="rId4" Type="http://schemas.openxmlformats.org/officeDocument/2006/relationships/image" Target="../media/image27.png"/><Relationship Id="rId10" Type="http://schemas.openxmlformats.org/officeDocument/2006/relationships/image" Target="../media/image25.png"/><Relationship Id="rId9" Type="http://schemas.openxmlformats.org/officeDocument/2006/relationships/image" Target="../media/image23.png"/><Relationship Id="rId5" Type="http://schemas.openxmlformats.org/officeDocument/2006/relationships/image" Target="../media/image20.png"/><Relationship Id="rId6" Type="http://schemas.openxmlformats.org/officeDocument/2006/relationships/image" Target="../media/image26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5" Type="http://schemas.openxmlformats.org/officeDocument/2006/relationships/image" Target="../media/image7.png"/><Relationship Id="rId6" Type="http://schemas.openxmlformats.org/officeDocument/2006/relationships/image" Target="../media/image6.png"/><Relationship Id="rId7" Type="http://schemas.openxmlformats.org/officeDocument/2006/relationships/image" Target="../media/image3.png"/><Relationship Id="rId8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800" y="892050"/>
            <a:ext cx="8520600" cy="94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300">
                <a:latin typeface="Times New Roman"/>
                <a:ea typeface="Times New Roman"/>
                <a:cs typeface="Times New Roman"/>
                <a:sym typeface="Times New Roman"/>
              </a:rPr>
              <a:t>Cinétique et catalyse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2"/>
          <p:cNvSpPr/>
          <p:nvPr/>
        </p:nvSpPr>
        <p:spPr>
          <a:xfrm>
            <a:off x="3191100" y="531925"/>
            <a:ext cx="1979100" cy="1087200"/>
          </a:xfrm>
          <a:prstGeom prst="ellipse">
            <a:avLst/>
          </a:prstGeom>
          <a:solidFill>
            <a:srgbClr val="F9CB9C"/>
          </a:solidFill>
          <a:ln cap="flat" cmpd="sng" w="762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Verdana"/>
                <a:ea typeface="Verdana"/>
                <a:cs typeface="Verdana"/>
                <a:sym typeface="Verdana"/>
              </a:rPr>
              <a:t>CINÉTIQUE</a:t>
            </a:r>
            <a:endParaRPr b="1" sz="15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Verdana"/>
                <a:ea typeface="Verdana"/>
                <a:cs typeface="Verdana"/>
                <a:sym typeface="Verdana"/>
              </a:rPr>
              <a:t>CHIMIQUE</a:t>
            </a:r>
            <a:endParaRPr b="1" sz="15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5" name="Google Shape;195;p22"/>
          <p:cNvSpPr/>
          <p:nvPr/>
        </p:nvSpPr>
        <p:spPr>
          <a:xfrm>
            <a:off x="351450" y="473100"/>
            <a:ext cx="1495800" cy="1087200"/>
          </a:xfrm>
          <a:prstGeom prst="ellipse">
            <a:avLst/>
          </a:prstGeom>
          <a:solidFill>
            <a:srgbClr val="A4C2F4"/>
          </a:solidFill>
          <a:ln cap="flat" cmpd="sng" w="38100">
            <a:solidFill>
              <a:srgbClr val="FF99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6" name="Google Shape;196;p22"/>
          <p:cNvSpPr/>
          <p:nvPr/>
        </p:nvSpPr>
        <p:spPr>
          <a:xfrm>
            <a:off x="6290300" y="398575"/>
            <a:ext cx="2529000" cy="1353900"/>
          </a:xfrm>
          <a:prstGeom prst="ellipse">
            <a:avLst/>
          </a:prstGeom>
          <a:solidFill>
            <a:srgbClr val="A4C2F4"/>
          </a:solidFill>
          <a:ln cap="flat" cmpd="sng" w="38100">
            <a:solidFill>
              <a:srgbClr val="FF99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2"/>
          <p:cNvSpPr txBox="1"/>
          <p:nvPr/>
        </p:nvSpPr>
        <p:spPr>
          <a:xfrm>
            <a:off x="216650" y="580375"/>
            <a:ext cx="1598400" cy="5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Verdana"/>
              <a:buChar char="-"/>
            </a:pPr>
            <a:r>
              <a:rPr lang="f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vitesses de réaction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Verdana"/>
              <a:buChar char="-"/>
            </a:pPr>
            <a:r>
              <a:rPr lang="f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8" name="Google Shape;198;p22"/>
          <p:cNvSpPr txBox="1"/>
          <p:nvPr/>
        </p:nvSpPr>
        <p:spPr>
          <a:xfrm>
            <a:off x="6192550" y="522050"/>
            <a:ext cx="2529000" cy="12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Température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Concentration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Catalyse : homogène, hétérogène, enzymatique 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9" name="Google Shape;199;p22"/>
          <p:cNvSpPr txBox="1"/>
          <p:nvPr/>
        </p:nvSpPr>
        <p:spPr>
          <a:xfrm>
            <a:off x="1592700" y="590738"/>
            <a:ext cx="15984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Caractériser</a:t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la cinétique 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de la réaction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0" name="Google Shape;200;p22"/>
          <p:cNvSpPr txBox="1"/>
          <p:nvPr/>
        </p:nvSpPr>
        <p:spPr>
          <a:xfrm>
            <a:off x="5105975" y="685100"/>
            <a:ext cx="2529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Accélérer</a:t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une réaction 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chimique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1" name="Google Shape;201;p22"/>
          <p:cNvSpPr/>
          <p:nvPr/>
        </p:nvSpPr>
        <p:spPr>
          <a:xfrm flipH="1">
            <a:off x="1847175" y="893750"/>
            <a:ext cx="1343700" cy="2475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2"/>
          <p:cNvSpPr/>
          <p:nvPr/>
        </p:nvSpPr>
        <p:spPr>
          <a:xfrm>
            <a:off x="5170200" y="951775"/>
            <a:ext cx="1120200" cy="2475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t_{1/2}" id="203" name="Google Shape;203;p22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7350" y="1090725"/>
            <a:ext cx="422176" cy="334574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22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24"/>
          <p:cNvPicPr preferRelativeResize="0"/>
          <p:nvPr/>
        </p:nvPicPr>
        <p:blipFill rotWithShape="1">
          <a:blip r:embed="rId3">
            <a:alphaModFix/>
          </a:blip>
          <a:srcRect b="0" l="0" r="78333" t="0"/>
          <a:stretch/>
        </p:blipFill>
        <p:spPr>
          <a:xfrm>
            <a:off x="1522775" y="911300"/>
            <a:ext cx="487801" cy="2227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4"/>
          <p:cNvPicPr preferRelativeResize="0"/>
          <p:nvPr/>
        </p:nvPicPr>
        <p:blipFill rotWithShape="1">
          <a:blip r:embed="rId4">
            <a:alphaModFix/>
          </a:blip>
          <a:srcRect b="0" l="25882" r="0" t="0"/>
          <a:stretch/>
        </p:blipFill>
        <p:spPr>
          <a:xfrm>
            <a:off x="2010575" y="2457425"/>
            <a:ext cx="749050" cy="44355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24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\text{H}_2\text{O}_2 = 2\text{H}_2\text{O} +\text{O}_2" id="220" name="Google Shape;220;p25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52688" y="911300"/>
            <a:ext cx="2624776" cy="37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25"/>
          <p:cNvPicPr preferRelativeResize="0"/>
          <p:nvPr/>
        </p:nvPicPr>
        <p:blipFill rotWithShape="1">
          <a:blip r:embed="rId4">
            <a:alphaModFix/>
          </a:blip>
          <a:srcRect b="0" l="0" r="78333" t="0"/>
          <a:stretch/>
        </p:blipFill>
        <p:spPr>
          <a:xfrm>
            <a:off x="1522775" y="911300"/>
            <a:ext cx="487801" cy="2227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5"/>
          <p:cNvPicPr preferRelativeResize="0"/>
          <p:nvPr/>
        </p:nvPicPr>
        <p:blipFill rotWithShape="1">
          <a:blip r:embed="rId5">
            <a:alphaModFix/>
          </a:blip>
          <a:srcRect b="0" l="25882" r="0" t="0"/>
          <a:stretch/>
        </p:blipFill>
        <p:spPr>
          <a:xfrm>
            <a:off x="2010575" y="2457425"/>
            <a:ext cx="749050" cy="443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25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6"/>
          <p:cNvSpPr/>
          <p:nvPr/>
        </p:nvSpPr>
        <p:spPr>
          <a:xfrm>
            <a:off x="3191100" y="227125"/>
            <a:ext cx="1979100" cy="1087200"/>
          </a:xfrm>
          <a:prstGeom prst="ellipse">
            <a:avLst/>
          </a:prstGeom>
          <a:solidFill>
            <a:srgbClr val="F9CB9C"/>
          </a:solidFill>
          <a:ln cap="flat" cmpd="sng" w="762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Verdana"/>
                <a:ea typeface="Verdana"/>
                <a:cs typeface="Verdana"/>
                <a:sym typeface="Verdana"/>
              </a:rPr>
              <a:t>CINÉTIQUE</a:t>
            </a:r>
            <a:endParaRPr b="1" sz="15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Verdana"/>
                <a:ea typeface="Verdana"/>
                <a:cs typeface="Verdana"/>
                <a:sym typeface="Verdana"/>
              </a:rPr>
              <a:t>CHIMIQUE</a:t>
            </a:r>
            <a:endParaRPr b="1" sz="15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9" name="Google Shape;229;p26"/>
          <p:cNvSpPr/>
          <p:nvPr/>
        </p:nvSpPr>
        <p:spPr>
          <a:xfrm>
            <a:off x="199050" y="168300"/>
            <a:ext cx="1495800" cy="1087200"/>
          </a:xfrm>
          <a:prstGeom prst="ellipse">
            <a:avLst/>
          </a:prstGeom>
          <a:solidFill>
            <a:srgbClr val="A4C2F4"/>
          </a:solidFill>
          <a:ln cap="flat" cmpd="sng" w="38100">
            <a:solidFill>
              <a:srgbClr val="FF99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0" name="Google Shape;230;p26"/>
          <p:cNvSpPr/>
          <p:nvPr/>
        </p:nvSpPr>
        <p:spPr>
          <a:xfrm>
            <a:off x="6518900" y="93775"/>
            <a:ext cx="2529000" cy="1353900"/>
          </a:xfrm>
          <a:prstGeom prst="ellipse">
            <a:avLst/>
          </a:prstGeom>
          <a:solidFill>
            <a:srgbClr val="A4C2F4"/>
          </a:solidFill>
          <a:ln cap="flat" cmpd="sng" w="38100">
            <a:solidFill>
              <a:srgbClr val="FF99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6"/>
          <p:cNvSpPr txBox="1"/>
          <p:nvPr/>
        </p:nvSpPr>
        <p:spPr>
          <a:xfrm>
            <a:off x="64250" y="275575"/>
            <a:ext cx="1598400" cy="5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Verdana"/>
              <a:buChar char="-"/>
            </a:pPr>
            <a:r>
              <a:rPr lang="f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vitesses de réaction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Verdana"/>
              <a:buChar char="-"/>
            </a:pPr>
            <a:r>
              <a:rPr lang="f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2" name="Google Shape;232;p26"/>
          <p:cNvSpPr txBox="1"/>
          <p:nvPr/>
        </p:nvSpPr>
        <p:spPr>
          <a:xfrm>
            <a:off x="6421150" y="217250"/>
            <a:ext cx="2529000" cy="12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Température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Concentration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Catalyse : homogène, hétérogène, enzymatique 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3" name="Google Shape;233;p26"/>
          <p:cNvSpPr txBox="1"/>
          <p:nvPr/>
        </p:nvSpPr>
        <p:spPr>
          <a:xfrm>
            <a:off x="1596575" y="301538"/>
            <a:ext cx="15984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Caractériser</a:t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la cinétique de la réaction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4" name="Google Shape;234;p26"/>
          <p:cNvSpPr txBox="1"/>
          <p:nvPr/>
        </p:nvSpPr>
        <p:spPr>
          <a:xfrm>
            <a:off x="5105975" y="380300"/>
            <a:ext cx="2529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Accélérer</a:t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une réaction 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chimique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5" name="Google Shape;235;p26"/>
          <p:cNvSpPr/>
          <p:nvPr/>
        </p:nvSpPr>
        <p:spPr>
          <a:xfrm flipH="1">
            <a:off x="1695075" y="588950"/>
            <a:ext cx="1495800" cy="2475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6"/>
          <p:cNvSpPr/>
          <p:nvPr/>
        </p:nvSpPr>
        <p:spPr>
          <a:xfrm>
            <a:off x="5170200" y="646975"/>
            <a:ext cx="1356000" cy="2475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t_{1/2}" id="237" name="Google Shape;237;p26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950" y="785925"/>
            <a:ext cx="422176" cy="334574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26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\text{H}_2\text{O}_2 + \text{Fe}^{3+} \rightleftharpoons \text{H}_2\text{O}_2 + \text{O}_2 + 2\text{H}^+ + \text{Fe}^{2+} \rightleftharpoons 2\text{H}_2\text{O} + \text{O}_2 +\text{Fe}^{3+}" id="243" name="Google Shape;243;p27" title="MathEquation,#000000"/>
          <p:cNvPicPr preferRelativeResize="0"/>
          <p:nvPr/>
        </p:nvPicPr>
        <p:blipFill rotWithShape="1">
          <a:blip r:embed="rId3">
            <a:alphaModFix/>
          </a:blip>
          <a:srcRect b="0" l="0" r="33244" t="0"/>
          <a:stretch/>
        </p:blipFill>
        <p:spPr>
          <a:xfrm>
            <a:off x="323725" y="787575"/>
            <a:ext cx="5546426" cy="42582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7"/>
          <p:cNvSpPr/>
          <p:nvPr/>
        </p:nvSpPr>
        <p:spPr>
          <a:xfrm>
            <a:off x="0" y="38459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\text{H}_2\text{O}_2 + \text{Fe}^{3+} \rightleftharpoons \text{H}_2\text{O}_2 + \text{O}_2 + 2\text{H}^+ + \text{Fe}^{2+} \rightleftharpoons 2\text{H}_2\text{O} + \text{O}_2 +\text{Fe}^{3+}" id="249" name="Google Shape;249;p28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3725" y="787575"/>
            <a:ext cx="8308300" cy="425825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28"/>
          <p:cNvSpPr/>
          <p:nvPr/>
        </p:nvSpPr>
        <p:spPr>
          <a:xfrm>
            <a:off x="0" y="38459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9"/>
          <p:cNvSpPr/>
          <p:nvPr/>
        </p:nvSpPr>
        <p:spPr>
          <a:xfrm>
            <a:off x="2718225" y="3113452"/>
            <a:ext cx="3341700" cy="473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9"/>
          <p:cNvSpPr/>
          <p:nvPr/>
        </p:nvSpPr>
        <p:spPr>
          <a:xfrm>
            <a:off x="6257800" y="787575"/>
            <a:ext cx="1416600" cy="473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2\text{H}_2\text{O}_2   =  2\text{H}_2\text{O} + \text{O}_2 " id="257" name="Google Shape;257;p29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08003" y="3147862"/>
            <a:ext cx="2962146" cy="425825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29"/>
          <p:cNvSpPr/>
          <p:nvPr/>
        </p:nvSpPr>
        <p:spPr>
          <a:xfrm>
            <a:off x="314200" y="787575"/>
            <a:ext cx="903900" cy="473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2\text{H}_2\text{O}_2 + \text{Fe}^{3+} \rightleftharpoons \text{H}_2\text{O}_2 + \text{O}_2 + 2\text{H}^+ + \text{Fe}^{2+} \rightleftharpoons 2\text{H}_2\text{O} + \text{O}_2 +\text{Fe}^{3+}" id="259" name="Google Shape;259;p29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725" y="787575"/>
            <a:ext cx="8308300" cy="425825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29"/>
          <p:cNvSpPr txBox="1"/>
          <p:nvPr/>
        </p:nvSpPr>
        <p:spPr>
          <a:xfrm>
            <a:off x="1357450" y="3091363"/>
            <a:ext cx="1153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latin typeface="Times New Roman"/>
                <a:ea typeface="Times New Roman"/>
                <a:cs typeface="Times New Roman"/>
                <a:sym typeface="Times New Roman"/>
              </a:rPr>
              <a:t>Bilan : 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1" name="Google Shape;261;p29"/>
          <p:cNvSpPr/>
          <p:nvPr/>
        </p:nvSpPr>
        <p:spPr>
          <a:xfrm>
            <a:off x="0" y="38459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0"/>
          <p:cNvSpPr/>
          <p:nvPr/>
        </p:nvSpPr>
        <p:spPr>
          <a:xfrm>
            <a:off x="2718225" y="3113452"/>
            <a:ext cx="3341700" cy="473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30"/>
          <p:cNvSpPr/>
          <p:nvPr/>
        </p:nvSpPr>
        <p:spPr>
          <a:xfrm>
            <a:off x="6257800" y="787575"/>
            <a:ext cx="1416600" cy="473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2\text{H}_2\text{O}_2   =  2\text{H}_2\text{O} + \text{O}_2 " id="268" name="Google Shape;268;p30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08003" y="3147862"/>
            <a:ext cx="2962146" cy="425825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p30"/>
          <p:cNvSpPr/>
          <p:nvPr/>
        </p:nvSpPr>
        <p:spPr>
          <a:xfrm>
            <a:off x="314200" y="787575"/>
            <a:ext cx="903900" cy="473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2\text{H}_2\text{O}_2 + \text{Fe}^{3+} \rightleftharpoons \text{H}_2\text{O}_2 + \text{O}_2 + 2\text{H}^+ + \text{Fe}^{2+} \rightleftharpoons 2\text{H}_2\text{O} + \text{O}_2 +\text{Fe}^{3+}" id="270" name="Google Shape;270;p30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725" y="787575"/>
            <a:ext cx="8308300" cy="425825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30"/>
          <p:cNvSpPr/>
          <p:nvPr/>
        </p:nvSpPr>
        <p:spPr>
          <a:xfrm rot="5400000">
            <a:off x="4786150" y="715900"/>
            <a:ext cx="419700" cy="13323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272" name="Google Shape;272;p30"/>
          <p:cNvSpPr txBox="1"/>
          <p:nvPr/>
        </p:nvSpPr>
        <p:spPr>
          <a:xfrm>
            <a:off x="3380500" y="1792675"/>
            <a:ext cx="3231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latin typeface="Times New Roman"/>
                <a:ea typeface="Times New Roman"/>
                <a:cs typeface="Times New Roman"/>
                <a:sym typeface="Times New Roman"/>
              </a:rPr>
              <a:t>Intermédiaire réactionnel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3" name="Google Shape;273;p30"/>
          <p:cNvSpPr txBox="1"/>
          <p:nvPr/>
        </p:nvSpPr>
        <p:spPr>
          <a:xfrm>
            <a:off x="1357450" y="3091363"/>
            <a:ext cx="1153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latin typeface="Times New Roman"/>
                <a:ea typeface="Times New Roman"/>
                <a:cs typeface="Times New Roman"/>
                <a:sym typeface="Times New Roman"/>
              </a:rPr>
              <a:t>Bilan : 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4" name="Google Shape;274;p30"/>
          <p:cNvSpPr/>
          <p:nvPr/>
        </p:nvSpPr>
        <p:spPr>
          <a:xfrm>
            <a:off x="0" y="38459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1"/>
          <p:cNvSpPr/>
          <p:nvPr/>
        </p:nvSpPr>
        <p:spPr>
          <a:xfrm>
            <a:off x="2718225" y="3113452"/>
            <a:ext cx="3341700" cy="473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1"/>
          <p:cNvSpPr/>
          <p:nvPr/>
        </p:nvSpPr>
        <p:spPr>
          <a:xfrm>
            <a:off x="6257800" y="787575"/>
            <a:ext cx="1416600" cy="473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2\text{H}_2\text{O}_2   =  2\text{H}_2\text{O} + \text{O}_2 " id="281" name="Google Shape;281;p31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08003" y="3147862"/>
            <a:ext cx="2962146" cy="425825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31"/>
          <p:cNvSpPr/>
          <p:nvPr/>
        </p:nvSpPr>
        <p:spPr>
          <a:xfrm>
            <a:off x="314200" y="787575"/>
            <a:ext cx="903900" cy="473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2\text{H}_2\text{O}_2 + \text{Fe}^{3+} \rightleftharpoons \text{H}_2\text{O}_2 + \text{O}_2 + 2\text{H}^+ + \text{Fe}^{2+} \rightleftharpoons 2\text{H}_2\text{O} + \text{O}_2 +\text{Fe}^{3+}" id="283" name="Google Shape;283;p31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725" y="787575"/>
            <a:ext cx="8308300" cy="425825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31"/>
          <p:cNvSpPr txBox="1"/>
          <p:nvPr/>
        </p:nvSpPr>
        <p:spPr>
          <a:xfrm>
            <a:off x="4050350" y="2525700"/>
            <a:ext cx="1153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latin typeface="Times New Roman"/>
                <a:ea typeface="Times New Roman"/>
                <a:cs typeface="Times New Roman"/>
                <a:sym typeface="Times New Roman"/>
              </a:rPr>
              <a:t>reformé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85" name="Google Shape;285;p31"/>
          <p:cNvCxnSpPr/>
          <p:nvPr/>
        </p:nvCxnSpPr>
        <p:spPr>
          <a:xfrm rot="10800000">
            <a:off x="1487150" y="1286075"/>
            <a:ext cx="559500" cy="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6" name="Google Shape;286;p31"/>
          <p:cNvCxnSpPr/>
          <p:nvPr/>
        </p:nvCxnSpPr>
        <p:spPr>
          <a:xfrm rot="10800000">
            <a:off x="7859100" y="1286075"/>
            <a:ext cx="559500" cy="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7" name="Google Shape;287;p31"/>
          <p:cNvCxnSpPr>
            <a:stCxn id="288" idx="2"/>
            <a:endCxn id="289" idx="1"/>
          </p:cNvCxnSpPr>
          <p:nvPr/>
        </p:nvCxnSpPr>
        <p:spPr>
          <a:xfrm flipH="1" rot="-5400000">
            <a:off x="1874000" y="1212175"/>
            <a:ext cx="1463100" cy="1677300"/>
          </a:xfrm>
          <a:prstGeom prst="curvedConnector2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0" name="Google Shape;290;p31"/>
          <p:cNvCxnSpPr>
            <a:stCxn id="291" idx="2"/>
            <a:endCxn id="284" idx="3"/>
          </p:cNvCxnSpPr>
          <p:nvPr/>
        </p:nvCxnSpPr>
        <p:spPr>
          <a:xfrm rot="5400000">
            <a:off x="5924425" y="598525"/>
            <a:ext cx="1475700" cy="2917200"/>
          </a:xfrm>
          <a:prstGeom prst="curvedConnector2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1" name="Google Shape;291;p31"/>
          <p:cNvSpPr/>
          <p:nvPr/>
        </p:nvSpPr>
        <p:spPr>
          <a:xfrm>
            <a:off x="7803475" y="1060975"/>
            <a:ext cx="634800" cy="25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1"/>
          <p:cNvSpPr/>
          <p:nvPr/>
        </p:nvSpPr>
        <p:spPr>
          <a:xfrm>
            <a:off x="1449500" y="1060975"/>
            <a:ext cx="634800" cy="25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357450" y="3091363"/>
            <a:ext cx="1153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latin typeface="Times New Roman"/>
                <a:ea typeface="Times New Roman"/>
                <a:cs typeface="Times New Roman"/>
                <a:sym typeface="Times New Roman"/>
              </a:rPr>
              <a:t>Bilan : 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3" name="Google Shape;293;p31"/>
          <p:cNvSpPr/>
          <p:nvPr/>
        </p:nvSpPr>
        <p:spPr>
          <a:xfrm>
            <a:off x="0" y="38459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\text{Fe}^{3+}" id="289" name="Google Shape;289;p31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44275" y="2576367"/>
            <a:ext cx="559500" cy="411933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31"/>
          <p:cNvSpPr/>
          <p:nvPr/>
        </p:nvSpPr>
        <p:spPr>
          <a:xfrm rot="5400000">
            <a:off x="4786150" y="715900"/>
            <a:ext cx="419700" cy="13323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295" name="Google Shape;295;p31"/>
          <p:cNvSpPr txBox="1"/>
          <p:nvPr/>
        </p:nvSpPr>
        <p:spPr>
          <a:xfrm>
            <a:off x="3380500" y="1792675"/>
            <a:ext cx="3231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latin typeface="Times New Roman"/>
                <a:ea typeface="Times New Roman"/>
                <a:cs typeface="Times New Roman"/>
                <a:sym typeface="Times New Roman"/>
              </a:rPr>
              <a:t>Intermédiaire réactionnel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4937" y="3945525"/>
            <a:ext cx="5416576" cy="772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3\text{I}^-+\text{H}_2\text{O}_2 + 2\text{H}^+= 2\text{H}_2\text{O}+\text{I}_3^{-}" id="61" name="Google Shape;61;p14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49498" y="3826499"/>
            <a:ext cx="6381150" cy="66202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/>
          <p:nvPr/>
        </p:nvSpPr>
        <p:spPr>
          <a:xfrm>
            <a:off x="0" y="3826500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3\text{I}^- + \text{H}_2\text{O}_2 \rightarrow \text{I}_3^- + 2\text{HO}^-" id="63" name="Google Shape;63;p14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49700" y="1799025"/>
            <a:ext cx="6001824" cy="77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Google Shape;30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8425" y="642200"/>
            <a:ext cx="4214150" cy="512925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32"/>
          <p:cNvSpPr/>
          <p:nvPr/>
        </p:nvSpPr>
        <p:spPr>
          <a:xfrm>
            <a:off x="0" y="38459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02" name="Google Shape;302;p32"/>
          <p:cNvGrpSpPr/>
          <p:nvPr/>
        </p:nvGrpSpPr>
        <p:grpSpPr>
          <a:xfrm>
            <a:off x="2479050" y="1753650"/>
            <a:ext cx="1245600" cy="1636200"/>
            <a:chOff x="1364575" y="1752300"/>
            <a:chExt cx="1245600" cy="1636200"/>
          </a:xfrm>
        </p:grpSpPr>
        <p:sp>
          <p:nvSpPr>
            <p:cNvPr id="303" name="Google Shape;303;p32"/>
            <p:cNvSpPr/>
            <p:nvPr/>
          </p:nvSpPr>
          <p:spPr>
            <a:xfrm rot="10800000">
              <a:off x="1481575" y="1755000"/>
              <a:ext cx="1011600" cy="16335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32"/>
            <p:cNvSpPr/>
            <p:nvPr/>
          </p:nvSpPr>
          <p:spPr>
            <a:xfrm rot="10800000">
              <a:off x="1481575" y="2502900"/>
              <a:ext cx="1011600" cy="8856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9CB9C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05" name="Google Shape;305;p32"/>
            <p:cNvCxnSpPr/>
            <p:nvPr/>
          </p:nvCxnSpPr>
          <p:spPr>
            <a:xfrm>
              <a:off x="1364575" y="1752300"/>
              <a:ext cx="1245600" cy="270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06" name="Google Shape;306;p32"/>
          <p:cNvSpPr/>
          <p:nvPr/>
        </p:nvSpPr>
        <p:spPr>
          <a:xfrm rot="10800000">
            <a:off x="6301847" y="1545300"/>
            <a:ext cx="430200" cy="1081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2"/>
          <p:cNvSpPr/>
          <p:nvPr/>
        </p:nvSpPr>
        <p:spPr>
          <a:xfrm rot="10800000">
            <a:off x="6301850" y="1866600"/>
            <a:ext cx="430200" cy="75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9CB9C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08" name="Google Shape;308;p32"/>
          <p:cNvCxnSpPr/>
          <p:nvPr/>
        </p:nvCxnSpPr>
        <p:spPr>
          <a:xfrm>
            <a:off x="6252125" y="1543450"/>
            <a:ext cx="529800" cy="18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9" name="Google Shape;309;p32"/>
          <p:cNvCxnSpPr>
            <a:endCxn id="307" idx="0"/>
          </p:cNvCxnSpPr>
          <p:nvPr/>
        </p:nvCxnSpPr>
        <p:spPr>
          <a:xfrm>
            <a:off x="5322950" y="2246550"/>
            <a:ext cx="9789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0" name="Google Shape;310;p32"/>
          <p:cNvCxnSpPr>
            <a:stCxn id="307" idx="2"/>
          </p:cNvCxnSpPr>
          <p:nvPr/>
        </p:nvCxnSpPr>
        <p:spPr>
          <a:xfrm>
            <a:off x="6732050" y="2246550"/>
            <a:ext cx="796800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descr="\text{S}_2\text{O}_8^{2-}" id="311" name="Google Shape;311;p32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2167" y="895350"/>
            <a:ext cx="712484" cy="3999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 = 5~\text{mL}" id="312" name="Google Shape;312;p32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90250" y="1280084"/>
            <a:ext cx="978900" cy="29734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 = 10^{-3}~\text{mol}/\text{L}" id="313" name="Google Shape;313;p32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1025" y="1577425"/>
            <a:ext cx="1554772" cy="297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 = 1~\text{mol}/\text{L}" id="314" name="Google Shape;314;p32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39410" y="3314177"/>
            <a:ext cx="1245600" cy="2775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 = 15~\text{mL}" id="315" name="Google Shape;315;p32" title="MathEquation,#00000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15620" y="3071241"/>
            <a:ext cx="1124998" cy="2775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I}^-" id="316" name="Google Shape;316;p32" title="MathEquation,#00000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234855" y="2657351"/>
            <a:ext cx="289692" cy="4139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7" name="Google Shape;317;p32"/>
          <p:cNvCxnSpPr>
            <a:endCxn id="303" idx="1"/>
          </p:cNvCxnSpPr>
          <p:nvPr/>
        </p:nvCxnSpPr>
        <p:spPr>
          <a:xfrm>
            <a:off x="1824150" y="1114650"/>
            <a:ext cx="1277700" cy="641700"/>
          </a:xfrm>
          <a:prstGeom prst="curvedConnector2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8" name="Google Shape;318;p32"/>
          <p:cNvCxnSpPr>
            <a:stCxn id="316" idx="3"/>
          </p:cNvCxnSpPr>
          <p:nvPr/>
        </p:nvCxnSpPr>
        <p:spPr>
          <a:xfrm>
            <a:off x="1524547" y="2864301"/>
            <a:ext cx="140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9" name="Google Shape;319;p32"/>
          <p:cNvSpPr txBox="1"/>
          <p:nvPr/>
        </p:nvSpPr>
        <p:spPr>
          <a:xfrm>
            <a:off x="5464200" y="2718100"/>
            <a:ext cx="2207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Times New Roman"/>
                <a:ea typeface="Times New Roman"/>
                <a:cs typeface="Times New Roman"/>
                <a:sym typeface="Times New Roman"/>
              </a:rPr>
              <a:t>Mesure d’absorbance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20" name="Google Shape;320;p32"/>
          <p:cNvCxnSpPr>
            <a:stCxn id="304" idx="2"/>
            <a:endCxn id="319" idx="2"/>
          </p:cNvCxnSpPr>
          <p:nvPr/>
        </p:nvCxnSpPr>
        <p:spPr>
          <a:xfrm>
            <a:off x="3607650" y="2947050"/>
            <a:ext cx="2960400" cy="202200"/>
          </a:xfrm>
          <a:prstGeom prst="curvedConnector4">
            <a:avLst>
              <a:gd fmla="val 31357" name="adj1"/>
              <a:gd fmla="val 217742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descr="\lambda = 415~ \text{nm}" id="321" name="Google Shape;321;p32" title="MathEquation,#00000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832925" y="3064450"/>
            <a:ext cx="1125000" cy="2910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3"/>
          <p:cNvSpPr/>
          <p:nvPr/>
        </p:nvSpPr>
        <p:spPr>
          <a:xfrm>
            <a:off x="3191100" y="531925"/>
            <a:ext cx="1979100" cy="1087200"/>
          </a:xfrm>
          <a:prstGeom prst="ellipse">
            <a:avLst/>
          </a:prstGeom>
          <a:solidFill>
            <a:srgbClr val="F9CB9C"/>
          </a:solidFill>
          <a:ln cap="flat" cmpd="sng" w="762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Verdana"/>
                <a:ea typeface="Verdana"/>
                <a:cs typeface="Verdana"/>
                <a:sym typeface="Verdana"/>
              </a:rPr>
              <a:t>CINÉTIQUE</a:t>
            </a:r>
            <a:endParaRPr b="1" sz="15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Verdana"/>
                <a:ea typeface="Verdana"/>
                <a:cs typeface="Verdana"/>
                <a:sym typeface="Verdana"/>
              </a:rPr>
              <a:t>CHIMIQUE</a:t>
            </a:r>
            <a:endParaRPr b="1" sz="15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7" name="Google Shape;327;p33"/>
          <p:cNvSpPr/>
          <p:nvPr/>
        </p:nvSpPr>
        <p:spPr>
          <a:xfrm>
            <a:off x="351450" y="473100"/>
            <a:ext cx="1495800" cy="1087200"/>
          </a:xfrm>
          <a:prstGeom prst="ellipse">
            <a:avLst/>
          </a:prstGeom>
          <a:solidFill>
            <a:srgbClr val="A4C2F4"/>
          </a:solidFill>
          <a:ln cap="flat" cmpd="sng" w="38100">
            <a:solidFill>
              <a:srgbClr val="FF99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8" name="Google Shape;328;p33"/>
          <p:cNvSpPr/>
          <p:nvPr/>
        </p:nvSpPr>
        <p:spPr>
          <a:xfrm>
            <a:off x="6290300" y="398575"/>
            <a:ext cx="2529000" cy="1353900"/>
          </a:xfrm>
          <a:prstGeom prst="ellipse">
            <a:avLst/>
          </a:prstGeom>
          <a:solidFill>
            <a:srgbClr val="A4C2F4"/>
          </a:solidFill>
          <a:ln cap="flat" cmpd="sng" w="38100">
            <a:solidFill>
              <a:srgbClr val="FF99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33"/>
          <p:cNvSpPr/>
          <p:nvPr/>
        </p:nvSpPr>
        <p:spPr>
          <a:xfrm>
            <a:off x="2338750" y="2359825"/>
            <a:ext cx="3632400" cy="862500"/>
          </a:xfrm>
          <a:prstGeom prst="ellipse">
            <a:avLst/>
          </a:prstGeom>
          <a:solidFill>
            <a:srgbClr val="A4C2F4"/>
          </a:solidFill>
          <a:ln cap="flat" cmpd="sng" w="38100">
            <a:solidFill>
              <a:srgbClr val="FF99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33"/>
          <p:cNvSpPr txBox="1"/>
          <p:nvPr/>
        </p:nvSpPr>
        <p:spPr>
          <a:xfrm>
            <a:off x="216650" y="580375"/>
            <a:ext cx="1598400" cy="5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Verdana"/>
              <a:buChar char="-"/>
            </a:pPr>
            <a:r>
              <a:rPr lang="f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vitesses de réaction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Verdana"/>
              <a:buChar char="-"/>
            </a:pPr>
            <a:r>
              <a:rPr lang="f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1" name="Google Shape;331;p33"/>
          <p:cNvSpPr txBox="1"/>
          <p:nvPr/>
        </p:nvSpPr>
        <p:spPr>
          <a:xfrm>
            <a:off x="6192550" y="522050"/>
            <a:ext cx="2529000" cy="12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Température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Concentration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Catalyse : homogène, hétérogène, enzymatique 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2" name="Google Shape;332;p33"/>
          <p:cNvSpPr txBox="1"/>
          <p:nvPr/>
        </p:nvSpPr>
        <p:spPr>
          <a:xfrm>
            <a:off x="1980225" y="2517900"/>
            <a:ext cx="4131600" cy="12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Méthode physique : absorbance 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Font typeface="Verdana"/>
              <a:buChar char="-"/>
            </a:pPr>
            <a:r>
              <a:rPr lang="fr" sz="1300">
                <a:latin typeface="Verdana"/>
                <a:ea typeface="Verdana"/>
                <a:cs typeface="Verdana"/>
                <a:sym typeface="Verdana"/>
              </a:rPr>
              <a:t>Méthode chimique : trempe, dilution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3" name="Google Shape;333;p33"/>
          <p:cNvSpPr txBox="1"/>
          <p:nvPr/>
        </p:nvSpPr>
        <p:spPr>
          <a:xfrm>
            <a:off x="1592700" y="590738"/>
            <a:ext cx="15984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Caractériser</a:t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la cinétique 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de la réaction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4" name="Google Shape;334;p33"/>
          <p:cNvSpPr txBox="1"/>
          <p:nvPr/>
        </p:nvSpPr>
        <p:spPr>
          <a:xfrm>
            <a:off x="5105975" y="685100"/>
            <a:ext cx="2529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Accélérer</a:t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une réaction 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chimique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5" name="Google Shape;335;p33"/>
          <p:cNvSpPr txBox="1"/>
          <p:nvPr/>
        </p:nvSpPr>
        <p:spPr>
          <a:xfrm>
            <a:off x="2976775" y="1634950"/>
            <a:ext cx="28680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Observer        &amp; quantifier</a:t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la cinétique      de la réaction</a:t>
            </a:r>
            <a:endParaRPr sz="130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6" name="Google Shape;336;p33"/>
          <p:cNvSpPr/>
          <p:nvPr/>
        </p:nvSpPr>
        <p:spPr>
          <a:xfrm flipH="1">
            <a:off x="1847175" y="893750"/>
            <a:ext cx="1343700" cy="2475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33"/>
          <p:cNvSpPr/>
          <p:nvPr/>
        </p:nvSpPr>
        <p:spPr>
          <a:xfrm>
            <a:off x="5170200" y="951775"/>
            <a:ext cx="1120200" cy="2475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33"/>
          <p:cNvSpPr/>
          <p:nvPr/>
        </p:nvSpPr>
        <p:spPr>
          <a:xfrm flipH="1" rot="-5400000">
            <a:off x="3818775" y="1859275"/>
            <a:ext cx="753600" cy="2475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t_{1/2}" id="339" name="Google Shape;339;p33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7350" y="1090725"/>
            <a:ext cx="422176" cy="334574"/>
          </a:xfrm>
          <a:prstGeom prst="rect">
            <a:avLst/>
          </a:prstGeom>
          <a:noFill/>
          <a:ln>
            <a:noFill/>
          </a:ln>
        </p:spPr>
      </p:pic>
      <p:sp>
        <p:nvSpPr>
          <p:cNvPr id="340" name="Google Shape;340;p33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3191100" y="227125"/>
            <a:ext cx="1979100" cy="1087200"/>
          </a:xfrm>
          <a:prstGeom prst="ellipse">
            <a:avLst/>
          </a:prstGeom>
          <a:solidFill>
            <a:srgbClr val="F9CB9C"/>
          </a:solidFill>
          <a:ln cap="flat" cmpd="sng" w="762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Verdana"/>
                <a:ea typeface="Verdana"/>
                <a:cs typeface="Verdana"/>
                <a:sym typeface="Verdana"/>
              </a:rPr>
              <a:t>CINÉTIQUE</a:t>
            </a:r>
            <a:endParaRPr b="1" sz="15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Verdana"/>
                <a:ea typeface="Verdana"/>
                <a:cs typeface="Verdana"/>
                <a:sym typeface="Verdana"/>
              </a:rPr>
              <a:t>CHIMIQUE</a:t>
            </a:r>
            <a:endParaRPr b="1" sz="15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199050" y="168300"/>
            <a:ext cx="1495800" cy="1087200"/>
          </a:xfrm>
          <a:prstGeom prst="ellipse">
            <a:avLst/>
          </a:prstGeom>
          <a:solidFill>
            <a:srgbClr val="A4C2F4"/>
          </a:solidFill>
          <a:ln cap="flat" cmpd="sng" w="38100">
            <a:solidFill>
              <a:srgbClr val="FF99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64250" y="275575"/>
            <a:ext cx="1598400" cy="5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Verdana"/>
              <a:buChar char="-"/>
            </a:pPr>
            <a:r>
              <a:rPr lang="f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vitesses de réaction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Verdana"/>
              <a:buChar char="-"/>
            </a:pPr>
            <a:r>
              <a:rPr lang="f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596575" y="301538"/>
            <a:ext cx="15984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Caractériser</a:t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la cinétique de la réaction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2" name="Google Shape;72;p15"/>
          <p:cNvSpPr/>
          <p:nvPr/>
        </p:nvSpPr>
        <p:spPr>
          <a:xfrm flipH="1">
            <a:off x="1695075" y="588950"/>
            <a:ext cx="1495800" cy="2475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t_{1/2}" id="73" name="Google Shape;73;p15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950" y="785925"/>
            <a:ext cx="422176" cy="33457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/>
          <p:nvPr/>
        </p:nvSpPr>
        <p:spPr>
          <a:xfrm>
            <a:off x="3191100" y="531925"/>
            <a:ext cx="1979100" cy="1087200"/>
          </a:xfrm>
          <a:prstGeom prst="ellipse">
            <a:avLst/>
          </a:prstGeom>
          <a:solidFill>
            <a:srgbClr val="F9CB9C"/>
          </a:solidFill>
          <a:ln cap="flat" cmpd="sng" w="762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Verdana"/>
                <a:ea typeface="Verdana"/>
                <a:cs typeface="Verdana"/>
                <a:sym typeface="Verdana"/>
              </a:rPr>
              <a:t>CINÉTIQUE</a:t>
            </a:r>
            <a:endParaRPr b="1" sz="15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Verdana"/>
                <a:ea typeface="Verdana"/>
                <a:cs typeface="Verdana"/>
                <a:sym typeface="Verdana"/>
              </a:rPr>
              <a:t>CHIMIQUE</a:t>
            </a:r>
            <a:endParaRPr b="1" sz="15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351450" y="473100"/>
            <a:ext cx="1495800" cy="1087200"/>
          </a:xfrm>
          <a:prstGeom prst="ellipse">
            <a:avLst/>
          </a:prstGeom>
          <a:solidFill>
            <a:srgbClr val="A4C2F4"/>
          </a:solidFill>
          <a:ln cap="flat" cmpd="sng" w="38100">
            <a:solidFill>
              <a:srgbClr val="FF99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216650" y="580375"/>
            <a:ext cx="1598400" cy="5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Verdana"/>
              <a:buChar char="-"/>
            </a:pPr>
            <a:r>
              <a:rPr lang="f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vitesses de réaction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Verdana"/>
              <a:buChar char="-"/>
            </a:pPr>
            <a:r>
              <a:rPr lang="fr" sz="1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1592700" y="590738"/>
            <a:ext cx="15984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Caractériser</a:t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la cinétique 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de la réaction</a:t>
            </a:r>
            <a:endParaRPr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3" name="Google Shape;83;p16"/>
          <p:cNvSpPr/>
          <p:nvPr/>
        </p:nvSpPr>
        <p:spPr>
          <a:xfrm flipH="1">
            <a:off x="1847175" y="893750"/>
            <a:ext cx="1343700" cy="2475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t_{1/2}" id="84" name="Google Shape;84;p16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7350" y="1090725"/>
            <a:ext cx="422176" cy="33457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/>
        </p:nvSpPr>
        <p:spPr>
          <a:xfrm>
            <a:off x="493575" y="2261375"/>
            <a:ext cx="12027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>
                <a:latin typeface="Times New Roman"/>
                <a:ea typeface="Times New Roman"/>
                <a:cs typeface="Times New Roman"/>
                <a:sym typeface="Times New Roman"/>
              </a:rPr>
              <a:t>~17</a:t>
            </a:r>
            <a:r>
              <a:rPr lang="fr" sz="2200">
                <a:latin typeface="Times New Roman"/>
                <a:ea typeface="Times New Roman"/>
                <a:cs typeface="Times New Roman"/>
                <a:sym typeface="Times New Roman"/>
              </a:rPr>
              <a:t> °C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7359800" y="2261375"/>
            <a:ext cx="12027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>
                <a:latin typeface="Times New Roman"/>
                <a:ea typeface="Times New Roman"/>
                <a:cs typeface="Times New Roman"/>
                <a:sym typeface="Times New Roman"/>
              </a:rPr>
              <a:t>~50</a:t>
            </a:r>
            <a:r>
              <a:rPr lang="fr" sz="2200">
                <a:latin typeface="Times New Roman"/>
                <a:ea typeface="Times New Roman"/>
                <a:cs typeface="Times New Roman"/>
                <a:sym typeface="Times New Roman"/>
              </a:rPr>
              <a:t> °C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8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327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Times New Roman"/>
                <a:ea typeface="Times New Roman"/>
                <a:cs typeface="Times New Roman"/>
                <a:sym typeface="Times New Roman"/>
              </a:rPr>
              <a:t>Température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\text{H}_2\text{O}_2" id="98" name="Google Shape;98;p18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2950" y="3188675"/>
            <a:ext cx="890334" cy="490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H}_2\text{O}_2" id="99" name="Google Shape;99;p18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52710" y="3188675"/>
            <a:ext cx="890334" cy="490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I}^-" id="100" name="Google Shape;100;p18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0400" y="760950"/>
            <a:ext cx="400850" cy="57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8"/>
          <p:cNvCxnSpPr>
            <a:stCxn id="100" idx="1"/>
            <a:endCxn id="102" idx="2"/>
          </p:cNvCxnSpPr>
          <p:nvPr/>
        </p:nvCxnSpPr>
        <p:spPr>
          <a:xfrm flipH="1">
            <a:off x="2004700" y="1047300"/>
            <a:ext cx="2315700" cy="7521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3" name="Google Shape;103;p18"/>
          <p:cNvCxnSpPr>
            <a:stCxn id="100" idx="3"/>
            <a:endCxn id="104" idx="2"/>
          </p:cNvCxnSpPr>
          <p:nvPr/>
        </p:nvCxnSpPr>
        <p:spPr>
          <a:xfrm>
            <a:off x="4721250" y="1047300"/>
            <a:ext cx="2320500" cy="7521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05" name="Google Shape;105;p18"/>
          <p:cNvGrpSpPr/>
          <p:nvPr/>
        </p:nvGrpSpPr>
        <p:grpSpPr>
          <a:xfrm>
            <a:off x="1758250" y="1799293"/>
            <a:ext cx="492300" cy="1909192"/>
            <a:chOff x="1758250" y="1799293"/>
            <a:chExt cx="492300" cy="1909192"/>
          </a:xfrm>
        </p:grpSpPr>
        <p:grpSp>
          <p:nvGrpSpPr>
            <p:cNvPr id="106" name="Google Shape;106;p18"/>
            <p:cNvGrpSpPr/>
            <p:nvPr/>
          </p:nvGrpSpPr>
          <p:grpSpPr>
            <a:xfrm>
              <a:off x="1829752" y="1799293"/>
              <a:ext cx="349781" cy="1909192"/>
              <a:chOff x="3173100" y="1465700"/>
              <a:chExt cx="353100" cy="1662625"/>
            </a:xfrm>
          </p:grpSpPr>
          <p:sp>
            <p:nvSpPr>
              <p:cNvPr id="107" name="Google Shape;107;p18"/>
              <p:cNvSpPr/>
              <p:nvPr/>
            </p:nvSpPr>
            <p:spPr>
              <a:xfrm rot="5400000">
                <a:off x="3035850" y="2637975"/>
                <a:ext cx="627600" cy="353100"/>
              </a:xfrm>
              <a:prstGeom prst="flowChartDelay">
                <a:avLst/>
              </a:prstGeom>
              <a:solidFill>
                <a:srgbClr val="FF9900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8"/>
              <p:cNvSpPr/>
              <p:nvPr/>
            </p:nvSpPr>
            <p:spPr>
              <a:xfrm flipH="1" rot="10800000">
                <a:off x="3173250" y="1465700"/>
                <a:ext cx="352800" cy="10404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08" name="Google Shape;108;p18"/>
            <p:cNvCxnSpPr/>
            <p:nvPr/>
          </p:nvCxnSpPr>
          <p:spPr>
            <a:xfrm>
              <a:off x="1758250" y="1799675"/>
              <a:ext cx="492300" cy="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9" name="Google Shape;109;p18"/>
          <p:cNvGrpSpPr/>
          <p:nvPr/>
        </p:nvGrpSpPr>
        <p:grpSpPr>
          <a:xfrm>
            <a:off x="6795450" y="1799293"/>
            <a:ext cx="492300" cy="1909192"/>
            <a:chOff x="1758250" y="1799293"/>
            <a:chExt cx="492300" cy="1909192"/>
          </a:xfrm>
        </p:grpSpPr>
        <p:grpSp>
          <p:nvGrpSpPr>
            <p:cNvPr id="110" name="Google Shape;110;p18"/>
            <p:cNvGrpSpPr/>
            <p:nvPr/>
          </p:nvGrpSpPr>
          <p:grpSpPr>
            <a:xfrm>
              <a:off x="1829752" y="1799293"/>
              <a:ext cx="349781" cy="1909192"/>
              <a:chOff x="3173100" y="1465700"/>
              <a:chExt cx="353100" cy="1662625"/>
            </a:xfrm>
          </p:grpSpPr>
          <p:sp>
            <p:nvSpPr>
              <p:cNvPr id="111" name="Google Shape;111;p18"/>
              <p:cNvSpPr/>
              <p:nvPr/>
            </p:nvSpPr>
            <p:spPr>
              <a:xfrm rot="5400000">
                <a:off x="3035850" y="2637975"/>
                <a:ext cx="627600" cy="353100"/>
              </a:xfrm>
              <a:prstGeom prst="flowChartDelay">
                <a:avLst/>
              </a:prstGeom>
              <a:solidFill>
                <a:srgbClr val="FF9900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8"/>
              <p:cNvSpPr/>
              <p:nvPr/>
            </p:nvSpPr>
            <p:spPr>
              <a:xfrm flipH="1" rot="10800000">
                <a:off x="3173250" y="1465700"/>
                <a:ext cx="352800" cy="10404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12" name="Google Shape;112;p18"/>
            <p:cNvCxnSpPr/>
            <p:nvPr/>
          </p:nvCxnSpPr>
          <p:spPr>
            <a:xfrm>
              <a:off x="1758250" y="1799675"/>
              <a:ext cx="492300" cy="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13" name="Google Shape;113;p18"/>
          <p:cNvSpPr/>
          <p:nvPr/>
        </p:nvSpPr>
        <p:spPr>
          <a:xfrm>
            <a:off x="6953400" y="28786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8"/>
          <p:cNvSpPr/>
          <p:nvPr/>
        </p:nvSpPr>
        <p:spPr>
          <a:xfrm>
            <a:off x="7105800" y="31072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8"/>
          <p:cNvSpPr/>
          <p:nvPr/>
        </p:nvSpPr>
        <p:spPr>
          <a:xfrm>
            <a:off x="7105800" y="29548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8"/>
          <p:cNvSpPr/>
          <p:nvPr/>
        </p:nvSpPr>
        <p:spPr>
          <a:xfrm>
            <a:off x="7029600" y="28024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8"/>
          <p:cNvSpPr/>
          <p:nvPr/>
        </p:nvSpPr>
        <p:spPr>
          <a:xfrm>
            <a:off x="6953400" y="31834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8"/>
          <p:cNvSpPr/>
          <p:nvPr/>
        </p:nvSpPr>
        <p:spPr>
          <a:xfrm>
            <a:off x="7029600" y="33358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C = 0.026~\text{mol}/\text{L}" id="119" name="Google Shape;119;p18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20375" y="3335825"/>
            <a:ext cx="1734624" cy="3209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 = 0.30~ \text{mol}/\text{L}" id="120" name="Google Shape;120;p18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20375" y="1333644"/>
            <a:ext cx="1734624" cy="3447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0"/>
          <p:cNvSpPr txBox="1"/>
          <p:nvPr>
            <p:ph type="title"/>
          </p:nvPr>
        </p:nvSpPr>
        <p:spPr>
          <a:xfrm>
            <a:off x="311700" y="292625"/>
            <a:ext cx="327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Times New Roman"/>
                <a:ea typeface="Times New Roman"/>
                <a:cs typeface="Times New Roman"/>
                <a:sym typeface="Times New Roman"/>
              </a:rPr>
              <a:t>Concentration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\text{H}_2\text{O}_2" id="131" name="Google Shape;131;p20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7110" y="2960075"/>
            <a:ext cx="890334" cy="490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2" name="Google Shape;132;p20"/>
          <p:cNvCxnSpPr>
            <a:stCxn id="133" idx="3"/>
            <a:endCxn id="134" idx="2"/>
          </p:cNvCxnSpPr>
          <p:nvPr/>
        </p:nvCxnSpPr>
        <p:spPr>
          <a:xfrm>
            <a:off x="6931050" y="1123500"/>
            <a:ext cx="1025100" cy="6759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35" name="Google Shape;135;p20"/>
          <p:cNvGrpSpPr/>
          <p:nvPr/>
        </p:nvGrpSpPr>
        <p:grpSpPr>
          <a:xfrm>
            <a:off x="7709850" y="1799293"/>
            <a:ext cx="492300" cy="1909192"/>
            <a:chOff x="1758250" y="1799293"/>
            <a:chExt cx="492300" cy="1909192"/>
          </a:xfrm>
        </p:grpSpPr>
        <p:grpSp>
          <p:nvGrpSpPr>
            <p:cNvPr id="136" name="Google Shape;136;p20"/>
            <p:cNvGrpSpPr/>
            <p:nvPr/>
          </p:nvGrpSpPr>
          <p:grpSpPr>
            <a:xfrm>
              <a:off x="1829752" y="1799293"/>
              <a:ext cx="349781" cy="1909192"/>
              <a:chOff x="3173100" y="1465700"/>
              <a:chExt cx="353100" cy="1662625"/>
            </a:xfrm>
          </p:grpSpPr>
          <p:sp>
            <p:nvSpPr>
              <p:cNvPr id="137" name="Google Shape;137;p20"/>
              <p:cNvSpPr/>
              <p:nvPr/>
            </p:nvSpPr>
            <p:spPr>
              <a:xfrm rot="5400000">
                <a:off x="3035850" y="2637975"/>
                <a:ext cx="627600" cy="353100"/>
              </a:xfrm>
              <a:prstGeom prst="flowChartDelay">
                <a:avLst/>
              </a:prstGeom>
              <a:solidFill>
                <a:srgbClr val="FF9900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20"/>
              <p:cNvSpPr/>
              <p:nvPr/>
            </p:nvSpPr>
            <p:spPr>
              <a:xfrm flipH="1" rot="10800000">
                <a:off x="3173250" y="1465700"/>
                <a:ext cx="352800" cy="10404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38" name="Google Shape;138;p20"/>
            <p:cNvCxnSpPr/>
            <p:nvPr/>
          </p:nvCxnSpPr>
          <p:spPr>
            <a:xfrm>
              <a:off x="1758250" y="1799675"/>
              <a:ext cx="492300" cy="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39" name="Google Shape;139;p20"/>
          <p:cNvSpPr/>
          <p:nvPr/>
        </p:nvSpPr>
        <p:spPr>
          <a:xfrm>
            <a:off x="7867800" y="28786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0"/>
          <p:cNvSpPr/>
          <p:nvPr/>
        </p:nvSpPr>
        <p:spPr>
          <a:xfrm>
            <a:off x="8020200" y="31072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0"/>
          <p:cNvSpPr/>
          <p:nvPr/>
        </p:nvSpPr>
        <p:spPr>
          <a:xfrm>
            <a:off x="8020200" y="29548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0"/>
          <p:cNvSpPr/>
          <p:nvPr/>
        </p:nvSpPr>
        <p:spPr>
          <a:xfrm>
            <a:off x="7944000" y="28024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0"/>
          <p:cNvSpPr/>
          <p:nvPr/>
        </p:nvSpPr>
        <p:spPr>
          <a:xfrm>
            <a:off x="7867800" y="31834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0"/>
          <p:cNvSpPr/>
          <p:nvPr/>
        </p:nvSpPr>
        <p:spPr>
          <a:xfrm>
            <a:off x="7944000" y="33358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\text{I}^-" id="133" name="Google Shape;133;p20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30200" y="837150"/>
            <a:ext cx="400850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H}_2\text{O}_2" id="145" name="Google Shape;145;p20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2510" y="2960075"/>
            <a:ext cx="890334" cy="490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6" name="Google Shape;146;p20"/>
          <p:cNvCxnSpPr>
            <a:stCxn id="147" idx="3"/>
            <a:endCxn id="148" idx="2"/>
          </p:cNvCxnSpPr>
          <p:nvPr/>
        </p:nvCxnSpPr>
        <p:spPr>
          <a:xfrm>
            <a:off x="4416450" y="1123500"/>
            <a:ext cx="1025100" cy="6759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49" name="Google Shape;149;p20"/>
          <p:cNvGrpSpPr/>
          <p:nvPr/>
        </p:nvGrpSpPr>
        <p:grpSpPr>
          <a:xfrm>
            <a:off x="5195250" y="1799293"/>
            <a:ext cx="492300" cy="1909192"/>
            <a:chOff x="1758250" y="1799293"/>
            <a:chExt cx="492300" cy="1909192"/>
          </a:xfrm>
        </p:grpSpPr>
        <p:grpSp>
          <p:nvGrpSpPr>
            <p:cNvPr id="150" name="Google Shape;150;p20"/>
            <p:cNvGrpSpPr/>
            <p:nvPr/>
          </p:nvGrpSpPr>
          <p:grpSpPr>
            <a:xfrm>
              <a:off x="1829752" y="1799293"/>
              <a:ext cx="349781" cy="1909192"/>
              <a:chOff x="3173100" y="1465700"/>
              <a:chExt cx="353100" cy="1662625"/>
            </a:xfrm>
          </p:grpSpPr>
          <p:sp>
            <p:nvSpPr>
              <p:cNvPr id="151" name="Google Shape;151;p20"/>
              <p:cNvSpPr/>
              <p:nvPr/>
            </p:nvSpPr>
            <p:spPr>
              <a:xfrm rot="5400000">
                <a:off x="3035850" y="2637975"/>
                <a:ext cx="627600" cy="353100"/>
              </a:xfrm>
              <a:prstGeom prst="flowChartDelay">
                <a:avLst/>
              </a:prstGeom>
              <a:solidFill>
                <a:srgbClr val="FF9900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Google Shape;148;p20"/>
              <p:cNvSpPr/>
              <p:nvPr/>
            </p:nvSpPr>
            <p:spPr>
              <a:xfrm flipH="1" rot="10800000">
                <a:off x="3173250" y="1465700"/>
                <a:ext cx="352800" cy="10404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52" name="Google Shape;152;p20"/>
            <p:cNvCxnSpPr/>
            <p:nvPr/>
          </p:nvCxnSpPr>
          <p:spPr>
            <a:xfrm>
              <a:off x="1758250" y="1799675"/>
              <a:ext cx="492300" cy="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53" name="Google Shape;153;p20"/>
          <p:cNvSpPr/>
          <p:nvPr/>
        </p:nvSpPr>
        <p:spPr>
          <a:xfrm>
            <a:off x="5353200" y="28786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0"/>
          <p:cNvSpPr/>
          <p:nvPr/>
        </p:nvSpPr>
        <p:spPr>
          <a:xfrm>
            <a:off x="5429400" y="28024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0"/>
          <p:cNvSpPr/>
          <p:nvPr/>
        </p:nvSpPr>
        <p:spPr>
          <a:xfrm>
            <a:off x="5353200" y="31834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0"/>
          <p:cNvSpPr/>
          <p:nvPr/>
        </p:nvSpPr>
        <p:spPr>
          <a:xfrm>
            <a:off x="5429400" y="33358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\text{I}^-" id="147" name="Google Shape;147;p20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15600" y="837150"/>
            <a:ext cx="400850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H}_2\text{O}_2" id="157" name="Google Shape;157;p20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3050" y="2915675"/>
            <a:ext cx="890334" cy="490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8" name="Google Shape;158;p20"/>
          <p:cNvCxnSpPr>
            <a:stCxn id="159" idx="3"/>
            <a:endCxn id="160" idx="2"/>
          </p:cNvCxnSpPr>
          <p:nvPr/>
        </p:nvCxnSpPr>
        <p:spPr>
          <a:xfrm>
            <a:off x="1433890" y="1123500"/>
            <a:ext cx="1025100" cy="6759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61" name="Google Shape;161;p20"/>
          <p:cNvGrpSpPr/>
          <p:nvPr/>
        </p:nvGrpSpPr>
        <p:grpSpPr>
          <a:xfrm>
            <a:off x="2212690" y="1799293"/>
            <a:ext cx="492300" cy="1909192"/>
            <a:chOff x="1758250" y="1799293"/>
            <a:chExt cx="492300" cy="1909192"/>
          </a:xfrm>
        </p:grpSpPr>
        <p:grpSp>
          <p:nvGrpSpPr>
            <p:cNvPr id="162" name="Google Shape;162;p20"/>
            <p:cNvGrpSpPr/>
            <p:nvPr/>
          </p:nvGrpSpPr>
          <p:grpSpPr>
            <a:xfrm>
              <a:off x="1829752" y="1799293"/>
              <a:ext cx="349781" cy="1909192"/>
              <a:chOff x="3173100" y="1465700"/>
              <a:chExt cx="353100" cy="1662625"/>
            </a:xfrm>
          </p:grpSpPr>
          <p:sp>
            <p:nvSpPr>
              <p:cNvPr id="163" name="Google Shape;163;p20"/>
              <p:cNvSpPr/>
              <p:nvPr/>
            </p:nvSpPr>
            <p:spPr>
              <a:xfrm rot="5400000">
                <a:off x="3035850" y="2637975"/>
                <a:ext cx="627600" cy="353100"/>
              </a:xfrm>
              <a:prstGeom prst="flowChartDelay">
                <a:avLst/>
              </a:prstGeom>
              <a:solidFill>
                <a:srgbClr val="FF9900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" name="Google Shape;160;p20"/>
              <p:cNvSpPr/>
              <p:nvPr/>
            </p:nvSpPr>
            <p:spPr>
              <a:xfrm flipH="1" rot="10800000">
                <a:off x="3173250" y="1465700"/>
                <a:ext cx="352800" cy="10404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64" name="Google Shape;164;p20"/>
            <p:cNvCxnSpPr/>
            <p:nvPr/>
          </p:nvCxnSpPr>
          <p:spPr>
            <a:xfrm>
              <a:off x="1758250" y="1799675"/>
              <a:ext cx="492300" cy="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pic>
        <p:nvPicPr>
          <p:cNvPr descr="\text{I}^-" id="159" name="Google Shape;159;p20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3040" y="837150"/>
            <a:ext cx="400850" cy="5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0"/>
          <p:cNvSpPr/>
          <p:nvPr/>
        </p:nvSpPr>
        <p:spPr>
          <a:xfrm>
            <a:off x="8020200" y="32596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0"/>
          <p:cNvSpPr/>
          <p:nvPr/>
        </p:nvSpPr>
        <p:spPr>
          <a:xfrm>
            <a:off x="7944000" y="30310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0"/>
          <p:cNvSpPr/>
          <p:nvPr/>
        </p:nvSpPr>
        <p:spPr>
          <a:xfrm>
            <a:off x="7791600" y="31072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0"/>
          <p:cNvSpPr/>
          <p:nvPr/>
        </p:nvSpPr>
        <p:spPr>
          <a:xfrm>
            <a:off x="7867800" y="3031025"/>
            <a:ext cx="88500" cy="107700"/>
          </a:xfrm>
          <a:prstGeom prst="ellipse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C_1 = 0.06~\text{mol}/\text{L}" id="169" name="Google Shape;169;p20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7600" y="1409850"/>
            <a:ext cx="1734574" cy="3230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_2 = 0.18~\text{mol}/\text{L}" id="170" name="Google Shape;170;p20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14738" y="1409850"/>
            <a:ext cx="1734632" cy="3230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_3 = 0.30~\text{mol}/\text{L}" id="171" name="Google Shape;171;p20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899025" y="1476222"/>
            <a:ext cx="1734636" cy="3230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 = 0.026~\text{mol}/\text{L}" id="172" name="Google Shape;172;p20" title="MathEquation,#00000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92250" y="3353100"/>
            <a:ext cx="1734624" cy="3209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oogle Shape;177;p21"/>
          <p:cNvGrpSpPr/>
          <p:nvPr/>
        </p:nvGrpSpPr>
        <p:grpSpPr>
          <a:xfrm>
            <a:off x="550700" y="911275"/>
            <a:ext cx="810326" cy="2227475"/>
            <a:chOff x="550700" y="911275"/>
            <a:chExt cx="810326" cy="2227475"/>
          </a:xfrm>
        </p:grpSpPr>
        <p:pic>
          <p:nvPicPr>
            <p:cNvPr id="178" name="Google Shape;178;p21"/>
            <p:cNvPicPr preferRelativeResize="0"/>
            <p:nvPr/>
          </p:nvPicPr>
          <p:blipFill rotWithShape="1">
            <a:blip r:embed="rId3">
              <a:alphaModFix/>
            </a:blip>
            <a:srcRect b="0" l="0" r="78333" t="0"/>
            <a:stretch/>
          </p:blipFill>
          <p:spPr>
            <a:xfrm>
              <a:off x="873225" y="911275"/>
              <a:ext cx="487801" cy="2227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Google Shape;179;p2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50700" y="2622900"/>
              <a:ext cx="322516" cy="4031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0" name="Google Shape;180;p21"/>
          <p:cNvGrpSpPr/>
          <p:nvPr/>
        </p:nvGrpSpPr>
        <p:grpSpPr>
          <a:xfrm>
            <a:off x="5674025" y="911275"/>
            <a:ext cx="810313" cy="2227475"/>
            <a:chOff x="4093425" y="911275"/>
            <a:chExt cx="810313" cy="2227475"/>
          </a:xfrm>
        </p:grpSpPr>
        <p:pic>
          <p:nvPicPr>
            <p:cNvPr id="181" name="Google Shape;181;p21"/>
            <p:cNvPicPr preferRelativeResize="0"/>
            <p:nvPr/>
          </p:nvPicPr>
          <p:blipFill rotWithShape="1">
            <a:blip r:embed="rId3">
              <a:alphaModFix/>
            </a:blip>
            <a:srcRect b="0" l="0" r="78333" t="0"/>
            <a:stretch/>
          </p:blipFill>
          <p:spPr>
            <a:xfrm>
              <a:off x="4415938" y="911275"/>
              <a:ext cx="487801" cy="2227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2" name="Google Shape;182;p2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093425" y="2622900"/>
              <a:ext cx="322516" cy="40315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83" name="Google Shape;183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70197" y="211150"/>
            <a:ext cx="795003" cy="49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1"/>
          <p:cNvSpPr/>
          <p:nvPr/>
        </p:nvSpPr>
        <p:spPr>
          <a:xfrm>
            <a:off x="1069150" y="489800"/>
            <a:ext cx="357925" cy="477225"/>
          </a:xfrm>
          <a:custGeom>
            <a:rect b="b" l="l" r="r" t="t"/>
            <a:pathLst>
              <a:path extrusionOk="0" h="19089" w="14317">
                <a:moveTo>
                  <a:pt x="14317" y="0"/>
                </a:moveTo>
                <a:cubicBezTo>
                  <a:pt x="8693" y="5624"/>
                  <a:pt x="3562" y="11978"/>
                  <a:pt x="0" y="1908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185" name="Google Shape;185;p21"/>
          <p:cNvSpPr txBox="1"/>
          <p:nvPr/>
        </p:nvSpPr>
        <p:spPr>
          <a:xfrm>
            <a:off x="2122750" y="218050"/>
            <a:ext cx="1819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latin typeface="Times New Roman"/>
                <a:ea typeface="Times New Roman"/>
                <a:cs typeface="Times New Roman"/>
                <a:sym typeface="Times New Roman"/>
              </a:rPr>
              <a:t>,   0.1 mol/L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6" name="Google Shape;186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27472" y="218050"/>
            <a:ext cx="795003" cy="49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1"/>
          <p:cNvSpPr/>
          <p:nvPr/>
        </p:nvSpPr>
        <p:spPr>
          <a:xfrm>
            <a:off x="6126425" y="496700"/>
            <a:ext cx="357925" cy="477225"/>
          </a:xfrm>
          <a:custGeom>
            <a:rect b="b" l="l" r="r" t="t"/>
            <a:pathLst>
              <a:path extrusionOk="0" h="19089" w="14317">
                <a:moveTo>
                  <a:pt x="14317" y="0"/>
                </a:moveTo>
                <a:cubicBezTo>
                  <a:pt x="8693" y="5624"/>
                  <a:pt x="3562" y="11978"/>
                  <a:pt x="0" y="1908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188" name="Google Shape;188;p21"/>
          <p:cNvSpPr txBox="1"/>
          <p:nvPr/>
        </p:nvSpPr>
        <p:spPr>
          <a:xfrm>
            <a:off x="7180025" y="224950"/>
            <a:ext cx="1819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latin typeface="Times New Roman"/>
                <a:ea typeface="Times New Roman"/>
                <a:cs typeface="Times New Roman"/>
                <a:sym typeface="Times New Roman"/>
              </a:rPr>
              <a:t>,   0.01 mol/L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9" name="Google Shape;189;p21"/>
          <p:cNvSpPr/>
          <p:nvPr/>
        </p:nvSpPr>
        <p:spPr>
          <a:xfrm>
            <a:off x="0" y="3826425"/>
            <a:ext cx="9144000" cy="1317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