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8436BCB-6CD4-485E-A5E3-2933DDDCBB32}">
  <a:tblStyle styleId="{D8436BCB-6CD4-485E-A5E3-2933DDDCBB3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cdb99ebe77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cdb99ebe77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cdb99ebe77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cdb99ebe77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cdb99ebe77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cdb99ebe77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cdb99ebe77_0_1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cdb99ebe77_0_1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db99ebe77_0_1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db99ebe77_0_1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cdb99ebe77_0_1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cdb99ebe77_0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cdb99ebe77_0_1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cdb99ebe77_0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cdb99ebe77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cdb99ebe77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cdb99ebe77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cdb99ebe77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cdb99ebe77_0_1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cdb99ebe77_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cdb99ebe77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cdb99ebe77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59825" y="652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{D8436BCB-6CD4-485E-A5E3-2933DDDCBB32}</a:tableStyleId>
              </a:tblPr>
              <a:tblGrid>
                <a:gridCol w="653750"/>
                <a:gridCol w="4531125"/>
                <a:gridCol w="3795200"/>
              </a:tblGrid>
              <a:tr h="1225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1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F3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F3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F3FF"/>
                    </a:solidFill>
                  </a:tcPr>
                </a:tc>
              </a:tr>
            </a:tbl>
          </a:graphicData>
        </a:graphic>
      </p:graphicFrame>
      <p:sp>
        <p:nvSpPr>
          <p:cNvPr id="55" name="Google Shape;55;p13"/>
          <p:cNvSpPr txBox="1"/>
          <p:nvPr/>
        </p:nvSpPr>
        <p:spPr>
          <a:xfrm rot="-5400000">
            <a:off x="-442800" y="1388800"/>
            <a:ext cx="1668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Verdana"/>
                <a:ea typeface="Verdana"/>
                <a:cs typeface="Verdana"/>
                <a:sym typeface="Verdana"/>
              </a:rPr>
              <a:t>Séparer</a:t>
            </a:r>
            <a:endParaRPr b="1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1675600" y="23150"/>
            <a:ext cx="2323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800" u="sng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LIQUIDE</a:t>
            </a:r>
            <a:endParaRPr b="1" sz="2800" u="sng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5866600" y="23150"/>
            <a:ext cx="2323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800" u="sng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SOLIDE</a:t>
            </a:r>
            <a:endParaRPr b="1" sz="2800" u="sng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6751725" y="1062700"/>
            <a:ext cx="2019300" cy="38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1" name="Google Shape;161;p22"/>
          <p:cNvGraphicFramePr/>
          <p:nvPr/>
        </p:nvGraphicFramePr>
        <p:xfrm>
          <a:off x="59825" y="652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{D8436BCB-6CD4-485E-A5E3-2933DDDCBB32}</a:tableStyleId>
              </a:tblPr>
              <a:tblGrid>
                <a:gridCol w="653750"/>
                <a:gridCol w="4531125"/>
                <a:gridCol w="3795200"/>
              </a:tblGrid>
              <a:tr h="1225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1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F3FF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Hydrodistillation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entraîne le produit d’intérêt avec de l’eau, sans trop chauffer.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Extraction liquide-liquide (ampoule à décanter)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faire passer le produit d’une phase à l’autre.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Séparation à l’évaporateur rotatif à pression réduite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évapore le solvant sans trop chauffer.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Séchage sur sulfate de cuivre anhydre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retire l’eau.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Filtrage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sépare du solide.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F3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Essorage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sépare du liquide.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F3FF"/>
                    </a:solidFill>
                  </a:tcPr>
                </a:tc>
              </a:tr>
              <a:tr h="364675">
                <a:tc row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1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16B"/>
                    </a:solidFill>
                  </a:tcPr>
                </a:tc>
                <a:tc gridSpan="2" rowSpan="2">
                  <a:txBody>
                    <a:bodyPr/>
                    <a:lstStyle/>
                    <a:p>
                      <a:pPr indent="-317500" lvl="0" marL="45720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CCM après dilution/dissolution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mise en évidence de produits inattendus.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Spectre IR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mise en évidence de groupements caractéristiques.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F916B"/>
                    </a:solidFill>
                  </a:tcPr>
                </a:tc>
                <a:tc rowSpan="2" hMerge="1"/>
              </a:tr>
              <a:tr h="364675">
                <a:tc vMerge="1"/>
                <a:tc gridSpan="2" vMerge="1"/>
                <a:tc hMerge="1" vMerge="1"/>
              </a:tr>
              <a:tr h="813125">
                <a:tc vMerge="1"/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Mesure de température d’ébullition, d’indice de réfraction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grandeurs caractéristiques du produit pur, tabulées.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16B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Mesure de température de fusion au banc Koffler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grandeur caractéristique du produit pur, tabulée.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16B"/>
                    </a:solidFill>
                  </a:tcPr>
                </a:tc>
              </a:tr>
              <a:tr h="961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FFBA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Distillation :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retire les impuretés non volatiles.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Lavage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retire les impuretés dissoutes.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Séchage au sulfate de cuivre anhydre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retire l’eau.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FFB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FFBA"/>
                    </a:solidFill>
                  </a:tcPr>
                </a:tc>
              </a:tr>
            </a:tbl>
          </a:graphicData>
        </a:graphic>
      </p:graphicFrame>
      <p:sp>
        <p:nvSpPr>
          <p:cNvPr id="162" name="Google Shape;162;p22"/>
          <p:cNvSpPr txBox="1"/>
          <p:nvPr/>
        </p:nvSpPr>
        <p:spPr>
          <a:xfrm rot="-5400000">
            <a:off x="-442800" y="1388800"/>
            <a:ext cx="1668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Verdana"/>
                <a:ea typeface="Verdana"/>
                <a:cs typeface="Verdana"/>
                <a:sym typeface="Verdana"/>
              </a:rPr>
              <a:t>Séparer</a:t>
            </a:r>
            <a:endParaRPr b="1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63" name="Google Shape;163;p22"/>
          <p:cNvSpPr txBox="1"/>
          <p:nvPr/>
        </p:nvSpPr>
        <p:spPr>
          <a:xfrm rot="-5400000">
            <a:off x="-442800" y="3010250"/>
            <a:ext cx="16686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Verdana"/>
                <a:ea typeface="Verdana"/>
                <a:cs typeface="Verdana"/>
                <a:sym typeface="Verdana"/>
              </a:rPr>
              <a:t>Contrôler</a:t>
            </a:r>
            <a:endParaRPr b="1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Verdana"/>
                <a:ea typeface="Verdana"/>
                <a:cs typeface="Verdana"/>
                <a:sym typeface="Verdana"/>
              </a:rPr>
              <a:t>(= mesurer)</a:t>
            </a:r>
            <a:endParaRPr b="1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64" name="Google Shape;164;p22"/>
          <p:cNvSpPr txBox="1"/>
          <p:nvPr/>
        </p:nvSpPr>
        <p:spPr>
          <a:xfrm rot="-5400000">
            <a:off x="-302850" y="4351800"/>
            <a:ext cx="138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Verdana"/>
                <a:ea typeface="Verdana"/>
                <a:cs typeface="Verdana"/>
                <a:sym typeface="Verdana"/>
              </a:rPr>
              <a:t>Purifier</a:t>
            </a:r>
            <a:endParaRPr b="1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65" name="Google Shape;165;p22"/>
          <p:cNvSpPr txBox="1"/>
          <p:nvPr/>
        </p:nvSpPr>
        <p:spPr>
          <a:xfrm>
            <a:off x="1675600" y="23150"/>
            <a:ext cx="2323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800" u="sng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LIQUIDE</a:t>
            </a:r>
            <a:endParaRPr b="1" sz="2800" u="sng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66" name="Google Shape;166;p22"/>
          <p:cNvSpPr txBox="1"/>
          <p:nvPr/>
        </p:nvSpPr>
        <p:spPr>
          <a:xfrm>
            <a:off x="5866600" y="23150"/>
            <a:ext cx="2323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800" u="sng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SOLIDE</a:t>
            </a:r>
            <a:endParaRPr b="1" sz="2800" u="sng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67" name="Google Shape;167;p22"/>
          <p:cNvSpPr/>
          <p:nvPr/>
        </p:nvSpPr>
        <p:spPr>
          <a:xfrm>
            <a:off x="885600" y="2252950"/>
            <a:ext cx="7109400" cy="2307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68" name="Google Shape;168;p22"/>
          <p:cNvCxnSpPr/>
          <p:nvPr/>
        </p:nvCxnSpPr>
        <p:spPr>
          <a:xfrm rot="-5400000">
            <a:off x="5510625" y="1408150"/>
            <a:ext cx="935100" cy="754500"/>
          </a:xfrm>
          <a:prstGeom prst="bentConnector3">
            <a:avLst>
              <a:gd fmla="val 100011" name="adj1"/>
            </a:avLst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69" name="Google Shape;169;p22"/>
          <p:cNvSpPr txBox="1"/>
          <p:nvPr/>
        </p:nvSpPr>
        <p:spPr>
          <a:xfrm>
            <a:off x="6751725" y="1062700"/>
            <a:ext cx="2019300" cy="38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22"/>
          <p:cNvSpPr txBox="1"/>
          <p:nvPr/>
        </p:nvSpPr>
        <p:spPr>
          <a:xfrm>
            <a:off x="6355425" y="1062700"/>
            <a:ext cx="2628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fr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à pression réduite : plus rapide !</a:t>
            </a:r>
            <a:endParaRPr b="1" i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5" name="Google Shape;175;p23"/>
          <p:cNvGraphicFramePr/>
          <p:nvPr/>
        </p:nvGraphicFramePr>
        <p:xfrm>
          <a:off x="59825" y="652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{D8436BCB-6CD4-485E-A5E3-2933DDDCBB32}</a:tableStyleId>
              </a:tblPr>
              <a:tblGrid>
                <a:gridCol w="653750"/>
                <a:gridCol w="4531125"/>
                <a:gridCol w="3795200"/>
              </a:tblGrid>
              <a:tr h="1225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1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F3FF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Hydrodistillation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entraîne le produit d’intérêt avec de l’eau, sans trop chauffer.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Extraction liquide-liquide (ampoule à décanter)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faire passer le produit d’une phase à l’autre.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Séparation à l’évaporateur rotatif à pression réduite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évapore le solvant sans trop chauffer.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Séchage sur sulfate de cuivre anhydre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retire l’eau.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Filtrage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sépare du solide.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F3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Essorage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sépare du liquide.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F3FF"/>
                    </a:solidFill>
                  </a:tcPr>
                </a:tc>
              </a:tr>
              <a:tr h="364675">
                <a:tc row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1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16B"/>
                    </a:solidFill>
                  </a:tcPr>
                </a:tc>
                <a:tc gridSpan="2" rowSpan="2">
                  <a:txBody>
                    <a:bodyPr/>
                    <a:lstStyle/>
                    <a:p>
                      <a:pPr indent="-317500" lvl="0" marL="45720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CCM après dilution/dissolution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mise en évidence de produits inattendus.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Spectre IR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mise en évidence de groupements caractéristiques.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F916B"/>
                    </a:solidFill>
                  </a:tcPr>
                </a:tc>
                <a:tc rowSpan="2" hMerge="1"/>
              </a:tr>
              <a:tr h="364675">
                <a:tc vMerge="1"/>
                <a:tc gridSpan="2" vMerge="1"/>
                <a:tc hMerge="1" vMerge="1"/>
              </a:tr>
              <a:tr h="813125">
                <a:tc vMerge="1"/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Mesure de température d’ébullition, d’indice de réfraction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grandeurs caractéristiques du produit pur, tabulées.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16B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Mesure de température de fusion au banc Koffler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grandeur caractéristique du produit pur, tabulée.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16B"/>
                    </a:solidFill>
                  </a:tcPr>
                </a:tc>
              </a:tr>
              <a:tr h="961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FFBA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Distillation :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retire les impuretés non volatiles.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Lavage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retire les impuretés dissoutes.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Séchage au sulfate de cuivre anhydre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retire l’eau.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FFBA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Recristallisation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retire les impuretés prises dans le solide.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Passage à l’étuve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retire les produits volatils.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FFBA"/>
                    </a:solidFill>
                  </a:tcPr>
                </a:tc>
              </a:tr>
            </a:tbl>
          </a:graphicData>
        </a:graphic>
      </p:graphicFrame>
      <p:sp>
        <p:nvSpPr>
          <p:cNvPr id="176" name="Google Shape;176;p23"/>
          <p:cNvSpPr txBox="1"/>
          <p:nvPr/>
        </p:nvSpPr>
        <p:spPr>
          <a:xfrm rot="-5400000">
            <a:off x="-442800" y="1388800"/>
            <a:ext cx="1668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Verdana"/>
                <a:ea typeface="Verdana"/>
                <a:cs typeface="Verdana"/>
                <a:sym typeface="Verdana"/>
              </a:rPr>
              <a:t>Séparer</a:t>
            </a:r>
            <a:endParaRPr b="1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77" name="Google Shape;177;p23"/>
          <p:cNvSpPr txBox="1"/>
          <p:nvPr/>
        </p:nvSpPr>
        <p:spPr>
          <a:xfrm rot="-5400000">
            <a:off x="-442800" y="3010250"/>
            <a:ext cx="16686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Verdana"/>
                <a:ea typeface="Verdana"/>
                <a:cs typeface="Verdana"/>
                <a:sym typeface="Verdana"/>
              </a:rPr>
              <a:t>Contrôler</a:t>
            </a:r>
            <a:endParaRPr b="1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Verdana"/>
                <a:ea typeface="Verdana"/>
                <a:cs typeface="Verdana"/>
                <a:sym typeface="Verdana"/>
              </a:rPr>
              <a:t>(= mesurer)</a:t>
            </a:r>
            <a:endParaRPr b="1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78" name="Google Shape;178;p23"/>
          <p:cNvSpPr txBox="1"/>
          <p:nvPr/>
        </p:nvSpPr>
        <p:spPr>
          <a:xfrm rot="-5400000">
            <a:off x="-302850" y="4351800"/>
            <a:ext cx="138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Verdana"/>
                <a:ea typeface="Verdana"/>
                <a:cs typeface="Verdana"/>
                <a:sym typeface="Verdana"/>
              </a:rPr>
              <a:t>Purifier</a:t>
            </a:r>
            <a:endParaRPr b="1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79" name="Google Shape;179;p23"/>
          <p:cNvSpPr txBox="1"/>
          <p:nvPr/>
        </p:nvSpPr>
        <p:spPr>
          <a:xfrm>
            <a:off x="1675600" y="23150"/>
            <a:ext cx="2323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800" u="sng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LIQUIDE</a:t>
            </a:r>
            <a:endParaRPr b="1" sz="2800" u="sng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80" name="Google Shape;180;p23"/>
          <p:cNvSpPr txBox="1"/>
          <p:nvPr/>
        </p:nvSpPr>
        <p:spPr>
          <a:xfrm>
            <a:off x="5866600" y="23150"/>
            <a:ext cx="2323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800" u="sng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SOLIDE</a:t>
            </a:r>
            <a:endParaRPr b="1" sz="2800" u="sng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81" name="Google Shape;181;p23"/>
          <p:cNvSpPr/>
          <p:nvPr/>
        </p:nvSpPr>
        <p:spPr>
          <a:xfrm>
            <a:off x="885600" y="2252950"/>
            <a:ext cx="7109400" cy="2307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82" name="Google Shape;182;p23"/>
          <p:cNvCxnSpPr/>
          <p:nvPr/>
        </p:nvCxnSpPr>
        <p:spPr>
          <a:xfrm rot="-5400000">
            <a:off x="5510625" y="1408150"/>
            <a:ext cx="935100" cy="754500"/>
          </a:xfrm>
          <a:prstGeom prst="bentConnector3">
            <a:avLst>
              <a:gd fmla="val 100011" name="adj1"/>
            </a:avLst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83" name="Google Shape;183;p23"/>
          <p:cNvSpPr txBox="1"/>
          <p:nvPr/>
        </p:nvSpPr>
        <p:spPr>
          <a:xfrm>
            <a:off x="6751725" y="1062700"/>
            <a:ext cx="2019300" cy="38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23"/>
          <p:cNvSpPr txBox="1"/>
          <p:nvPr/>
        </p:nvSpPr>
        <p:spPr>
          <a:xfrm>
            <a:off x="6355425" y="1062700"/>
            <a:ext cx="2628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fr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à pression réduite : plus rapide !</a:t>
            </a:r>
            <a:endParaRPr b="1" i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" name="Google Shape;63;p14"/>
          <p:cNvGraphicFramePr/>
          <p:nvPr/>
        </p:nvGraphicFramePr>
        <p:xfrm>
          <a:off x="59825" y="652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{D8436BCB-6CD4-485E-A5E3-2933DDDCBB32}</a:tableStyleId>
              </a:tblPr>
              <a:tblGrid>
                <a:gridCol w="653750"/>
                <a:gridCol w="4531125"/>
                <a:gridCol w="3795200"/>
              </a:tblGrid>
              <a:tr h="1225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1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F3FF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Hydrodistillation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entraîne le produit d’intérêt avec de l’eau, sans trop chauffer.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Extraction liquide-liquide (ampoule à décanter)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faire passer le produit d’une phase à l’autre.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Séparation à l’évaporateur rotatif à pression réduite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évapore le solvant sans trop chauffer.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Séchage sur sulfate de cuivre anhydre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retire l’eau.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Filtrage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sépare du solide.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F3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F3FF"/>
                    </a:solidFill>
                  </a:tcPr>
                </a:tc>
              </a:tr>
            </a:tbl>
          </a:graphicData>
        </a:graphic>
      </p:graphicFrame>
      <p:sp>
        <p:nvSpPr>
          <p:cNvPr id="64" name="Google Shape;64;p14"/>
          <p:cNvSpPr txBox="1"/>
          <p:nvPr/>
        </p:nvSpPr>
        <p:spPr>
          <a:xfrm rot="-5400000">
            <a:off x="-442800" y="1388800"/>
            <a:ext cx="1668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Verdana"/>
                <a:ea typeface="Verdana"/>
                <a:cs typeface="Verdana"/>
                <a:sym typeface="Verdana"/>
              </a:rPr>
              <a:t>Séparer</a:t>
            </a:r>
            <a:endParaRPr b="1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1675600" y="23150"/>
            <a:ext cx="2323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800" u="sng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LIQUIDE</a:t>
            </a:r>
            <a:endParaRPr b="1" sz="2800" u="sng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6" name="Google Shape;66;p14"/>
          <p:cNvSpPr txBox="1"/>
          <p:nvPr/>
        </p:nvSpPr>
        <p:spPr>
          <a:xfrm>
            <a:off x="5866600" y="23150"/>
            <a:ext cx="2323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800" u="sng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SOLIDE</a:t>
            </a:r>
            <a:endParaRPr b="1" sz="2800" u="sng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7" name="Google Shape;67;p14"/>
          <p:cNvSpPr txBox="1"/>
          <p:nvPr/>
        </p:nvSpPr>
        <p:spPr>
          <a:xfrm>
            <a:off x="6751725" y="1062700"/>
            <a:ext cx="2019300" cy="38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" name="Google Shape;72;p15"/>
          <p:cNvGraphicFramePr/>
          <p:nvPr/>
        </p:nvGraphicFramePr>
        <p:xfrm>
          <a:off x="59825" y="652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{D8436BCB-6CD4-485E-A5E3-2933DDDCBB32}</a:tableStyleId>
              </a:tblPr>
              <a:tblGrid>
                <a:gridCol w="653750"/>
                <a:gridCol w="4531125"/>
                <a:gridCol w="3795200"/>
              </a:tblGrid>
              <a:tr h="1225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1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F3FF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Hydrodistillation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entraîne le produit d’intérêt avec de l’eau, sans trop chauffer.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Extraction liquide-liquide (ampoule à décanter)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faire passer le produit d’une phase à l’autre.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Séparation à l’évaporateur rotatif à pression réduite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évapore le solvant sans trop chauffer.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Séchage sur sulfate de cuivre anhydre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retire l’eau.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Filtrage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sépare du solide.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F3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Essorage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sépare du liquide.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F3FF"/>
                    </a:solidFill>
                  </a:tcPr>
                </a:tc>
              </a:tr>
            </a:tbl>
          </a:graphicData>
        </a:graphic>
      </p:graphicFrame>
      <p:sp>
        <p:nvSpPr>
          <p:cNvPr id="73" name="Google Shape;73;p15"/>
          <p:cNvSpPr txBox="1"/>
          <p:nvPr/>
        </p:nvSpPr>
        <p:spPr>
          <a:xfrm rot="-5400000">
            <a:off x="-442800" y="1388800"/>
            <a:ext cx="1668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Verdana"/>
                <a:ea typeface="Verdana"/>
                <a:cs typeface="Verdana"/>
                <a:sym typeface="Verdana"/>
              </a:rPr>
              <a:t>Séparer</a:t>
            </a:r>
            <a:endParaRPr b="1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4" name="Google Shape;74;p15"/>
          <p:cNvSpPr txBox="1"/>
          <p:nvPr/>
        </p:nvSpPr>
        <p:spPr>
          <a:xfrm>
            <a:off x="1675600" y="23150"/>
            <a:ext cx="2323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800" u="sng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LIQUIDE</a:t>
            </a:r>
            <a:endParaRPr b="1" sz="2800" u="sng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5" name="Google Shape;75;p15"/>
          <p:cNvSpPr txBox="1"/>
          <p:nvPr/>
        </p:nvSpPr>
        <p:spPr>
          <a:xfrm>
            <a:off x="5866600" y="23150"/>
            <a:ext cx="2323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800" u="sng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SOLIDE</a:t>
            </a:r>
            <a:endParaRPr b="1" sz="2800" u="sng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6" name="Google Shape;76;p15"/>
          <p:cNvSpPr txBox="1"/>
          <p:nvPr/>
        </p:nvSpPr>
        <p:spPr>
          <a:xfrm>
            <a:off x="6751725" y="1062700"/>
            <a:ext cx="2019300" cy="38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" name="Google Shape;81;p16"/>
          <p:cNvGraphicFramePr/>
          <p:nvPr/>
        </p:nvGraphicFramePr>
        <p:xfrm>
          <a:off x="59825" y="652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{D8436BCB-6CD4-485E-A5E3-2933DDDCBB32}</a:tableStyleId>
              </a:tblPr>
              <a:tblGrid>
                <a:gridCol w="653750"/>
                <a:gridCol w="4531125"/>
                <a:gridCol w="3795200"/>
              </a:tblGrid>
              <a:tr h="1225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1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F3FF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Hydrodistillation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entraîne le produit d’intérêt avec de l’eau, sans trop chauffer.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Extraction liquide-liquide (ampoule à décanter)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faire passer le produit d’une phase à l’autre.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Séparation à l’évaporateur rotatif à pression réduite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évapore le solvant sans trop chauffer.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Séchage sur sulfate de cuivre anhydre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retire l’eau.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Filtrage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sépare du solide.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F3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Essorage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sépare du liquide.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F3FF"/>
                    </a:solidFill>
                  </a:tcPr>
                </a:tc>
              </a:tr>
            </a:tbl>
          </a:graphicData>
        </a:graphic>
      </p:graphicFrame>
      <p:sp>
        <p:nvSpPr>
          <p:cNvPr id="82" name="Google Shape;82;p16"/>
          <p:cNvSpPr txBox="1"/>
          <p:nvPr/>
        </p:nvSpPr>
        <p:spPr>
          <a:xfrm rot="-5400000">
            <a:off x="-442800" y="1388800"/>
            <a:ext cx="1668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Verdana"/>
                <a:ea typeface="Verdana"/>
                <a:cs typeface="Verdana"/>
                <a:sym typeface="Verdana"/>
              </a:rPr>
              <a:t>Séparer</a:t>
            </a:r>
            <a:endParaRPr b="1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3" name="Google Shape;83;p16"/>
          <p:cNvSpPr txBox="1"/>
          <p:nvPr/>
        </p:nvSpPr>
        <p:spPr>
          <a:xfrm>
            <a:off x="1675600" y="23150"/>
            <a:ext cx="2323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800" u="sng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LIQUIDE</a:t>
            </a:r>
            <a:endParaRPr b="1" sz="2800" u="sng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4" name="Google Shape;84;p16"/>
          <p:cNvSpPr txBox="1"/>
          <p:nvPr/>
        </p:nvSpPr>
        <p:spPr>
          <a:xfrm>
            <a:off x="5866600" y="23150"/>
            <a:ext cx="2323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800" u="sng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SOLIDE</a:t>
            </a:r>
            <a:endParaRPr b="1" sz="2800" u="sng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5" name="Google Shape;85;p16"/>
          <p:cNvSpPr/>
          <p:nvPr/>
        </p:nvSpPr>
        <p:spPr>
          <a:xfrm>
            <a:off x="885600" y="2252950"/>
            <a:ext cx="7109400" cy="2307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86" name="Google Shape;86;p16"/>
          <p:cNvCxnSpPr/>
          <p:nvPr/>
        </p:nvCxnSpPr>
        <p:spPr>
          <a:xfrm rot="-5400000">
            <a:off x="5510625" y="1408150"/>
            <a:ext cx="935100" cy="754500"/>
          </a:xfrm>
          <a:prstGeom prst="bentConnector3">
            <a:avLst>
              <a:gd fmla="val 100011" name="adj1"/>
            </a:avLst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87" name="Google Shape;87;p16"/>
          <p:cNvSpPr txBox="1"/>
          <p:nvPr/>
        </p:nvSpPr>
        <p:spPr>
          <a:xfrm>
            <a:off x="6751725" y="1062700"/>
            <a:ext cx="2019300" cy="38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6"/>
          <p:cNvSpPr txBox="1"/>
          <p:nvPr/>
        </p:nvSpPr>
        <p:spPr>
          <a:xfrm>
            <a:off x="6355425" y="1062700"/>
            <a:ext cx="2628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fr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à pression réduite : plus rapide !</a:t>
            </a:r>
            <a:endParaRPr b="1" i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3" name="Google Shape;93;p17"/>
          <p:cNvGraphicFramePr/>
          <p:nvPr/>
        </p:nvGraphicFramePr>
        <p:xfrm>
          <a:off x="59825" y="652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{D8436BCB-6CD4-485E-A5E3-2933DDDCBB32}</a:tableStyleId>
              </a:tblPr>
              <a:tblGrid>
                <a:gridCol w="653750"/>
                <a:gridCol w="4531125"/>
                <a:gridCol w="3795200"/>
              </a:tblGrid>
              <a:tr h="1225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1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F3FF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Hydrodistillation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entraîne le produit d’intérêt avec de l’eau, sans trop chauffer.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Extraction liquide-liquide (ampoule à décanter)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faire passer le produit d’une phase à l’autre.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Séparation à l’évaporateur rotatif à pression réduite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évapore le solvant sans trop chauffer.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Séchage sur sulfate de cuivre anhydre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retire l’eau.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Filtrage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sépare du solide.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F3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Essorage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sépare du liquide.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F3FF"/>
                    </a:solidFill>
                  </a:tcPr>
                </a:tc>
              </a:tr>
              <a:tr h="364675">
                <a:tc row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1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16B"/>
                    </a:solidFill>
                  </a:tcPr>
                </a:tc>
                <a:tc gridSpan="2" rowSpan="3">
                  <a:txBody>
                    <a:bodyPr/>
                    <a:lstStyle/>
                    <a:p>
                      <a:pPr indent="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16B"/>
                    </a:solidFill>
                  </a:tcPr>
                </a:tc>
                <a:tc rowSpan="3" hMerge="1"/>
              </a:tr>
              <a:tr h="364675">
                <a:tc vMerge="1"/>
                <a:tc gridSpan="2" vMerge="1"/>
                <a:tc hMerge="1" vMerge="1"/>
              </a:tr>
              <a:tr h="813125">
                <a:tc vMerge="1"/>
                <a:tc gridSpan="2" vMerge="1"/>
                <a:tc hMerge="1" vMerge="1"/>
              </a:tr>
            </a:tbl>
          </a:graphicData>
        </a:graphic>
      </p:graphicFrame>
      <p:sp>
        <p:nvSpPr>
          <p:cNvPr id="94" name="Google Shape;94;p17"/>
          <p:cNvSpPr txBox="1"/>
          <p:nvPr/>
        </p:nvSpPr>
        <p:spPr>
          <a:xfrm rot="-5400000">
            <a:off x="-442800" y="1388800"/>
            <a:ext cx="1668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Verdana"/>
                <a:ea typeface="Verdana"/>
                <a:cs typeface="Verdana"/>
                <a:sym typeface="Verdana"/>
              </a:rPr>
              <a:t>Séparer</a:t>
            </a:r>
            <a:endParaRPr b="1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5" name="Google Shape;95;p17"/>
          <p:cNvSpPr txBox="1"/>
          <p:nvPr/>
        </p:nvSpPr>
        <p:spPr>
          <a:xfrm rot="-5400000">
            <a:off x="-442800" y="3010250"/>
            <a:ext cx="16686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Verdana"/>
                <a:ea typeface="Verdana"/>
                <a:cs typeface="Verdana"/>
                <a:sym typeface="Verdana"/>
              </a:rPr>
              <a:t>Contrôler</a:t>
            </a:r>
            <a:endParaRPr b="1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Verdana"/>
                <a:ea typeface="Verdana"/>
                <a:cs typeface="Verdana"/>
                <a:sym typeface="Verdana"/>
              </a:rPr>
              <a:t>(= mesurer)</a:t>
            </a:r>
            <a:endParaRPr b="1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6" name="Google Shape;96;p17"/>
          <p:cNvSpPr txBox="1"/>
          <p:nvPr/>
        </p:nvSpPr>
        <p:spPr>
          <a:xfrm>
            <a:off x="1675600" y="23150"/>
            <a:ext cx="2323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800" u="sng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LIQUIDE</a:t>
            </a:r>
            <a:endParaRPr b="1" sz="2800" u="sng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Google Shape;97;p17"/>
          <p:cNvSpPr txBox="1"/>
          <p:nvPr/>
        </p:nvSpPr>
        <p:spPr>
          <a:xfrm>
            <a:off x="5866600" y="23150"/>
            <a:ext cx="2323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800" u="sng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SOLIDE</a:t>
            </a:r>
            <a:endParaRPr b="1" sz="2800" u="sng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8" name="Google Shape;98;p17"/>
          <p:cNvSpPr/>
          <p:nvPr/>
        </p:nvSpPr>
        <p:spPr>
          <a:xfrm>
            <a:off x="885600" y="2252950"/>
            <a:ext cx="7109400" cy="2307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99" name="Google Shape;99;p17"/>
          <p:cNvCxnSpPr/>
          <p:nvPr/>
        </p:nvCxnSpPr>
        <p:spPr>
          <a:xfrm rot="-5400000">
            <a:off x="5510625" y="1408150"/>
            <a:ext cx="935100" cy="754500"/>
          </a:xfrm>
          <a:prstGeom prst="bentConnector3">
            <a:avLst>
              <a:gd fmla="val 100011" name="adj1"/>
            </a:avLst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00" name="Google Shape;100;p17"/>
          <p:cNvSpPr txBox="1"/>
          <p:nvPr/>
        </p:nvSpPr>
        <p:spPr>
          <a:xfrm>
            <a:off x="6751725" y="1062700"/>
            <a:ext cx="2019300" cy="38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7"/>
          <p:cNvSpPr txBox="1"/>
          <p:nvPr/>
        </p:nvSpPr>
        <p:spPr>
          <a:xfrm>
            <a:off x="6355425" y="1062700"/>
            <a:ext cx="2628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fr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à pression réduite : plus rapide !</a:t>
            </a:r>
            <a:endParaRPr b="1" i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6" name="Google Shape;106;p18"/>
          <p:cNvGraphicFramePr/>
          <p:nvPr/>
        </p:nvGraphicFramePr>
        <p:xfrm>
          <a:off x="59825" y="652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{D8436BCB-6CD4-485E-A5E3-2933DDDCBB32}</a:tableStyleId>
              </a:tblPr>
              <a:tblGrid>
                <a:gridCol w="653750"/>
                <a:gridCol w="4531125"/>
                <a:gridCol w="3795200"/>
              </a:tblGrid>
              <a:tr h="1225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1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F3FF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Hydrodistillation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entraîne le produit d’intérêt avec de l’eau, sans trop chauffer.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Extraction liquide-liquide (ampoule à décanter)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faire passer le produit d’une phase à l’autre.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Séparation à l’évaporateur rotatif à pression réduite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évapore le solvant sans trop chauffer.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Séchage sur sulfate de cuivre anhydre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retire l’eau.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Filtrage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sépare du solide.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F3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Essorage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sépare du liquide.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F3FF"/>
                    </a:solidFill>
                  </a:tcPr>
                </a:tc>
              </a:tr>
              <a:tr h="364675">
                <a:tc row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1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16B"/>
                    </a:solidFill>
                  </a:tcPr>
                </a:tc>
                <a:tc gridSpan="2" rowSpan="3">
                  <a:txBody>
                    <a:bodyPr/>
                    <a:lstStyle/>
                    <a:p>
                      <a:pPr indent="-317500" lvl="0" marL="45720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CCM après dilution/dissolution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mise en évidence de produits inattendus.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Spectre IR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mise en évidence de groupements caractéristiques.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16B"/>
                    </a:solidFill>
                  </a:tcPr>
                </a:tc>
                <a:tc rowSpan="3" hMerge="1"/>
              </a:tr>
              <a:tr h="364675">
                <a:tc vMerge="1"/>
                <a:tc gridSpan="2" vMerge="1"/>
                <a:tc hMerge="1" vMerge="1"/>
              </a:tr>
              <a:tr h="813125">
                <a:tc vMerge="1"/>
                <a:tc gridSpan="2" vMerge="1"/>
                <a:tc hMerge="1" vMerge="1"/>
              </a:tr>
            </a:tbl>
          </a:graphicData>
        </a:graphic>
      </p:graphicFrame>
      <p:sp>
        <p:nvSpPr>
          <p:cNvPr id="107" name="Google Shape;107;p18"/>
          <p:cNvSpPr txBox="1"/>
          <p:nvPr/>
        </p:nvSpPr>
        <p:spPr>
          <a:xfrm rot="-5400000">
            <a:off x="-442800" y="1388800"/>
            <a:ext cx="1668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Verdana"/>
                <a:ea typeface="Verdana"/>
                <a:cs typeface="Verdana"/>
                <a:sym typeface="Verdana"/>
              </a:rPr>
              <a:t>Séparer</a:t>
            </a:r>
            <a:endParaRPr b="1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8" name="Google Shape;108;p18"/>
          <p:cNvSpPr txBox="1"/>
          <p:nvPr/>
        </p:nvSpPr>
        <p:spPr>
          <a:xfrm rot="-5400000">
            <a:off x="-442800" y="3010250"/>
            <a:ext cx="16686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Verdana"/>
                <a:ea typeface="Verdana"/>
                <a:cs typeface="Verdana"/>
                <a:sym typeface="Verdana"/>
              </a:rPr>
              <a:t>Contrôler</a:t>
            </a:r>
            <a:endParaRPr b="1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Verdana"/>
                <a:ea typeface="Verdana"/>
                <a:cs typeface="Verdana"/>
                <a:sym typeface="Verdana"/>
              </a:rPr>
              <a:t>(= mesurer)</a:t>
            </a:r>
            <a:endParaRPr b="1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9" name="Google Shape;109;p18"/>
          <p:cNvSpPr txBox="1"/>
          <p:nvPr/>
        </p:nvSpPr>
        <p:spPr>
          <a:xfrm>
            <a:off x="1675600" y="23150"/>
            <a:ext cx="2323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800" u="sng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LIQUIDE</a:t>
            </a:r>
            <a:endParaRPr b="1" sz="2800" u="sng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10" name="Google Shape;110;p18"/>
          <p:cNvSpPr txBox="1"/>
          <p:nvPr/>
        </p:nvSpPr>
        <p:spPr>
          <a:xfrm>
            <a:off x="5866600" y="23150"/>
            <a:ext cx="2323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800" u="sng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SOLIDE</a:t>
            </a:r>
            <a:endParaRPr b="1" sz="2800" u="sng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11" name="Google Shape;111;p18"/>
          <p:cNvSpPr/>
          <p:nvPr/>
        </p:nvSpPr>
        <p:spPr>
          <a:xfrm>
            <a:off x="885600" y="2252950"/>
            <a:ext cx="7109400" cy="2307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2" name="Google Shape;112;p18"/>
          <p:cNvCxnSpPr/>
          <p:nvPr/>
        </p:nvCxnSpPr>
        <p:spPr>
          <a:xfrm rot="-5400000">
            <a:off x="5510625" y="1408150"/>
            <a:ext cx="935100" cy="754500"/>
          </a:xfrm>
          <a:prstGeom prst="bentConnector3">
            <a:avLst>
              <a:gd fmla="val 100011" name="adj1"/>
            </a:avLst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13" name="Google Shape;113;p18"/>
          <p:cNvSpPr txBox="1"/>
          <p:nvPr/>
        </p:nvSpPr>
        <p:spPr>
          <a:xfrm>
            <a:off x="6751725" y="1062700"/>
            <a:ext cx="2019300" cy="38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8"/>
          <p:cNvSpPr txBox="1"/>
          <p:nvPr/>
        </p:nvSpPr>
        <p:spPr>
          <a:xfrm>
            <a:off x="6355425" y="1062700"/>
            <a:ext cx="2628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fr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à pression réduite : plus rapide !</a:t>
            </a:r>
            <a:endParaRPr b="1" i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9" name="Google Shape;119;p19"/>
          <p:cNvGraphicFramePr/>
          <p:nvPr/>
        </p:nvGraphicFramePr>
        <p:xfrm>
          <a:off x="59825" y="652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{D8436BCB-6CD4-485E-A5E3-2933DDDCBB32}</a:tableStyleId>
              </a:tblPr>
              <a:tblGrid>
                <a:gridCol w="653750"/>
                <a:gridCol w="4531125"/>
                <a:gridCol w="3795200"/>
              </a:tblGrid>
              <a:tr h="1225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1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F3FF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Hydrodistillation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entraîne le produit d’intérêt avec de l’eau, sans trop chauffer.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Extraction liquide-liquide (ampoule à décanter)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faire passer le produit d’une phase à l’autre.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Séparation à l’évaporateur rotatif à pression réduite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évapore le solvant sans trop chauffer.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Séchage sur sulfate de cuivre anhydre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retire l’eau.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Filtrage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sépare du solide.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F3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Essorage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sépare du liquide.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F3FF"/>
                    </a:solidFill>
                  </a:tcPr>
                </a:tc>
              </a:tr>
              <a:tr h="364675">
                <a:tc row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1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16B"/>
                    </a:solidFill>
                  </a:tcPr>
                </a:tc>
                <a:tc gridSpan="2" rowSpan="2">
                  <a:txBody>
                    <a:bodyPr/>
                    <a:lstStyle/>
                    <a:p>
                      <a:pPr indent="-317500" lvl="0" marL="45720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CCM après dilution/dissolution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mise en évidence de produits inattendus.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Spectre IR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mise en évidence de groupements caractéristiques.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F916B"/>
                    </a:solidFill>
                  </a:tcPr>
                </a:tc>
                <a:tc rowSpan="2" hMerge="1"/>
              </a:tr>
              <a:tr h="364675">
                <a:tc vMerge="1"/>
                <a:tc gridSpan="2" vMerge="1"/>
                <a:tc hMerge="1" vMerge="1"/>
              </a:tr>
              <a:tr h="813125">
                <a:tc vMerge="1"/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Mesure de température d’ébullition, d’indice de réfraction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grandeurs caractéristiques du produit pur, tabulées.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16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16B"/>
                    </a:solidFill>
                  </a:tcPr>
                </a:tc>
              </a:tr>
            </a:tbl>
          </a:graphicData>
        </a:graphic>
      </p:graphicFrame>
      <p:sp>
        <p:nvSpPr>
          <p:cNvPr id="120" name="Google Shape;120;p19"/>
          <p:cNvSpPr txBox="1"/>
          <p:nvPr/>
        </p:nvSpPr>
        <p:spPr>
          <a:xfrm rot="-5400000">
            <a:off x="-442800" y="1388800"/>
            <a:ext cx="1668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Verdana"/>
                <a:ea typeface="Verdana"/>
                <a:cs typeface="Verdana"/>
                <a:sym typeface="Verdana"/>
              </a:rPr>
              <a:t>Séparer</a:t>
            </a:r>
            <a:endParaRPr b="1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1" name="Google Shape;121;p19"/>
          <p:cNvSpPr txBox="1"/>
          <p:nvPr/>
        </p:nvSpPr>
        <p:spPr>
          <a:xfrm rot="-5400000">
            <a:off x="-442800" y="3010250"/>
            <a:ext cx="16686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Verdana"/>
                <a:ea typeface="Verdana"/>
                <a:cs typeface="Verdana"/>
                <a:sym typeface="Verdana"/>
              </a:rPr>
              <a:t>Contrôler</a:t>
            </a:r>
            <a:endParaRPr b="1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Verdana"/>
                <a:ea typeface="Verdana"/>
                <a:cs typeface="Verdana"/>
                <a:sym typeface="Verdana"/>
              </a:rPr>
              <a:t>(= mesurer)</a:t>
            </a:r>
            <a:endParaRPr b="1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2" name="Google Shape;122;p19"/>
          <p:cNvSpPr txBox="1"/>
          <p:nvPr/>
        </p:nvSpPr>
        <p:spPr>
          <a:xfrm rot="-5400000">
            <a:off x="-302850" y="4351800"/>
            <a:ext cx="138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3" name="Google Shape;123;p19"/>
          <p:cNvSpPr txBox="1"/>
          <p:nvPr/>
        </p:nvSpPr>
        <p:spPr>
          <a:xfrm>
            <a:off x="1675600" y="23150"/>
            <a:ext cx="2323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800" u="sng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LIQUIDE</a:t>
            </a:r>
            <a:endParaRPr b="1" sz="2800" u="sng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4" name="Google Shape;124;p19"/>
          <p:cNvSpPr txBox="1"/>
          <p:nvPr/>
        </p:nvSpPr>
        <p:spPr>
          <a:xfrm>
            <a:off x="5866600" y="23150"/>
            <a:ext cx="2323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800" u="sng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SOLIDE</a:t>
            </a:r>
            <a:endParaRPr b="1" sz="2800" u="sng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5" name="Google Shape;125;p19"/>
          <p:cNvSpPr/>
          <p:nvPr/>
        </p:nvSpPr>
        <p:spPr>
          <a:xfrm>
            <a:off x="885600" y="2252950"/>
            <a:ext cx="7109400" cy="2307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26" name="Google Shape;126;p19"/>
          <p:cNvCxnSpPr/>
          <p:nvPr/>
        </p:nvCxnSpPr>
        <p:spPr>
          <a:xfrm rot="-5400000">
            <a:off x="5510625" y="1408150"/>
            <a:ext cx="935100" cy="754500"/>
          </a:xfrm>
          <a:prstGeom prst="bentConnector3">
            <a:avLst>
              <a:gd fmla="val 100011" name="adj1"/>
            </a:avLst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27" name="Google Shape;127;p19"/>
          <p:cNvSpPr txBox="1"/>
          <p:nvPr/>
        </p:nvSpPr>
        <p:spPr>
          <a:xfrm>
            <a:off x="6751725" y="1062700"/>
            <a:ext cx="2019300" cy="38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9"/>
          <p:cNvSpPr txBox="1"/>
          <p:nvPr/>
        </p:nvSpPr>
        <p:spPr>
          <a:xfrm>
            <a:off x="6355425" y="1062700"/>
            <a:ext cx="2628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fr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à pression réduite : plus rapide !</a:t>
            </a:r>
            <a:endParaRPr b="1" i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" name="Google Shape;133;p20"/>
          <p:cNvGraphicFramePr/>
          <p:nvPr/>
        </p:nvGraphicFramePr>
        <p:xfrm>
          <a:off x="59825" y="652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{D8436BCB-6CD4-485E-A5E3-2933DDDCBB32}</a:tableStyleId>
              </a:tblPr>
              <a:tblGrid>
                <a:gridCol w="653750"/>
                <a:gridCol w="4531125"/>
                <a:gridCol w="3795200"/>
              </a:tblGrid>
              <a:tr h="1225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1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F3FF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Hydrodistillation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entraîne le produit d’intérêt avec de l’eau, sans trop chauffer.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Extraction liquide-liquide (ampoule à décanter)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faire passer le produit d’une phase à l’autre.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Séparation à l’évaporateur rotatif à pression réduite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évapore le solvant sans trop chauffer.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Séchage sur sulfate de cuivre anhydre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retire l’eau.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Filtrage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sépare du solide.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F3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Essorage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sépare du liquide.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F3FF"/>
                    </a:solidFill>
                  </a:tcPr>
                </a:tc>
              </a:tr>
              <a:tr h="364675">
                <a:tc row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1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16B"/>
                    </a:solidFill>
                  </a:tcPr>
                </a:tc>
                <a:tc gridSpan="2" rowSpan="2">
                  <a:txBody>
                    <a:bodyPr/>
                    <a:lstStyle/>
                    <a:p>
                      <a:pPr indent="-317500" lvl="0" marL="45720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CCM après dilution/dissolution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mise en évidence de produits inattendus.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Spectre IR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mise en évidence de groupements caractéristiques.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F916B"/>
                    </a:solidFill>
                  </a:tcPr>
                </a:tc>
                <a:tc rowSpan="2" hMerge="1"/>
              </a:tr>
              <a:tr h="364675">
                <a:tc vMerge="1"/>
                <a:tc gridSpan="2" vMerge="1"/>
                <a:tc hMerge="1" vMerge="1"/>
              </a:tr>
              <a:tr h="813125">
                <a:tc vMerge="1"/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Mesure de température d’ébullition, d’indice de réfraction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grandeurs caractéristiques du produit pur, tabulées.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16B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Mesure de température de fusion au banc Koffler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grandeur caractéristique du produit pur, tabulée.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16B"/>
                    </a:solidFill>
                  </a:tcPr>
                </a:tc>
              </a:tr>
            </a:tbl>
          </a:graphicData>
        </a:graphic>
      </p:graphicFrame>
      <p:sp>
        <p:nvSpPr>
          <p:cNvPr id="134" name="Google Shape;134;p20"/>
          <p:cNvSpPr txBox="1"/>
          <p:nvPr/>
        </p:nvSpPr>
        <p:spPr>
          <a:xfrm rot="-5400000">
            <a:off x="-442800" y="1388800"/>
            <a:ext cx="1668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Verdana"/>
                <a:ea typeface="Verdana"/>
                <a:cs typeface="Verdana"/>
                <a:sym typeface="Verdana"/>
              </a:rPr>
              <a:t>Séparer</a:t>
            </a:r>
            <a:endParaRPr b="1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35" name="Google Shape;135;p20"/>
          <p:cNvSpPr txBox="1"/>
          <p:nvPr/>
        </p:nvSpPr>
        <p:spPr>
          <a:xfrm rot="-5400000">
            <a:off x="-442800" y="3010250"/>
            <a:ext cx="16686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Verdana"/>
                <a:ea typeface="Verdana"/>
                <a:cs typeface="Verdana"/>
                <a:sym typeface="Verdana"/>
              </a:rPr>
              <a:t>Contrôler</a:t>
            </a:r>
            <a:endParaRPr b="1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Verdana"/>
                <a:ea typeface="Verdana"/>
                <a:cs typeface="Verdana"/>
                <a:sym typeface="Verdana"/>
              </a:rPr>
              <a:t>(= mesurer)</a:t>
            </a:r>
            <a:endParaRPr b="1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36" name="Google Shape;136;p20"/>
          <p:cNvSpPr txBox="1"/>
          <p:nvPr/>
        </p:nvSpPr>
        <p:spPr>
          <a:xfrm rot="-5400000">
            <a:off x="-302850" y="4351800"/>
            <a:ext cx="138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37" name="Google Shape;137;p20"/>
          <p:cNvSpPr txBox="1"/>
          <p:nvPr/>
        </p:nvSpPr>
        <p:spPr>
          <a:xfrm>
            <a:off x="1675600" y="23150"/>
            <a:ext cx="2323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800" u="sng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LIQUIDE</a:t>
            </a:r>
            <a:endParaRPr b="1" sz="2800" u="sng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38" name="Google Shape;138;p20"/>
          <p:cNvSpPr txBox="1"/>
          <p:nvPr/>
        </p:nvSpPr>
        <p:spPr>
          <a:xfrm>
            <a:off x="5866600" y="23150"/>
            <a:ext cx="2323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800" u="sng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SOLIDE</a:t>
            </a:r>
            <a:endParaRPr b="1" sz="2800" u="sng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39" name="Google Shape;139;p20"/>
          <p:cNvSpPr/>
          <p:nvPr/>
        </p:nvSpPr>
        <p:spPr>
          <a:xfrm>
            <a:off x="885600" y="2252950"/>
            <a:ext cx="7109400" cy="2307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40" name="Google Shape;140;p20"/>
          <p:cNvCxnSpPr/>
          <p:nvPr/>
        </p:nvCxnSpPr>
        <p:spPr>
          <a:xfrm rot="-5400000">
            <a:off x="5510625" y="1408150"/>
            <a:ext cx="935100" cy="754500"/>
          </a:xfrm>
          <a:prstGeom prst="bentConnector3">
            <a:avLst>
              <a:gd fmla="val 100011" name="adj1"/>
            </a:avLst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41" name="Google Shape;141;p20"/>
          <p:cNvSpPr txBox="1"/>
          <p:nvPr/>
        </p:nvSpPr>
        <p:spPr>
          <a:xfrm>
            <a:off x="6751725" y="1062700"/>
            <a:ext cx="2019300" cy="38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20"/>
          <p:cNvSpPr txBox="1"/>
          <p:nvPr/>
        </p:nvSpPr>
        <p:spPr>
          <a:xfrm>
            <a:off x="6355425" y="1062700"/>
            <a:ext cx="2628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fr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à pression réduite : plus rapide !</a:t>
            </a:r>
            <a:endParaRPr b="1" i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7" name="Google Shape;147;p21"/>
          <p:cNvGraphicFramePr/>
          <p:nvPr/>
        </p:nvGraphicFramePr>
        <p:xfrm>
          <a:off x="59825" y="652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{D8436BCB-6CD4-485E-A5E3-2933DDDCBB32}</a:tableStyleId>
              </a:tblPr>
              <a:tblGrid>
                <a:gridCol w="653750"/>
                <a:gridCol w="4531125"/>
                <a:gridCol w="3795200"/>
              </a:tblGrid>
              <a:tr h="1225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1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F3FF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Hydrodistillation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entraîne le produit d’intérêt avec de l’eau, sans trop chauffer.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Extraction liquide-liquide (ampoule à décanter)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faire passer le produit d’une phase à l’autre.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Séparation à l’évaporateur rotatif à pression réduite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évapore le solvant sans trop chauffer.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Séchage sur sulfate de cuivre anhydre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retire l’eau.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Filtrage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sépare du solide.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F3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Essorage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sépare du liquide.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F3FF"/>
                    </a:solidFill>
                  </a:tcPr>
                </a:tc>
              </a:tr>
              <a:tr h="364675">
                <a:tc row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1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16B"/>
                    </a:solidFill>
                  </a:tcPr>
                </a:tc>
                <a:tc gridSpan="2" rowSpan="2">
                  <a:txBody>
                    <a:bodyPr/>
                    <a:lstStyle/>
                    <a:p>
                      <a:pPr indent="-317500" lvl="0" marL="45720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CCM après dilution/dissolution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mise en évidence de produits inattendus.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7500" lvl="0" marL="45720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Spectre IR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mise en évidence de groupements caractéristiques.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dash"/>
                      <a:round/>
                      <a:headEnd len="sm" w="sm" type="none"/>
                      <a:tailEnd len="sm" w="sm" type="none"/>
                    </a:lnB>
                    <a:solidFill>
                      <a:srgbClr val="FF916B"/>
                    </a:solidFill>
                  </a:tcPr>
                </a:tc>
                <a:tc rowSpan="2" hMerge="1"/>
              </a:tr>
              <a:tr h="364675">
                <a:tc vMerge="1"/>
                <a:tc gridSpan="2" vMerge="1"/>
                <a:tc hMerge="1" vMerge="1"/>
              </a:tr>
              <a:tr h="813125">
                <a:tc vMerge="1"/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Mesure de température d’ébullition, d’indice de réfraction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grandeurs caractéristiques du produit pur, tabulées.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16B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alibri"/>
                        <a:buChar char="-"/>
                      </a:pPr>
                      <a:r>
                        <a:rPr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Mesure de température de fusion au banc Koffler : </a:t>
                      </a:r>
                      <a:r>
                        <a:rPr i="1" lang="f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grandeur caractéristique du produit pur, tabulée.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dash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16B"/>
                    </a:solidFill>
                  </a:tcPr>
                </a:tc>
              </a:tr>
              <a:tr h="961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FFB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FFB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FFBA"/>
                    </a:solidFill>
                  </a:tcPr>
                </a:tc>
              </a:tr>
            </a:tbl>
          </a:graphicData>
        </a:graphic>
      </p:graphicFrame>
      <p:sp>
        <p:nvSpPr>
          <p:cNvPr id="148" name="Google Shape;148;p21"/>
          <p:cNvSpPr txBox="1"/>
          <p:nvPr/>
        </p:nvSpPr>
        <p:spPr>
          <a:xfrm rot="-5400000">
            <a:off x="-442800" y="1388800"/>
            <a:ext cx="1668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Verdana"/>
                <a:ea typeface="Verdana"/>
                <a:cs typeface="Verdana"/>
                <a:sym typeface="Verdana"/>
              </a:rPr>
              <a:t>Séparer</a:t>
            </a:r>
            <a:endParaRPr b="1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49" name="Google Shape;149;p21"/>
          <p:cNvSpPr txBox="1"/>
          <p:nvPr/>
        </p:nvSpPr>
        <p:spPr>
          <a:xfrm rot="-5400000">
            <a:off x="-442800" y="3010250"/>
            <a:ext cx="16686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Verdana"/>
                <a:ea typeface="Verdana"/>
                <a:cs typeface="Verdana"/>
                <a:sym typeface="Verdana"/>
              </a:rPr>
              <a:t>Contrôler</a:t>
            </a:r>
            <a:endParaRPr b="1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Verdana"/>
                <a:ea typeface="Verdana"/>
                <a:cs typeface="Verdana"/>
                <a:sym typeface="Verdana"/>
              </a:rPr>
              <a:t>(= mesurer)</a:t>
            </a:r>
            <a:endParaRPr b="1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50" name="Google Shape;150;p21"/>
          <p:cNvSpPr txBox="1"/>
          <p:nvPr/>
        </p:nvSpPr>
        <p:spPr>
          <a:xfrm rot="-5400000">
            <a:off x="-302850" y="4351800"/>
            <a:ext cx="138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latin typeface="Verdana"/>
                <a:ea typeface="Verdana"/>
                <a:cs typeface="Verdana"/>
                <a:sym typeface="Verdana"/>
              </a:rPr>
              <a:t>Purifier</a:t>
            </a:r>
            <a:endParaRPr b="1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51" name="Google Shape;151;p21"/>
          <p:cNvSpPr txBox="1"/>
          <p:nvPr/>
        </p:nvSpPr>
        <p:spPr>
          <a:xfrm>
            <a:off x="1675600" y="23150"/>
            <a:ext cx="2323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800" u="sng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LIQUIDE</a:t>
            </a:r>
            <a:endParaRPr b="1" sz="2800" u="sng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52" name="Google Shape;152;p21"/>
          <p:cNvSpPr txBox="1"/>
          <p:nvPr/>
        </p:nvSpPr>
        <p:spPr>
          <a:xfrm>
            <a:off x="5866600" y="23150"/>
            <a:ext cx="2323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800" u="sng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SOLIDE</a:t>
            </a:r>
            <a:endParaRPr b="1" sz="2800" u="sng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53" name="Google Shape;153;p21"/>
          <p:cNvSpPr/>
          <p:nvPr/>
        </p:nvSpPr>
        <p:spPr>
          <a:xfrm>
            <a:off x="885600" y="2252950"/>
            <a:ext cx="7109400" cy="2307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54" name="Google Shape;154;p21"/>
          <p:cNvCxnSpPr/>
          <p:nvPr/>
        </p:nvCxnSpPr>
        <p:spPr>
          <a:xfrm rot="-5400000">
            <a:off x="5510625" y="1408150"/>
            <a:ext cx="935100" cy="754500"/>
          </a:xfrm>
          <a:prstGeom prst="bentConnector3">
            <a:avLst>
              <a:gd fmla="val 100011" name="adj1"/>
            </a:avLst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55" name="Google Shape;155;p21"/>
          <p:cNvSpPr txBox="1"/>
          <p:nvPr/>
        </p:nvSpPr>
        <p:spPr>
          <a:xfrm>
            <a:off x="6751725" y="1062700"/>
            <a:ext cx="2019300" cy="38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21"/>
          <p:cNvSpPr txBox="1"/>
          <p:nvPr/>
        </p:nvSpPr>
        <p:spPr>
          <a:xfrm>
            <a:off x="6355425" y="1062700"/>
            <a:ext cx="2628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fr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à pression réduite : plus rapide !</a:t>
            </a:r>
            <a:endParaRPr b="1" i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