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d11a06192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d11a06192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4.jpg"/><Relationship Id="rId6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Séparation, purification,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contrôle de pureté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/>
          <p:nvPr/>
        </p:nvSpPr>
        <p:spPr>
          <a:xfrm>
            <a:off x="604750" y="286225"/>
            <a:ext cx="3873600" cy="4686000"/>
          </a:xfrm>
          <a:prstGeom prst="roundRect">
            <a:avLst>
              <a:gd fmla="val 16667" name="adj"/>
            </a:avLst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4"/>
          <p:cNvSpPr/>
          <p:nvPr/>
        </p:nvSpPr>
        <p:spPr>
          <a:xfrm>
            <a:off x="4824500" y="286225"/>
            <a:ext cx="3979800" cy="46860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/>
        </p:nvSpPr>
        <p:spPr>
          <a:xfrm>
            <a:off x="2078900" y="286525"/>
            <a:ext cx="978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000"/>
              <a:t>Solide</a:t>
            </a:r>
            <a:endParaRPr b="1" sz="2000"/>
          </a:p>
        </p:txBody>
      </p:sp>
      <p:sp>
        <p:nvSpPr>
          <p:cNvPr id="62" name="Google Shape;62;p14"/>
          <p:cNvSpPr txBox="1"/>
          <p:nvPr/>
        </p:nvSpPr>
        <p:spPr>
          <a:xfrm>
            <a:off x="6132750" y="276025"/>
            <a:ext cx="1353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000"/>
              <a:t>Liquide</a:t>
            </a:r>
            <a:endParaRPr b="1" sz="2000"/>
          </a:p>
        </p:txBody>
      </p:sp>
      <p:sp>
        <p:nvSpPr>
          <p:cNvPr id="63" name="Google Shape;63;p14"/>
          <p:cNvSpPr/>
          <p:nvPr/>
        </p:nvSpPr>
        <p:spPr>
          <a:xfrm>
            <a:off x="281925" y="752425"/>
            <a:ext cx="8586000" cy="1365600"/>
          </a:xfrm>
          <a:prstGeom prst="roundRect">
            <a:avLst>
              <a:gd fmla="val 16667" name="adj"/>
            </a:avLst>
          </a:prstGeom>
          <a:solidFill>
            <a:srgbClr val="FFF2CC">
              <a:alpha val="9514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4"/>
          <p:cNvSpPr txBox="1"/>
          <p:nvPr/>
        </p:nvSpPr>
        <p:spPr>
          <a:xfrm>
            <a:off x="4031800" y="729150"/>
            <a:ext cx="14262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/>
              <a:t>Séparation</a:t>
            </a:r>
            <a:endParaRPr b="1" sz="1500"/>
          </a:p>
        </p:txBody>
      </p:sp>
      <p:sp>
        <p:nvSpPr>
          <p:cNvPr id="65" name="Google Shape;65;p14"/>
          <p:cNvSpPr txBox="1"/>
          <p:nvPr/>
        </p:nvSpPr>
        <p:spPr>
          <a:xfrm>
            <a:off x="1358500" y="1013875"/>
            <a:ext cx="2947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/>
              <a:t>Filtrage </a:t>
            </a:r>
            <a:r>
              <a:rPr lang="fr"/>
              <a:t>:Récupérer le liquide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fr">
                <a:solidFill>
                  <a:schemeClr val="dk1"/>
                </a:solidFill>
              </a:rPr>
              <a:t>Essorage </a:t>
            </a:r>
            <a:r>
              <a:rPr lang="fr">
                <a:solidFill>
                  <a:schemeClr val="dk1"/>
                </a:solidFill>
              </a:rPr>
              <a:t>: Récupérer le solide</a:t>
            </a:r>
            <a:endParaRPr/>
          </a:p>
        </p:txBody>
      </p:sp>
      <p:sp>
        <p:nvSpPr>
          <p:cNvPr id="66" name="Google Shape;66;p14"/>
          <p:cNvSpPr txBox="1"/>
          <p:nvPr/>
        </p:nvSpPr>
        <p:spPr>
          <a:xfrm>
            <a:off x="1481500" y="1624738"/>
            <a:ext cx="2550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Par gravité ou avec Buchner</a:t>
            </a:r>
            <a:endParaRPr/>
          </a:p>
        </p:txBody>
      </p:sp>
      <p:sp>
        <p:nvSpPr>
          <p:cNvPr id="67" name="Google Shape;67;p14"/>
          <p:cNvSpPr txBox="1"/>
          <p:nvPr/>
        </p:nvSpPr>
        <p:spPr>
          <a:xfrm>
            <a:off x="4802150" y="1095050"/>
            <a:ext cx="3765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/>
              <a:t>Ampoule à </a:t>
            </a:r>
            <a:r>
              <a:rPr b="1" lang="fr"/>
              <a:t>décanter</a:t>
            </a:r>
            <a:r>
              <a:rPr lang="fr"/>
              <a:t> : liquides non miscible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/>
              <a:t>Evaporateur rotatif </a:t>
            </a:r>
            <a:r>
              <a:rPr lang="fr"/>
              <a:t>: liquides miscible</a:t>
            </a:r>
            <a:endParaRPr/>
          </a:p>
        </p:txBody>
      </p:sp>
      <p:sp>
        <p:nvSpPr>
          <p:cNvPr id="68" name="Google Shape;68;p14"/>
          <p:cNvSpPr/>
          <p:nvPr/>
        </p:nvSpPr>
        <p:spPr>
          <a:xfrm>
            <a:off x="281925" y="2187613"/>
            <a:ext cx="8673900" cy="1314600"/>
          </a:xfrm>
          <a:prstGeom prst="roundRect">
            <a:avLst>
              <a:gd fmla="val 16667" name="adj"/>
            </a:avLst>
          </a:prstGeom>
          <a:solidFill>
            <a:srgbClr val="FFF2CC">
              <a:alpha val="9514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4"/>
          <p:cNvSpPr txBox="1"/>
          <p:nvPr/>
        </p:nvSpPr>
        <p:spPr>
          <a:xfrm>
            <a:off x="3693875" y="2266950"/>
            <a:ext cx="1916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/>
              <a:t>Contrôle de pureté</a:t>
            </a:r>
            <a:endParaRPr b="1" sz="1500"/>
          </a:p>
        </p:txBody>
      </p:sp>
      <p:sp>
        <p:nvSpPr>
          <p:cNvPr id="70" name="Google Shape;70;p14"/>
          <p:cNvSpPr txBox="1"/>
          <p:nvPr/>
        </p:nvSpPr>
        <p:spPr>
          <a:xfrm>
            <a:off x="927550" y="2474350"/>
            <a:ext cx="3432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Banc Koffler : point de fusion</a:t>
            </a:r>
            <a:endParaRPr/>
          </a:p>
        </p:txBody>
      </p:sp>
      <p:sp>
        <p:nvSpPr>
          <p:cNvPr id="71" name="Google Shape;71;p14"/>
          <p:cNvSpPr txBox="1"/>
          <p:nvPr/>
        </p:nvSpPr>
        <p:spPr>
          <a:xfrm>
            <a:off x="3835025" y="3074700"/>
            <a:ext cx="1840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Spectre IR, RMN</a:t>
            </a:r>
            <a:endParaRPr/>
          </a:p>
        </p:txBody>
      </p:sp>
      <p:sp>
        <p:nvSpPr>
          <p:cNvPr id="72" name="Google Shape;72;p14"/>
          <p:cNvSpPr txBox="1"/>
          <p:nvPr/>
        </p:nvSpPr>
        <p:spPr>
          <a:xfrm>
            <a:off x="5956975" y="2626750"/>
            <a:ext cx="644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CCM</a:t>
            </a:r>
            <a:endParaRPr/>
          </a:p>
        </p:txBody>
      </p:sp>
      <p:sp>
        <p:nvSpPr>
          <p:cNvPr id="73" name="Google Shape;73;p14"/>
          <p:cNvSpPr/>
          <p:nvPr/>
        </p:nvSpPr>
        <p:spPr>
          <a:xfrm>
            <a:off x="281925" y="3571825"/>
            <a:ext cx="8673900" cy="1255200"/>
          </a:xfrm>
          <a:prstGeom prst="roundRect">
            <a:avLst>
              <a:gd fmla="val 16667" name="adj"/>
            </a:avLst>
          </a:prstGeom>
          <a:solidFill>
            <a:srgbClr val="FFF2CC">
              <a:alpha val="9514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4"/>
          <p:cNvSpPr txBox="1"/>
          <p:nvPr/>
        </p:nvSpPr>
        <p:spPr>
          <a:xfrm>
            <a:off x="4031800" y="3588225"/>
            <a:ext cx="18402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/>
              <a:t>Purification</a:t>
            </a:r>
            <a:endParaRPr b="1" sz="1500"/>
          </a:p>
        </p:txBody>
      </p:sp>
      <p:sp>
        <p:nvSpPr>
          <p:cNvPr id="75" name="Google Shape;75;p14"/>
          <p:cNvSpPr txBox="1"/>
          <p:nvPr/>
        </p:nvSpPr>
        <p:spPr>
          <a:xfrm>
            <a:off x="1061925" y="4038750"/>
            <a:ext cx="1481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Recristalisation</a:t>
            </a:r>
            <a:endParaRPr/>
          </a:p>
        </p:txBody>
      </p:sp>
      <p:sp>
        <p:nvSpPr>
          <p:cNvPr id="76" name="Google Shape;76;p14"/>
          <p:cNvSpPr txBox="1"/>
          <p:nvPr/>
        </p:nvSpPr>
        <p:spPr>
          <a:xfrm>
            <a:off x="5058550" y="3853950"/>
            <a:ext cx="3432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Lavage : </a:t>
            </a:r>
            <a:r>
              <a:rPr i="1" lang="fr"/>
              <a:t>F</a:t>
            </a:r>
            <a:r>
              <a:rPr i="1" lang="fr"/>
              <a:t>aire migrer des impureté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Séchage : </a:t>
            </a:r>
            <a:r>
              <a:rPr i="1" lang="fr"/>
              <a:t>Enlever les traces d’eau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Distillation </a:t>
            </a:r>
            <a:endParaRPr/>
          </a:p>
        </p:txBody>
      </p:sp>
      <p:pic>
        <p:nvPicPr>
          <p:cNvPr id="77" name="Google Shape;77;p14"/>
          <p:cNvPicPr preferRelativeResize="0"/>
          <p:nvPr/>
        </p:nvPicPr>
        <p:blipFill rotWithShape="1">
          <a:blip r:embed="rId3">
            <a:alphaModFix/>
          </a:blip>
          <a:srcRect b="11293" l="72056" r="0" t="29327"/>
          <a:stretch/>
        </p:blipFill>
        <p:spPr>
          <a:xfrm>
            <a:off x="426625" y="721075"/>
            <a:ext cx="931876" cy="152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4"/>
          <p:cNvPicPr preferRelativeResize="0"/>
          <p:nvPr/>
        </p:nvPicPr>
        <p:blipFill rotWithShape="1">
          <a:blip r:embed="rId4">
            <a:alphaModFix/>
          </a:blip>
          <a:srcRect b="16191" l="27635" r="51500" t="0"/>
          <a:stretch/>
        </p:blipFill>
        <p:spPr>
          <a:xfrm>
            <a:off x="8398750" y="628650"/>
            <a:ext cx="557126" cy="18440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4"/>
          <p:cNvPicPr preferRelativeResize="0"/>
          <p:nvPr/>
        </p:nvPicPr>
        <p:blipFill rotWithShape="1">
          <a:blip r:embed="rId5">
            <a:alphaModFix/>
          </a:blip>
          <a:srcRect b="0" l="61631" r="2992" t="0"/>
          <a:stretch/>
        </p:blipFill>
        <p:spPr>
          <a:xfrm>
            <a:off x="7284725" y="2267850"/>
            <a:ext cx="977914" cy="11706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0" name="Google Shape;80;p14"/>
          <p:cNvGrpSpPr/>
          <p:nvPr/>
        </p:nvGrpSpPr>
        <p:grpSpPr>
          <a:xfrm>
            <a:off x="1065791" y="2761585"/>
            <a:ext cx="2081122" cy="681453"/>
            <a:chOff x="879075" y="3084350"/>
            <a:chExt cx="2732925" cy="985471"/>
          </a:xfrm>
        </p:grpSpPr>
        <p:sp>
          <p:nvSpPr>
            <p:cNvPr id="81" name="Google Shape;81;p14"/>
            <p:cNvSpPr/>
            <p:nvPr/>
          </p:nvSpPr>
          <p:spPr>
            <a:xfrm>
              <a:off x="900300" y="3084350"/>
              <a:ext cx="2711700" cy="935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82" name="Google Shape;82;p14"/>
            <p:cNvPicPr preferRelativeResize="0"/>
            <p:nvPr/>
          </p:nvPicPr>
          <p:blipFill rotWithShape="1">
            <a:blip r:embed="rId6">
              <a:alphaModFix/>
            </a:blip>
            <a:srcRect b="0" l="0" r="0" t="55933"/>
            <a:stretch/>
          </p:blipFill>
          <p:spPr>
            <a:xfrm>
              <a:off x="879075" y="3129481"/>
              <a:ext cx="2717075" cy="94033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3" name="Google Shape;83;p14"/>
          <p:cNvSpPr/>
          <p:nvPr/>
        </p:nvSpPr>
        <p:spPr>
          <a:xfrm>
            <a:off x="8398800" y="2888900"/>
            <a:ext cx="644100" cy="1271100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4"/>
          <p:cNvSpPr/>
          <p:nvPr/>
        </p:nvSpPr>
        <p:spPr>
          <a:xfrm rot="10800000">
            <a:off x="150825" y="2893425"/>
            <a:ext cx="625200" cy="1271100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4"/>
          <p:cNvSpPr/>
          <p:nvPr/>
        </p:nvSpPr>
        <p:spPr>
          <a:xfrm>
            <a:off x="210975" y="3372975"/>
            <a:ext cx="765900" cy="312000"/>
          </a:xfrm>
          <a:prstGeom prst="roundRect">
            <a:avLst>
              <a:gd fmla="val 50000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4"/>
          <p:cNvSpPr txBox="1"/>
          <p:nvPr/>
        </p:nvSpPr>
        <p:spPr>
          <a:xfrm>
            <a:off x="149050" y="3328875"/>
            <a:ext cx="886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Répeter</a:t>
            </a:r>
            <a:endParaRPr/>
          </a:p>
        </p:txBody>
      </p:sp>
      <p:sp>
        <p:nvSpPr>
          <p:cNvPr id="87" name="Google Shape;87;p14"/>
          <p:cNvSpPr/>
          <p:nvPr/>
        </p:nvSpPr>
        <p:spPr>
          <a:xfrm>
            <a:off x="8211975" y="3372975"/>
            <a:ext cx="765900" cy="312000"/>
          </a:xfrm>
          <a:prstGeom prst="roundRect">
            <a:avLst>
              <a:gd fmla="val 50000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4"/>
          <p:cNvSpPr txBox="1"/>
          <p:nvPr/>
        </p:nvSpPr>
        <p:spPr>
          <a:xfrm>
            <a:off x="8150050" y="3328875"/>
            <a:ext cx="886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Répeter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