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5853C4D-9698-4E66-B1F2-D8BAD59D1D2A}">
  <a:tblStyle styleId="{F5853C4D-9698-4E66-B1F2-D8BAD59D1D2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cdce23e3e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cdce23e3e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cdce23e3e7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cdce23e3e7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cd71ed467f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cd71ed467f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cd71ed467f_1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cd71ed467f_1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cd71ed467f_1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cd71ed467f_1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cdce23e3e7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cdce23e3e7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png"/><Relationship Id="rId4" Type="http://schemas.openxmlformats.org/officeDocument/2006/relationships/image" Target="../media/image4.png"/><Relationship Id="rId10" Type="http://schemas.openxmlformats.org/officeDocument/2006/relationships/image" Target="../media/image5.png"/><Relationship Id="rId9" Type="http://schemas.openxmlformats.org/officeDocument/2006/relationships/image" Target="../media/image3.png"/><Relationship Id="rId5" Type="http://schemas.openxmlformats.org/officeDocument/2006/relationships/image" Target="../media/image6.png"/><Relationship Id="rId6" Type="http://schemas.openxmlformats.org/officeDocument/2006/relationships/image" Target="../media/image8.png"/><Relationship Id="rId7" Type="http://schemas.openxmlformats.org/officeDocument/2006/relationships/image" Target="../media/image11.png"/><Relationship Id="rId8" Type="http://schemas.openxmlformats.org/officeDocument/2006/relationships/image" Target="../media/image10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Stratégie de synthèse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Les réactifs</a:t>
            </a:r>
            <a:endParaRPr/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74547" y="672675"/>
            <a:ext cx="1854678" cy="83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14825" y="905501"/>
            <a:ext cx="722739" cy="710203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32925" y="912282"/>
            <a:ext cx="722749" cy="710865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 txBox="1"/>
          <p:nvPr/>
        </p:nvSpPr>
        <p:spPr>
          <a:xfrm>
            <a:off x="660300" y="1010925"/>
            <a:ext cx="6198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3-méthylbutane-1-ol</a:t>
            </a:r>
            <a:endParaRPr/>
          </a:p>
        </p:txBody>
      </p:sp>
      <p:sp>
        <p:nvSpPr>
          <p:cNvPr id="65" name="Google Shape;65;p14"/>
          <p:cNvSpPr txBox="1"/>
          <p:nvPr/>
        </p:nvSpPr>
        <p:spPr>
          <a:xfrm>
            <a:off x="687325" y="1692963"/>
            <a:ext cx="6198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Acide éthanoïque</a:t>
            </a:r>
            <a:endParaRPr/>
          </a:p>
        </p:txBody>
      </p:sp>
      <p:pic>
        <p:nvPicPr>
          <p:cNvPr id="66" name="Google Shape;66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14825" y="1667501"/>
            <a:ext cx="722739" cy="710203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686375" y="1482318"/>
            <a:ext cx="1038026" cy="895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770997" y="1683398"/>
            <a:ext cx="662525" cy="662525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4"/>
          <p:cNvSpPr txBox="1"/>
          <p:nvPr>
            <p:ph type="title"/>
          </p:nvPr>
        </p:nvSpPr>
        <p:spPr>
          <a:xfrm>
            <a:off x="311700" y="3035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Les produits</a:t>
            </a:r>
            <a:endParaRPr/>
          </a:p>
        </p:txBody>
      </p:sp>
      <p:pic>
        <p:nvPicPr>
          <p:cNvPr id="70" name="Google Shape;70;p1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606476" y="3367150"/>
            <a:ext cx="1724780" cy="71020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4"/>
          <p:cNvSpPr txBox="1"/>
          <p:nvPr/>
        </p:nvSpPr>
        <p:spPr>
          <a:xfrm>
            <a:off x="660300" y="3677925"/>
            <a:ext cx="6198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Éthanoate</a:t>
            </a:r>
            <a:r>
              <a:rPr lang="fr"/>
              <a:t> de </a:t>
            </a:r>
            <a:r>
              <a:rPr lang="fr"/>
              <a:t>3-méthylbutyl</a:t>
            </a:r>
            <a:endParaRPr/>
          </a:p>
        </p:txBody>
      </p:sp>
      <p:pic>
        <p:nvPicPr>
          <p:cNvPr id="72" name="Google Shape;7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48225" y="3379926"/>
            <a:ext cx="722739" cy="710203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4"/>
          <p:cNvSpPr txBox="1"/>
          <p:nvPr/>
        </p:nvSpPr>
        <p:spPr>
          <a:xfrm>
            <a:off x="660300" y="4363725"/>
            <a:ext cx="6198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Eau</a:t>
            </a:r>
            <a:endParaRPr/>
          </a:p>
        </p:txBody>
      </p:sp>
      <p:pic>
        <p:nvPicPr>
          <p:cNvPr id="74" name="Google Shape;74;p1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991763" y="4232567"/>
            <a:ext cx="954200" cy="662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4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3780513" y="2282475"/>
            <a:ext cx="849756" cy="895375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4"/>
          <p:cNvSpPr txBox="1"/>
          <p:nvPr/>
        </p:nvSpPr>
        <p:spPr>
          <a:xfrm>
            <a:off x="364500" y="2536438"/>
            <a:ext cx="6198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500"/>
              <a:t>Catalyseur </a:t>
            </a:r>
            <a:r>
              <a:rPr lang="fr"/>
              <a:t>: Acide sulfurique</a:t>
            </a:r>
            <a:endParaRPr/>
          </a:p>
        </p:txBody>
      </p:sp>
      <p:pic>
        <p:nvPicPr>
          <p:cNvPr id="77" name="Google Shape;77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237597" y="2445398"/>
            <a:ext cx="662525" cy="662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Stratégie de synthèse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83" name="Google Shape;83;p15"/>
          <p:cNvGraphicFramePr/>
          <p:nvPr/>
        </p:nvGraphicFramePr>
        <p:xfrm>
          <a:off x="640450" y="122265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{F5853C4D-9698-4E66-B1F2-D8BAD59D1D2A}</a:tableStyleId>
              </a:tblPr>
              <a:tblGrid>
                <a:gridCol w="2598450"/>
                <a:gridCol w="2598450"/>
                <a:gridCol w="2598450"/>
              </a:tblGrid>
              <a:tr h="540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>
                          <a:solidFill>
                            <a:schemeClr val="dk1"/>
                          </a:solidFill>
                        </a:rPr>
                        <a:t>Objectifs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>
                          <a:solidFill>
                            <a:schemeClr val="dk1"/>
                          </a:solidFill>
                        </a:rPr>
                        <a:t>Stratégie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Synthèse de l’ester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2285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>
                          <a:solidFill>
                            <a:schemeClr val="dk1"/>
                          </a:solidFill>
                        </a:rPr>
                        <a:t>Rendement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>
                          <a:solidFill>
                            <a:schemeClr val="dk1"/>
                          </a:solidFill>
                        </a:rPr>
                        <a:t>Rapidité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>
                          <a:solidFill>
                            <a:schemeClr val="dk1"/>
                          </a:solidFill>
                        </a:rPr>
                        <a:t>Coût (financier et énergétique)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>
                          <a:solidFill>
                            <a:schemeClr val="dk1"/>
                          </a:solidFill>
                        </a:rPr>
                        <a:t>Dangeresité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>
                          <a:solidFill>
                            <a:schemeClr val="dk1"/>
                          </a:solidFill>
                        </a:rPr>
                        <a:t>Chimie verte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>
                          <a:solidFill>
                            <a:schemeClr val="dk1"/>
                          </a:solidFill>
                        </a:rPr>
                        <a:t>Choix des réactifs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>
                          <a:solidFill>
                            <a:schemeClr val="dk1"/>
                          </a:solidFill>
                        </a:rPr>
                        <a:t>Choix du solvant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>
                          <a:solidFill>
                            <a:schemeClr val="dk1"/>
                          </a:solidFill>
                        </a:rPr>
                        <a:t>Catalyse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>
                          <a:solidFill>
                            <a:schemeClr val="dk1"/>
                          </a:solidFill>
                        </a:rPr>
                        <a:t>Conditions expérimentales (T,P)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>
                          <a:solidFill>
                            <a:schemeClr val="dk1"/>
                          </a:solidFill>
                        </a:rPr>
                        <a:t>Valorisation des produits secondaires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>
                          <a:solidFill>
                            <a:schemeClr val="dk1"/>
                          </a:solidFill>
                        </a:rPr>
                        <a:t>Choix de la purification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Rendement maximal : 63%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Rapidité : 1h de réaction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Énergie consommé : 720kJ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/>
                        <a:t>Économie d'atome  : Il n'y a pas de solvant. (Diethyléther pour le traitement)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/>
                        <a:t>Produits secondaire : Eau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Relativement peu dangereux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66800" y="152400"/>
            <a:ext cx="5541351" cy="4838701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6"/>
          <p:cNvSpPr/>
          <p:nvPr/>
        </p:nvSpPr>
        <p:spPr>
          <a:xfrm>
            <a:off x="4715225" y="6450"/>
            <a:ext cx="2561100" cy="2356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81125" y="722700"/>
            <a:ext cx="4067175" cy="3514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2000" y="152400"/>
            <a:ext cx="4317719" cy="48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8"/>
          <p:cNvSpPr/>
          <p:nvPr/>
        </p:nvSpPr>
        <p:spPr>
          <a:xfrm>
            <a:off x="3493400" y="307750"/>
            <a:ext cx="1662600" cy="1560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8"/>
          <p:cNvSpPr/>
          <p:nvPr/>
        </p:nvSpPr>
        <p:spPr>
          <a:xfrm>
            <a:off x="2369475" y="1243925"/>
            <a:ext cx="2539500" cy="1872300"/>
          </a:xfrm>
          <a:prstGeom prst="ellipse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102" name="Google Shape;102;p18"/>
          <p:cNvPicPr preferRelativeResize="0"/>
          <p:nvPr/>
        </p:nvPicPr>
        <p:blipFill rotWithShape="1">
          <a:blip r:embed="rId3">
            <a:alphaModFix/>
          </a:blip>
          <a:srcRect b="65025" l="63332" r="0" t="0"/>
          <a:stretch/>
        </p:blipFill>
        <p:spPr>
          <a:xfrm>
            <a:off x="6312825" y="1413150"/>
            <a:ext cx="2005974" cy="2144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8"/>
          <p:cNvSpPr/>
          <p:nvPr/>
        </p:nvSpPr>
        <p:spPr>
          <a:xfrm>
            <a:off x="7020600" y="1652800"/>
            <a:ext cx="860850" cy="1452675"/>
          </a:xfrm>
          <a:custGeom>
            <a:rect b="b" l="l" r="r" t="t"/>
            <a:pathLst>
              <a:path extrusionOk="0" h="58107" w="34434">
                <a:moveTo>
                  <a:pt x="34434" y="58107"/>
                </a:moveTo>
                <a:cubicBezTo>
                  <a:pt x="33573" y="52799"/>
                  <a:pt x="34075" y="32999"/>
                  <a:pt x="29269" y="26256"/>
                </a:cubicBezTo>
                <a:cubicBezTo>
                  <a:pt x="24463" y="19513"/>
                  <a:pt x="10474" y="22023"/>
                  <a:pt x="5596" y="17647"/>
                </a:cubicBezTo>
                <a:cubicBezTo>
                  <a:pt x="718" y="13271"/>
                  <a:pt x="933" y="2941"/>
                  <a:pt x="0" y="0"/>
                </a:cubicBezTo>
              </a:path>
            </a:pathLst>
          </a:custGeom>
          <a:noFill/>
          <a:ln cap="flat" cmpd="sng" w="28575">
            <a:solidFill>
              <a:srgbClr val="FF9900"/>
            </a:solidFill>
            <a:prstDash val="solid"/>
            <a:round/>
            <a:headEnd len="med" w="med" type="none"/>
            <a:tailEnd len="med" w="med" type="triangle"/>
          </a:ln>
        </p:spPr>
      </p:sp>
      <p:sp>
        <p:nvSpPr>
          <p:cNvPr id="104" name="Google Shape;104;p18"/>
          <p:cNvSpPr/>
          <p:nvPr/>
        </p:nvSpPr>
        <p:spPr>
          <a:xfrm>
            <a:off x="6977550" y="2472442"/>
            <a:ext cx="505750" cy="676050"/>
          </a:xfrm>
          <a:custGeom>
            <a:rect b="b" l="l" r="r" t="t"/>
            <a:pathLst>
              <a:path extrusionOk="0" h="27042" w="20230">
                <a:moveTo>
                  <a:pt x="20230" y="27042"/>
                </a:moveTo>
                <a:cubicBezTo>
                  <a:pt x="19871" y="23455"/>
                  <a:pt x="20732" y="9826"/>
                  <a:pt x="18078" y="5522"/>
                </a:cubicBezTo>
                <a:cubicBezTo>
                  <a:pt x="15424" y="1218"/>
                  <a:pt x="7318" y="-1796"/>
                  <a:pt x="4305" y="1217"/>
                </a:cubicBezTo>
                <a:cubicBezTo>
                  <a:pt x="1292" y="4230"/>
                  <a:pt x="718" y="19869"/>
                  <a:pt x="0" y="23599"/>
                </a:cubicBezTo>
              </a:path>
            </a:pathLst>
          </a:custGeom>
          <a:noFill/>
          <a:ln cap="flat" cmpd="sng" w="28575">
            <a:solidFill>
              <a:srgbClr val="9900FF"/>
            </a:solidFill>
            <a:prstDash val="solid"/>
            <a:round/>
            <a:headEnd len="med" w="med" type="triangle"/>
            <a:tailEnd len="med" w="med" type="none"/>
          </a:ln>
        </p:spPr>
      </p:sp>
      <p:cxnSp>
        <p:nvCxnSpPr>
          <p:cNvPr id="105" name="Google Shape;105;p18"/>
          <p:cNvCxnSpPr/>
          <p:nvPr/>
        </p:nvCxnSpPr>
        <p:spPr>
          <a:xfrm>
            <a:off x="6678025" y="1728125"/>
            <a:ext cx="0" cy="1302000"/>
          </a:xfrm>
          <a:prstGeom prst="straightConnector1">
            <a:avLst/>
          </a:prstGeom>
          <a:noFill/>
          <a:ln cap="flat" cmpd="sng" w="28575">
            <a:solidFill>
              <a:srgbClr val="0000F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6" name="Google Shape;106;p18"/>
          <p:cNvSpPr txBox="1"/>
          <p:nvPr/>
        </p:nvSpPr>
        <p:spPr>
          <a:xfrm>
            <a:off x="7170375" y="1553325"/>
            <a:ext cx="2386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Mélange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eau+cyclohexane</a:t>
            </a:r>
            <a:endParaRPr/>
          </a:p>
        </p:txBody>
      </p:sp>
      <p:sp>
        <p:nvSpPr>
          <p:cNvPr id="107" name="Google Shape;107;p18"/>
          <p:cNvSpPr txBox="1"/>
          <p:nvPr/>
        </p:nvSpPr>
        <p:spPr>
          <a:xfrm>
            <a:off x="5341575" y="2010525"/>
            <a:ext cx="1336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Condensation</a:t>
            </a:r>
            <a:endParaRPr/>
          </a:p>
        </p:txBody>
      </p:sp>
      <p:sp>
        <p:nvSpPr>
          <p:cNvPr id="108" name="Google Shape;108;p18"/>
          <p:cNvSpPr/>
          <p:nvPr/>
        </p:nvSpPr>
        <p:spPr>
          <a:xfrm>
            <a:off x="6247200" y="3234600"/>
            <a:ext cx="2216700" cy="3228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8"/>
          <p:cNvSpPr txBox="1"/>
          <p:nvPr/>
        </p:nvSpPr>
        <p:spPr>
          <a:xfrm>
            <a:off x="6639600" y="3105150"/>
            <a:ext cx="1798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Cyclohexane</a:t>
            </a:r>
            <a:endParaRPr/>
          </a:p>
        </p:txBody>
      </p:sp>
      <p:sp>
        <p:nvSpPr>
          <p:cNvPr id="110" name="Google Shape;110;p18"/>
          <p:cNvSpPr/>
          <p:nvPr/>
        </p:nvSpPr>
        <p:spPr>
          <a:xfrm>
            <a:off x="6808350" y="2730825"/>
            <a:ext cx="84000" cy="152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8"/>
          <p:cNvSpPr/>
          <p:nvPr/>
        </p:nvSpPr>
        <p:spPr>
          <a:xfrm>
            <a:off x="6808350" y="2330625"/>
            <a:ext cx="84000" cy="400200"/>
          </a:xfrm>
          <a:prstGeom prst="rect">
            <a:avLst/>
          </a:prstGeom>
          <a:solidFill>
            <a:srgbClr val="F1C23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9"/>
          <p:cNvSpPr/>
          <p:nvPr/>
        </p:nvSpPr>
        <p:spPr>
          <a:xfrm>
            <a:off x="5743500" y="883550"/>
            <a:ext cx="1194900" cy="1917000"/>
          </a:xfrm>
          <a:prstGeom prst="roundRect">
            <a:avLst>
              <a:gd fmla="val 39403" name="adj"/>
            </a:avLst>
          </a:prstGeom>
          <a:solidFill>
            <a:srgbClr val="CC0000"/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9"/>
          <p:cNvSpPr/>
          <p:nvPr/>
        </p:nvSpPr>
        <p:spPr>
          <a:xfrm>
            <a:off x="4114725" y="883550"/>
            <a:ext cx="1194900" cy="2458800"/>
          </a:xfrm>
          <a:prstGeom prst="roundRect">
            <a:avLst>
              <a:gd fmla="val 39403" name="adj"/>
            </a:avLst>
          </a:prstGeom>
          <a:solidFill>
            <a:srgbClr val="FFD966"/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9"/>
          <p:cNvSpPr/>
          <p:nvPr/>
        </p:nvSpPr>
        <p:spPr>
          <a:xfrm>
            <a:off x="2485950" y="883550"/>
            <a:ext cx="1194900" cy="3585000"/>
          </a:xfrm>
          <a:prstGeom prst="roundRect">
            <a:avLst>
              <a:gd fmla="val 39403" name="adj"/>
            </a:avLst>
          </a:prstGeom>
          <a:solidFill>
            <a:srgbClr val="3C78D8"/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19"/>
          <p:cNvSpPr/>
          <p:nvPr/>
        </p:nvSpPr>
        <p:spPr>
          <a:xfrm>
            <a:off x="857175" y="883550"/>
            <a:ext cx="1194900" cy="3585000"/>
          </a:xfrm>
          <a:prstGeom prst="roundRect">
            <a:avLst>
              <a:gd fmla="val 39403" name="adj"/>
            </a:avLst>
          </a:prstGeom>
          <a:solidFill>
            <a:srgbClr val="6AA84F"/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19"/>
          <p:cNvSpPr/>
          <p:nvPr/>
        </p:nvSpPr>
        <p:spPr>
          <a:xfrm>
            <a:off x="7372275" y="883550"/>
            <a:ext cx="1194900" cy="1465200"/>
          </a:xfrm>
          <a:prstGeom prst="roundRect">
            <a:avLst>
              <a:gd fmla="val 39403" name="adj"/>
            </a:avLst>
          </a:prstGeom>
          <a:solidFill>
            <a:srgbClr val="B7B7B7"/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19"/>
          <p:cNvSpPr/>
          <p:nvPr/>
        </p:nvSpPr>
        <p:spPr>
          <a:xfrm>
            <a:off x="1007225" y="1530925"/>
            <a:ext cx="7492200" cy="507900"/>
          </a:xfrm>
          <a:prstGeom prst="roundRect">
            <a:avLst>
              <a:gd fmla="val 16667" name="adj"/>
            </a:avLst>
          </a:prstGeom>
          <a:solidFill>
            <a:srgbClr val="E3E3E3">
              <a:alpha val="80400"/>
            </a:srgbClr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19"/>
          <p:cNvSpPr/>
          <p:nvPr/>
        </p:nvSpPr>
        <p:spPr>
          <a:xfrm>
            <a:off x="1007100" y="2090475"/>
            <a:ext cx="5795100" cy="507900"/>
          </a:xfrm>
          <a:prstGeom prst="roundRect">
            <a:avLst>
              <a:gd fmla="val 16667" name="adj"/>
            </a:avLst>
          </a:prstGeom>
          <a:solidFill>
            <a:srgbClr val="E3E3E3">
              <a:alpha val="80400"/>
            </a:srgbClr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9"/>
          <p:cNvSpPr/>
          <p:nvPr/>
        </p:nvSpPr>
        <p:spPr>
          <a:xfrm>
            <a:off x="970600" y="2650025"/>
            <a:ext cx="4282800" cy="507900"/>
          </a:xfrm>
          <a:prstGeom prst="roundRect">
            <a:avLst>
              <a:gd fmla="val 16667" name="adj"/>
            </a:avLst>
          </a:prstGeom>
          <a:solidFill>
            <a:srgbClr val="E3E3E3">
              <a:alpha val="80400"/>
            </a:srgbClr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9"/>
          <p:cNvSpPr/>
          <p:nvPr/>
        </p:nvSpPr>
        <p:spPr>
          <a:xfrm>
            <a:off x="1007100" y="3259625"/>
            <a:ext cx="2518800" cy="507900"/>
          </a:xfrm>
          <a:prstGeom prst="roundRect">
            <a:avLst>
              <a:gd fmla="val 16667" name="adj"/>
            </a:avLst>
          </a:prstGeom>
          <a:solidFill>
            <a:srgbClr val="E3E3E3">
              <a:alpha val="80400"/>
            </a:srgbClr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9"/>
          <p:cNvSpPr/>
          <p:nvPr/>
        </p:nvSpPr>
        <p:spPr>
          <a:xfrm>
            <a:off x="1007225" y="3869225"/>
            <a:ext cx="2518800" cy="507900"/>
          </a:xfrm>
          <a:prstGeom prst="roundRect">
            <a:avLst>
              <a:gd fmla="val 16667" name="adj"/>
            </a:avLst>
          </a:prstGeom>
          <a:solidFill>
            <a:srgbClr val="E3E3E3">
              <a:alpha val="80400"/>
            </a:srgbClr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9"/>
          <p:cNvSpPr/>
          <p:nvPr/>
        </p:nvSpPr>
        <p:spPr>
          <a:xfrm>
            <a:off x="719600" y="447650"/>
            <a:ext cx="7887300" cy="956100"/>
          </a:xfrm>
          <a:prstGeom prst="roundRect">
            <a:avLst>
              <a:gd fmla="val 16667" name="adj"/>
            </a:avLst>
          </a:prstGeom>
          <a:solidFill>
            <a:srgbClr val="FCE5CD"/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9"/>
          <p:cNvSpPr txBox="1"/>
          <p:nvPr/>
        </p:nvSpPr>
        <p:spPr>
          <a:xfrm>
            <a:off x="3717325" y="447650"/>
            <a:ext cx="13557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100" u="sng"/>
              <a:t>Objectifs</a:t>
            </a:r>
            <a:endParaRPr b="1" sz="2100" u="sng"/>
          </a:p>
        </p:txBody>
      </p:sp>
      <p:sp>
        <p:nvSpPr>
          <p:cNvPr id="128" name="Google Shape;128;p19"/>
          <p:cNvSpPr txBox="1"/>
          <p:nvPr/>
        </p:nvSpPr>
        <p:spPr>
          <a:xfrm>
            <a:off x="5707025" y="1003675"/>
            <a:ext cx="1355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/>
              <a:t>Rendement</a:t>
            </a:r>
            <a:endParaRPr sz="1600"/>
          </a:p>
        </p:txBody>
      </p:sp>
      <p:sp>
        <p:nvSpPr>
          <p:cNvPr id="129" name="Google Shape;129;p19"/>
          <p:cNvSpPr txBox="1"/>
          <p:nvPr/>
        </p:nvSpPr>
        <p:spPr>
          <a:xfrm>
            <a:off x="4165513" y="1003675"/>
            <a:ext cx="11298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/>
              <a:t>Rapidité</a:t>
            </a:r>
            <a:endParaRPr sz="1600"/>
          </a:p>
        </p:txBody>
      </p:sp>
      <p:sp>
        <p:nvSpPr>
          <p:cNvPr id="130" name="Google Shape;130;p19"/>
          <p:cNvSpPr txBox="1"/>
          <p:nvPr/>
        </p:nvSpPr>
        <p:spPr>
          <a:xfrm>
            <a:off x="2763650" y="1027688"/>
            <a:ext cx="11298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/>
              <a:t>Coût</a:t>
            </a:r>
            <a:endParaRPr sz="1600"/>
          </a:p>
        </p:txBody>
      </p:sp>
      <p:sp>
        <p:nvSpPr>
          <p:cNvPr id="131" name="Google Shape;131;p19"/>
          <p:cNvSpPr txBox="1"/>
          <p:nvPr/>
        </p:nvSpPr>
        <p:spPr>
          <a:xfrm>
            <a:off x="746163" y="1012075"/>
            <a:ext cx="14169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/>
              <a:t>Chimie verte</a:t>
            </a:r>
            <a:endParaRPr sz="1600"/>
          </a:p>
        </p:txBody>
      </p:sp>
      <p:sp>
        <p:nvSpPr>
          <p:cNvPr id="132" name="Google Shape;132;p19"/>
          <p:cNvSpPr txBox="1"/>
          <p:nvPr/>
        </p:nvSpPr>
        <p:spPr>
          <a:xfrm>
            <a:off x="7337850" y="1003675"/>
            <a:ext cx="14169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/>
              <a:t>Dangerosité</a:t>
            </a:r>
            <a:endParaRPr sz="1600"/>
          </a:p>
        </p:txBody>
      </p:sp>
      <p:sp>
        <p:nvSpPr>
          <p:cNvPr id="133" name="Google Shape;133;p19"/>
          <p:cNvSpPr txBox="1"/>
          <p:nvPr/>
        </p:nvSpPr>
        <p:spPr>
          <a:xfrm>
            <a:off x="1112450" y="1580575"/>
            <a:ext cx="2781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Choix des réactifs et du solvant</a:t>
            </a:r>
            <a:endParaRPr/>
          </a:p>
        </p:txBody>
      </p:sp>
      <p:sp>
        <p:nvSpPr>
          <p:cNvPr id="134" name="Google Shape;134;p19"/>
          <p:cNvSpPr txBox="1"/>
          <p:nvPr/>
        </p:nvSpPr>
        <p:spPr>
          <a:xfrm>
            <a:off x="1171200" y="2728900"/>
            <a:ext cx="1006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Catalyse</a:t>
            </a:r>
            <a:endParaRPr/>
          </a:p>
        </p:txBody>
      </p:sp>
      <p:sp>
        <p:nvSpPr>
          <p:cNvPr id="135" name="Google Shape;135;p19"/>
          <p:cNvSpPr txBox="1"/>
          <p:nvPr/>
        </p:nvSpPr>
        <p:spPr>
          <a:xfrm>
            <a:off x="1096025" y="2126575"/>
            <a:ext cx="2781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Conditions expérimentales</a:t>
            </a:r>
            <a:endParaRPr/>
          </a:p>
        </p:txBody>
      </p:sp>
      <p:sp>
        <p:nvSpPr>
          <p:cNvPr id="136" name="Google Shape;136;p19"/>
          <p:cNvSpPr txBox="1"/>
          <p:nvPr/>
        </p:nvSpPr>
        <p:spPr>
          <a:xfrm>
            <a:off x="1246625" y="3923075"/>
            <a:ext cx="184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</a:rPr>
              <a:t>Produits secondaires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37" name="Google Shape;137;p19"/>
          <p:cNvSpPr txBox="1"/>
          <p:nvPr/>
        </p:nvSpPr>
        <p:spPr>
          <a:xfrm>
            <a:off x="1159625" y="3350325"/>
            <a:ext cx="112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</a:rPr>
              <a:t>Purification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38" name="Google Shape;138;p19"/>
          <p:cNvSpPr/>
          <p:nvPr/>
        </p:nvSpPr>
        <p:spPr>
          <a:xfrm>
            <a:off x="4726875" y="3450675"/>
            <a:ext cx="3848700" cy="1189500"/>
          </a:xfrm>
          <a:prstGeom prst="roundRect">
            <a:avLst>
              <a:gd fmla="val 16667" name="adj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9"/>
          <p:cNvSpPr txBox="1"/>
          <p:nvPr/>
        </p:nvSpPr>
        <p:spPr>
          <a:xfrm>
            <a:off x="5248425" y="3450675"/>
            <a:ext cx="2781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/>
              <a:t>Molécules polyfonctionnelles </a:t>
            </a:r>
            <a:endParaRPr b="1"/>
          </a:p>
        </p:txBody>
      </p:sp>
      <p:sp>
        <p:nvSpPr>
          <p:cNvPr id="140" name="Google Shape;140;p19"/>
          <p:cNvSpPr txBox="1"/>
          <p:nvPr/>
        </p:nvSpPr>
        <p:spPr>
          <a:xfrm>
            <a:off x="4756450" y="4005525"/>
            <a:ext cx="1573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Si réaction non chimio-séléctive </a:t>
            </a:r>
            <a:endParaRPr/>
          </a:p>
        </p:txBody>
      </p:sp>
      <p:sp>
        <p:nvSpPr>
          <p:cNvPr id="141" name="Google Shape;141;p19"/>
          <p:cNvSpPr/>
          <p:nvPr/>
        </p:nvSpPr>
        <p:spPr>
          <a:xfrm>
            <a:off x="6943525" y="3920700"/>
            <a:ext cx="1712400" cy="8313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9"/>
          <p:cNvSpPr txBox="1"/>
          <p:nvPr/>
        </p:nvSpPr>
        <p:spPr>
          <a:xfrm>
            <a:off x="6954600" y="3897675"/>
            <a:ext cx="17124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Protection 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Synthèse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Déprotection</a:t>
            </a:r>
            <a:endParaRPr/>
          </a:p>
        </p:txBody>
      </p:sp>
      <p:cxnSp>
        <p:nvCxnSpPr>
          <p:cNvPr id="143" name="Google Shape;143;p19"/>
          <p:cNvCxnSpPr>
            <a:stCxn id="140" idx="3"/>
            <a:endCxn id="142" idx="1"/>
          </p:cNvCxnSpPr>
          <p:nvPr/>
        </p:nvCxnSpPr>
        <p:spPr>
          <a:xfrm>
            <a:off x="6330250" y="4313325"/>
            <a:ext cx="6243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