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C18C1E4-36D4-41D0-8A39-EBB24B83DBE2}">
  <a:tblStyle styleId="{6C18C1E4-36D4-41D0-8A39-EBB24B83DBE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a435952372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a435952372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a3d2e872f5_1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a3d2e872f5_1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a435952372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a435952372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a3ffb760d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a3ffb760d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a3d2e872f5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a3d2e872f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a43595237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a43595237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a48100beb1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a48100beb1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435952372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435952372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a3ffb760dc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a3ffb760dc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a435952372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a435952372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a3d2e872f5_1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a3d2e872f5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a3d2e872f5_1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a3d2e872f5_1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a435952372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a435952372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a3d2e872f5_1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a3d2e872f5_1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0.png"/><Relationship Id="rId6" Type="http://schemas.openxmlformats.org/officeDocument/2006/relationships/image" Target="../media/image1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4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5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Relationship Id="rId4" Type="http://schemas.openxmlformats.org/officeDocument/2006/relationships/image" Target="../media/image16.png"/><Relationship Id="rId5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40900" y="-68875"/>
            <a:ext cx="9383100" cy="53415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/>
          <p:nvPr/>
        </p:nvSpPr>
        <p:spPr>
          <a:xfrm>
            <a:off x="-40900" y="-68875"/>
            <a:ext cx="9383100" cy="53415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/>
          <p:nvPr/>
        </p:nvSpPr>
        <p:spPr>
          <a:xfrm>
            <a:off x="1824850" y="77525"/>
            <a:ext cx="5640000" cy="9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000" u="sng">
                <a:latin typeface="Times New Roman"/>
                <a:ea typeface="Times New Roman"/>
                <a:cs typeface="Times New Roman"/>
                <a:sym typeface="Times New Roman"/>
              </a:rPr>
              <a:t>Recristallisation</a:t>
            </a:r>
            <a:endParaRPr sz="300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0" name="Google Shape;130;p23"/>
          <p:cNvSpPr/>
          <p:nvPr/>
        </p:nvSpPr>
        <p:spPr>
          <a:xfrm>
            <a:off x="100" y="3348300"/>
            <a:ext cx="9144000" cy="17952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1" name="Google Shape;13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37125" y="801250"/>
            <a:ext cx="4869750" cy="2392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/>
          <p:nvPr/>
        </p:nvSpPr>
        <p:spPr>
          <a:xfrm>
            <a:off x="-40900" y="-68875"/>
            <a:ext cx="9383100" cy="53415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5"/>
          <p:cNvSpPr/>
          <p:nvPr/>
        </p:nvSpPr>
        <p:spPr>
          <a:xfrm>
            <a:off x="100" y="3348300"/>
            <a:ext cx="9144000" cy="17952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5"/>
          <p:cNvSpPr txBox="1"/>
          <p:nvPr/>
        </p:nvSpPr>
        <p:spPr>
          <a:xfrm>
            <a:off x="1824850" y="77525"/>
            <a:ext cx="5640000" cy="9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000" u="sng">
                <a:latin typeface="Times New Roman"/>
                <a:ea typeface="Times New Roman"/>
                <a:cs typeface="Times New Roman"/>
                <a:sym typeface="Times New Roman"/>
              </a:rPr>
              <a:t>Chimie verte</a:t>
            </a:r>
            <a:endParaRPr sz="300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43" name="Google Shape;143;p25"/>
          <p:cNvGraphicFramePr/>
          <p:nvPr/>
        </p:nvGraphicFramePr>
        <p:xfrm>
          <a:off x="1572000" y="586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{6C18C1E4-36D4-41D0-8A39-EBB24B83DBE2}</a:tableStyleId>
              </a:tblPr>
              <a:tblGrid>
                <a:gridCol w="3176700"/>
                <a:gridCol w="3176700"/>
              </a:tblGrid>
              <a:tr h="3846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Solvant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Danger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2345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Cyclohexane</a:t>
                      </a:r>
                      <a:endParaRPr/>
                    </a:p>
                    <a:p>
                      <a:pPr indent="0" lvl="0" marL="0" rtl="0" algn="l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Acétone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Dichlorométhane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N,N- Diméthylformamide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44" name="Google Shape;14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11253" y="1027837"/>
            <a:ext cx="618094" cy="627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22675" y="1027825"/>
            <a:ext cx="662224" cy="65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57175" y="1027825"/>
            <a:ext cx="637976" cy="627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85062" y="1039276"/>
            <a:ext cx="618099" cy="604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2700000">
            <a:off x="5427475" y="1561225"/>
            <a:ext cx="662225" cy="650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2700000">
            <a:off x="6115988" y="1564525"/>
            <a:ext cx="637976" cy="627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2700000">
            <a:off x="5784903" y="2096637"/>
            <a:ext cx="618094" cy="627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2700000">
            <a:off x="5395663" y="2580687"/>
            <a:ext cx="637976" cy="627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2700000">
            <a:off x="6204578" y="2580687"/>
            <a:ext cx="618094" cy="62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6"/>
          <p:cNvSpPr/>
          <p:nvPr/>
        </p:nvSpPr>
        <p:spPr>
          <a:xfrm>
            <a:off x="100" y="3348300"/>
            <a:ext cx="9144000" cy="17952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6"/>
          <p:cNvSpPr txBox="1"/>
          <p:nvPr/>
        </p:nvSpPr>
        <p:spPr>
          <a:xfrm>
            <a:off x="1824850" y="77525"/>
            <a:ext cx="5640000" cy="9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000" u="sng">
                <a:latin typeface="Times New Roman"/>
                <a:ea typeface="Times New Roman"/>
                <a:cs typeface="Times New Roman"/>
                <a:sym typeface="Times New Roman"/>
              </a:rPr>
              <a:t>Chimie verte</a:t>
            </a:r>
            <a:endParaRPr sz="300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9" name="Google Shape;159;p26"/>
          <p:cNvSpPr/>
          <p:nvPr/>
        </p:nvSpPr>
        <p:spPr>
          <a:xfrm>
            <a:off x="837581" y="1262800"/>
            <a:ext cx="1004700" cy="954900"/>
          </a:xfrm>
          <a:prstGeom prst="pentagon">
            <a:avLst>
              <a:gd fmla="val 105146" name="hf"/>
              <a:gd fmla="val 110557" name="vf"/>
            </a:avLst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6"/>
          <p:cNvSpPr/>
          <p:nvPr/>
        </p:nvSpPr>
        <p:spPr>
          <a:xfrm>
            <a:off x="1190231" y="1084750"/>
            <a:ext cx="299400" cy="42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6"/>
          <p:cNvSpPr txBox="1"/>
          <p:nvPr/>
        </p:nvSpPr>
        <p:spPr>
          <a:xfrm>
            <a:off x="1127081" y="1067325"/>
            <a:ext cx="425700" cy="4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300"/>
              <a:t>O</a:t>
            </a:r>
            <a:endParaRPr sz="2300"/>
          </a:p>
        </p:txBody>
      </p:sp>
      <p:sp>
        <p:nvSpPr>
          <p:cNvPr id="162" name="Google Shape;162;p26"/>
          <p:cNvSpPr/>
          <p:nvPr/>
        </p:nvSpPr>
        <p:spPr>
          <a:xfrm>
            <a:off x="7259025" y="1262800"/>
            <a:ext cx="1004700" cy="954900"/>
          </a:xfrm>
          <a:prstGeom prst="pentagon">
            <a:avLst>
              <a:gd fmla="val 105146" name="hf"/>
              <a:gd fmla="val 110557" name="vf"/>
            </a:avLst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6"/>
          <p:cNvSpPr/>
          <p:nvPr/>
        </p:nvSpPr>
        <p:spPr>
          <a:xfrm>
            <a:off x="7611675" y="1084750"/>
            <a:ext cx="299400" cy="429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6"/>
          <p:cNvSpPr txBox="1"/>
          <p:nvPr/>
        </p:nvSpPr>
        <p:spPr>
          <a:xfrm>
            <a:off x="7548525" y="1067325"/>
            <a:ext cx="425700" cy="4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300"/>
              <a:t>O</a:t>
            </a:r>
            <a:endParaRPr sz="2300"/>
          </a:p>
        </p:txBody>
      </p:sp>
      <p:cxnSp>
        <p:nvCxnSpPr>
          <p:cNvPr id="165" name="Google Shape;165;p26"/>
          <p:cNvCxnSpPr/>
          <p:nvPr/>
        </p:nvCxnSpPr>
        <p:spPr>
          <a:xfrm flipH="1" rot="10800000">
            <a:off x="8269544" y="1413398"/>
            <a:ext cx="384900" cy="2223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66" name="Google Shape;16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78564" y="2309800"/>
            <a:ext cx="776592" cy="7884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3875" y="2322088"/>
            <a:ext cx="802392" cy="788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01975" y="2322090"/>
            <a:ext cx="776590" cy="763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89050" y="2227600"/>
            <a:ext cx="802370" cy="78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57129" y="2227602"/>
            <a:ext cx="776570" cy="76386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1" name="Google Shape;171;p26"/>
          <p:cNvCxnSpPr>
            <a:stCxn id="158" idx="2"/>
          </p:cNvCxnSpPr>
          <p:nvPr/>
        </p:nvCxnSpPr>
        <p:spPr>
          <a:xfrm>
            <a:off x="4644850" y="1032425"/>
            <a:ext cx="0" cy="207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2" name="Google Shape;172;p26"/>
          <p:cNvSpPr txBox="1"/>
          <p:nvPr/>
        </p:nvSpPr>
        <p:spPr>
          <a:xfrm>
            <a:off x="1030200" y="600550"/>
            <a:ext cx="2266500" cy="4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latin typeface="Times New Roman"/>
                <a:ea typeface="Times New Roman"/>
                <a:cs typeface="Times New Roman"/>
                <a:sym typeface="Times New Roman"/>
              </a:rPr>
              <a:t>Tétrahydrofurane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" name="Google Shape;173;p26"/>
          <p:cNvSpPr txBox="1"/>
          <p:nvPr/>
        </p:nvSpPr>
        <p:spPr>
          <a:xfrm>
            <a:off x="5306875" y="600550"/>
            <a:ext cx="3162900" cy="4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latin typeface="Times New Roman"/>
                <a:ea typeface="Times New Roman"/>
                <a:cs typeface="Times New Roman"/>
                <a:sym typeface="Times New Roman"/>
              </a:rPr>
              <a:t>2-méthyltétrahydrofurane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Google Shape;174;p26"/>
          <p:cNvSpPr txBox="1"/>
          <p:nvPr/>
        </p:nvSpPr>
        <p:spPr>
          <a:xfrm>
            <a:off x="2443925" y="1498150"/>
            <a:ext cx="1926000" cy="4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Times New Roman"/>
                <a:ea typeface="Times New Roman"/>
                <a:cs typeface="Times New Roman"/>
                <a:sym typeface="Times New Roman"/>
              </a:rPr>
              <a:t>Dérivé pétrochimique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" name="Google Shape;175;p26"/>
          <p:cNvSpPr txBox="1"/>
          <p:nvPr/>
        </p:nvSpPr>
        <p:spPr>
          <a:xfrm>
            <a:off x="4893950" y="1498150"/>
            <a:ext cx="21609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Times New Roman"/>
                <a:ea typeface="Times New Roman"/>
                <a:cs typeface="Times New Roman"/>
                <a:sym typeface="Times New Roman"/>
              </a:rPr>
              <a:t>Issu du sucre de canne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27"/>
          <p:cNvPicPr preferRelativeResize="0"/>
          <p:nvPr/>
        </p:nvPicPr>
        <p:blipFill rotWithShape="1">
          <a:blip r:embed="rId3">
            <a:alphaModFix/>
          </a:blip>
          <a:srcRect b="28227" l="0" r="0" t="0"/>
          <a:stretch/>
        </p:blipFill>
        <p:spPr>
          <a:xfrm>
            <a:off x="536625" y="1905650"/>
            <a:ext cx="4389499" cy="13322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27"/>
          <p:cNvSpPr txBox="1"/>
          <p:nvPr/>
        </p:nvSpPr>
        <p:spPr>
          <a:xfrm>
            <a:off x="1824850" y="77525"/>
            <a:ext cx="5640000" cy="9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000" u="sng">
                <a:latin typeface="Times New Roman"/>
                <a:ea typeface="Times New Roman"/>
                <a:cs typeface="Times New Roman"/>
                <a:sym typeface="Times New Roman"/>
              </a:rPr>
              <a:t>Polarité des molécules</a:t>
            </a:r>
            <a:endParaRPr sz="300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2" name="Google Shape;182;p27"/>
          <p:cNvSpPr/>
          <p:nvPr/>
        </p:nvSpPr>
        <p:spPr>
          <a:xfrm>
            <a:off x="100" y="3348300"/>
            <a:ext cx="9144000" cy="17952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3" name="Google Shape;183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21473" y="637700"/>
            <a:ext cx="1146375" cy="68115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7"/>
          <p:cNvSpPr txBox="1"/>
          <p:nvPr/>
        </p:nvSpPr>
        <p:spPr>
          <a:xfrm>
            <a:off x="483225" y="670875"/>
            <a:ext cx="1360200" cy="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latin typeface="Times New Roman"/>
                <a:ea typeface="Times New Roman"/>
                <a:cs typeface="Times New Roman"/>
                <a:sym typeface="Times New Roman"/>
              </a:rPr>
              <a:t>Acétone :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5" name="Google Shape;185;p27"/>
          <p:cNvSpPr txBox="1"/>
          <p:nvPr/>
        </p:nvSpPr>
        <p:spPr>
          <a:xfrm>
            <a:off x="483213" y="1424175"/>
            <a:ext cx="2298900" cy="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latin typeface="Times New Roman"/>
                <a:ea typeface="Times New Roman"/>
                <a:cs typeface="Times New Roman"/>
                <a:sym typeface="Times New Roman"/>
              </a:rPr>
              <a:t>Jaune de tartrazine :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6" name="Google Shape;186;p27"/>
          <p:cNvSpPr/>
          <p:nvPr/>
        </p:nvSpPr>
        <p:spPr>
          <a:xfrm>
            <a:off x="6652313" y="627375"/>
            <a:ext cx="660000" cy="576600"/>
          </a:xfrm>
          <a:prstGeom prst="hexagon">
            <a:avLst>
              <a:gd fmla="val 27883" name="adj"/>
              <a:gd fmla="val 115470" name="vf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7"/>
          <p:cNvSpPr txBox="1"/>
          <p:nvPr/>
        </p:nvSpPr>
        <p:spPr>
          <a:xfrm>
            <a:off x="5007275" y="627375"/>
            <a:ext cx="1664100" cy="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latin typeface="Times New Roman"/>
                <a:ea typeface="Times New Roman"/>
                <a:cs typeface="Times New Roman"/>
                <a:sym typeface="Times New Roman"/>
              </a:rPr>
              <a:t>Cyclohexane :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88" name="Google Shape;188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06250" y="1281025"/>
            <a:ext cx="920251" cy="85555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27"/>
          <p:cNvSpPr txBox="1"/>
          <p:nvPr/>
        </p:nvSpPr>
        <p:spPr>
          <a:xfrm>
            <a:off x="5106425" y="1424175"/>
            <a:ext cx="2527200" cy="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latin typeface="Times New Roman"/>
                <a:ea typeface="Times New Roman"/>
                <a:cs typeface="Times New Roman"/>
                <a:sym typeface="Times New Roman"/>
              </a:rPr>
              <a:t>Tétrachlorométhane :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0" name="Google Shape;190;p27"/>
          <p:cNvSpPr txBox="1"/>
          <p:nvPr/>
        </p:nvSpPr>
        <p:spPr>
          <a:xfrm>
            <a:off x="7421575" y="644650"/>
            <a:ext cx="11463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µ </a:t>
            </a:r>
            <a:r>
              <a:rPr lang="fr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0 D</a:t>
            </a:r>
            <a:endParaRPr sz="2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1" name="Google Shape;191;p27"/>
          <p:cNvSpPr txBox="1"/>
          <p:nvPr/>
        </p:nvSpPr>
        <p:spPr>
          <a:xfrm>
            <a:off x="7421575" y="2072675"/>
            <a:ext cx="11463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µ </a:t>
            </a:r>
            <a:r>
              <a:rPr lang="fr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0 D</a:t>
            </a:r>
            <a:endParaRPr sz="2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2" name="Google Shape;192;p27"/>
          <p:cNvSpPr txBox="1"/>
          <p:nvPr/>
        </p:nvSpPr>
        <p:spPr>
          <a:xfrm>
            <a:off x="3023500" y="636825"/>
            <a:ext cx="13602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µ</a:t>
            </a:r>
            <a:r>
              <a:rPr lang="fr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2,9 D</a:t>
            </a:r>
            <a:endParaRPr sz="2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" name="Google Shape;193;p27"/>
          <p:cNvSpPr txBox="1"/>
          <p:nvPr/>
        </p:nvSpPr>
        <p:spPr>
          <a:xfrm>
            <a:off x="6899975" y="2894575"/>
            <a:ext cx="1960200" cy="7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800">
                <a:latin typeface="Times New Roman"/>
                <a:ea typeface="Times New Roman"/>
                <a:cs typeface="Times New Roman"/>
                <a:sym typeface="Times New Roman"/>
              </a:rPr>
              <a:t>source : wikipédia</a:t>
            </a:r>
            <a:endParaRPr i="1"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1824850" y="77525"/>
            <a:ext cx="5640000" cy="9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000" u="sng">
                <a:latin typeface="Times New Roman"/>
                <a:ea typeface="Times New Roman"/>
                <a:cs typeface="Times New Roman"/>
                <a:sym typeface="Times New Roman"/>
              </a:rPr>
              <a:t>Polarité des molécules</a:t>
            </a:r>
            <a:endParaRPr sz="300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" name="Google Shape;60;p14"/>
          <p:cNvSpPr/>
          <p:nvPr/>
        </p:nvSpPr>
        <p:spPr>
          <a:xfrm>
            <a:off x="100" y="3348300"/>
            <a:ext cx="9144000" cy="17952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1473" y="637700"/>
            <a:ext cx="1146375" cy="68115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/>
        </p:nvSpPr>
        <p:spPr>
          <a:xfrm>
            <a:off x="483225" y="670875"/>
            <a:ext cx="1360200" cy="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latin typeface="Times New Roman"/>
                <a:ea typeface="Times New Roman"/>
                <a:cs typeface="Times New Roman"/>
                <a:sym typeface="Times New Roman"/>
              </a:rPr>
              <a:t>Acétone :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483225" y="1805175"/>
            <a:ext cx="3327600" cy="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latin typeface="Times New Roman"/>
                <a:ea typeface="Times New Roman"/>
                <a:cs typeface="Times New Roman"/>
                <a:sym typeface="Times New Roman"/>
              </a:rPr>
              <a:t>Diméthylsulfoxyde (DMSO) :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6652313" y="627375"/>
            <a:ext cx="660000" cy="576600"/>
          </a:xfrm>
          <a:prstGeom prst="hexagon">
            <a:avLst>
              <a:gd fmla="val 27883" name="adj"/>
              <a:gd fmla="val 115470" name="vf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5007275" y="627375"/>
            <a:ext cx="1664100" cy="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latin typeface="Times New Roman"/>
                <a:ea typeface="Times New Roman"/>
                <a:cs typeface="Times New Roman"/>
                <a:sym typeface="Times New Roman"/>
              </a:rPr>
              <a:t>Cyclohexane :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06250" y="1890625"/>
            <a:ext cx="920251" cy="85555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 txBox="1"/>
          <p:nvPr/>
        </p:nvSpPr>
        <p:spPr>
          <a:xfrm>
            <a:off x="5106425" y="1805175"/>
            <a:ext cx="2527200" cy="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latin typeface="Times New Roman"/>
                <a:ea typeface="Times New Roman"/>
                <a:cs typeface="Times New Roman"/>
                <a:sym typeface="Times New Roman"/>
              </a:rPr>
              <a:t>Tétrachlorométhane :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6899975" y="2894575"/>
            <a:ext cx="1960200" cy="7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800">
                <a:latin typeface="Times New Roman"/>
                <a:ea typeface="Times New Roman"/>
                <a:cs typeface="Times New Roman"/>
                <a:sym typeface="Times New Roman"/>
              </a:rPr>
              <a:t>source : wikipédia</a:t>
            </a:r>
            <a:endParaRPr i="1"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DIMETHYLSULFOXYDE &gt;99% SIGMA D8418-100ML" id="69" name="Google Shape;69;p14"/>
          <p:cNvPicPr preferRelativeResize="0"/>
          <p:nvPr/>
        </p:nvPicPr>
        <p:blipFill rotWithShape="1">
          <a:blip r:embed="rId5">
            <a:alphaModFix/>
          </a:blip>
          <a:srcRect b="24485" l="0" r="0" t="22248"/>
          <a:stretch/>
        </p:blipFill>
        <p:spPr>
          <a:xfrm>
            <a:off x="953625" y="2365174"/>
            <a:ext cx="1404628" cy="7482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/>
          <p:nvPr/>
        </p:nvSpPr>
        <p:spPr>
          <a:xfrm>
            <a:off x="3023500" y="636825"/>
            <a:ext cx="13602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µ</a:t>
            </a:r>
            <a:r>
              <a:rPr lang="fr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2,9 D</a:t>
            </a:r>
            <a:endParaRPr sz="2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7421575" y="644650"/>
            <a:ext cx="11463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µ </a:t>
            </a:r>
            <a:r>
              <a:rPr lang="fr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0 D</a:t>
            </a:r>
            <a:endParaRPr sz="2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5796875" y="2392025"/>
            <a:ext cx="11463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µ </a:t>
            </a:r>
            <a:r>
              <a:rPr lang="fr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0 D</a:t>
            </a:r>
            <a:endParaRPr sz="2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2413900" y="2313225"/>
            <a:ext cx="13602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µ</a:t>
            </a:r>
            <a:r>
              <a:rPr lang="fr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4,06 D</a:t>
            </a:r>
            <a:endParaRPr sz="2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/>
          <p:nvPr/>
        </p:nvSpPr>
        <p:spPr>
          <a:xfrm>
            <a:off x="-40900" y="-68875"/>
            <a:ext cx="9383100" cy="53415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/>
          <p:nvPr/>
        </p:nvSpPr>
        <p:spPr>
          <a:xfrm>
            <a:off x="100" y="3348300"/>
            <a:ext cx="9144000" cy="17952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6"/>
          <p:cNvSpPr txBox="1"/>
          <p:nvPr/>
        </p:nvSpPr>
        <p:spPr>
          <a:xfrm>
            <a:off x="1824850" y="77525"/>
            <a:ext cx="5640000" cy="9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000" u="sng">
                <a:latin typeface="Times New Roman"/>
                <a:ea typeface="Times New Roman"/>
                <a:cs typeface="Times New Roman"/>
                <a:sym typeface="Times New Roman"/>
              </a:rPr>
              <a:t>Permittivité relative</a:t>
            </a:r>
            <a:endParaRPr sz="300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5" name="Google Shape;8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6163" y="803825"/>
            <a:ext cx="5091673" cy="13346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text{eau : } \epsilon_r = 78,5 ~;~~~~~ &#10;\text{cyclohexane : } \epsilon_r = 2~;~~~~~&#10;\text{\'ethanol : } \epsilon_r = 24,8" id="86" name="Google Shape;8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4350" y="2743200"/>
            <a:ext cx="8023475" cy="20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/>
          <p:nvPr/>
        </p:nvSpPr>
        <p:spPr>
          <a:xfrm>
            <a:off x="-40900" y="-68875"/>
            <a:ext cx="9383100" cy="53415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/>
          <p:nvPr/>
        </p:nvSpPr>
        <p:spPr>
          <a:xfrm>
            <a:off x="100" y="3348300"/>
            <a:ext cx="9144000" cy="17952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8"/>
          <p:cNvSpPr txBox="1"/>
          <p:nvPr/>
        </p:nvSpPr>
        <p:spPr>
          <a:xfrm>
            <a:off x="1518150" y="77525"/>
            <a:ext cx="6107700" cy="9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000" u="sng">
                <a:latin typeface="Times New Roman"/>
                <a:ea typeface="Times New Roman"/>
                <a:cs typeface="Times New Roman"/>
                <a:sym typeface="Times New Roman"/>
              </a:rPr>
              <a:t>Solubilisation par un solvant polaire</a:t>
            </a:r>
            <a:endParaRPr sz="300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8" name="Google Shape;9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1200" y="1191550"/>
            <a:ext cx="8141601" cy="145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/>
        </p:nvSpPr>
        <p:spPr>
          <a:xfrm>
            <a:off x="1824850" y="77525"/>
            <a:ext cx="5640000" cy="9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000" u="sng">
                <a:latin typeface="Times New Roman"/>
                <a:ea typeface="Times New Roman"/>
                <a:cs typeface="Times New Roman"/>
                <a:sym typeface="Times New Roman"/>
              </a:rPr>
              <a:t>Classification</a:t>
            </a:r>
            <a:endParaRPr sz="300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19"/>
          <p:cNvSpPr/>
          <p:nvPr/>
        </p:nvSpPr>
        <p:spPr>
          <a:xfrm>
            <a:off x="100" y="3348300"/>
            <a:ext cx="9144000" cy="17952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0928" y="727625"/>
            <a:ext cx="5882144" cy="216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/>
          <p:nvPr/>
        </p:nvSpPr>
        <p:spPr>
          <a:xfrm>
            <a:off x="-40900" y="-68875"/>
            <a:ext cx="9383100" cy="53415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/>
        </p:nvSpPr>
        <p:spPr>
          <a:xfrm>
            <a:off x="1824850" y="77525"/>
            <a:ext cx="5640000" cy="9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000" u="sng">
                <a:latin typeface="Times New Roman"/>
                <a:ea typeface="Times New Roman"/>
                <a:cs typeface="Times New Roman"/>
                <a:sym typeface="Times New Roman"/>
              </a:rPr>
              <a:t>Titrage du diiode</a:t>
            </a:r>
            <a:endParaRPr sz="300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21"/>
          <p:cNvSpPr/>
          <p:nvPr/>
        </p:nvSpPr>
        <p:spPr>
          <a:xfrm>
            <a:off x="100" y="3348300"/>
            <a:ext cx="9144000" cy="17952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\text{I}_{2~\text{(aq)}} + 2~ \text{S}_2\text{O}_{3~\text{(aq)}}^{2-} \longrightarrow 2~\text{I}^-_{~\text{(aq)}} + \text{S}_4\text{O}_{6~\text{(aq)}}^{2-}" id="117" name="Google Shape;117;p21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1712" y="1264900"/>
            <a:ext cx="4553082" cy="46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47601" y="269375"/>
            <a:ext cx="3900976" cy="307892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(\text{S}_2\text{O}_3^{2-}) = 2 n(\text{I}_2) ~~~ \Leftrightarrow ~~~ 2[\text{I}_2]_0V_0 = [\text{S}_2\text{O}_3^{2-}]V_{eq}" id="119" name="Google Shape;119;p21" title="MathEquation,#0000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6509" y="2129979"/>
            <a:ext cx="4477288" cy="33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