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d3b3a0b4e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d3b3a0b4e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d3b3a0b4ee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d3b3a0b4ee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d3b3a0b4ee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d3b3a0b4ee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12.png"/><Relationship Id="rId7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5" Type="http://schemas.openxmlformats.org/officeDocument/2006/relationships/image" Target="../media/image1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10" Type="http://schemas.openxmlformats.org/officeDocument/2006/relationships/image" Target="../media/image16.png"/><Relationship Id="rId9" Type="http://schemas.openxmlformats.org/officeDocument/2006/relationships/image" Target="../media/image15.png"/><Relationship Id="rId5" Type="http://schemas.openxmlformats.org/officeDocument/2006/relationships/image" Target="../media/image13.png"/><Relationship Id="rId6" Type="http://schemas.openxmlformats.org/officeDocument/2006/relationships/image" Target="../media/image5.png"/><Relationship Id="rId7" Type="http://schemas.openxmlformats.org/officeDocument/2006/relationships/image" Target="../media/image2.png"/><Relationship Id="rId8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9731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Application du premier principe de la thermodynamique à la réaction chimique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/>
          <p:nvPr/>
        </p:nvSpPr>
        <p:spPr>
          <a:xfrm rot="10800000">
            <a:off x="1224450" y="2061150"/>
            <a:ext cx="1011600" cy="16335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/>
          <p:nvPr/>
        </p:nvSpPr>
        <p:spPr>
          <a:xfrm rot="10800000">
            <a:off x="1224450" y="2809050"/>
            <a:ext cx="1011600" cy="8856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FE2F3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14"/>
          <p:cNvCxnSpPr/>
          <p:nvPr/>
        </p:nvCxnSpPr>
        <p:spPr>
          <a:xfrm>
            <a:off x="1107450" y="2058450"/>
            <a:ext cx="1245600" cy="270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Google Shape;62;p14"/>
          <p:cNvCxnSpPr>
            <a:endCxn id="59" idx="1"/>
          </p:cNvCxnSpPr>
          <p:nvPr/>
        </p:nvCxnSpPr>
        <p:spPr>
          <a:xfrm>
            <a:off x="1080150" y="1497750"/>
            <a:ext cx="650100" cy="563400"/>
          </a:xfrm>
          <a:prstGeom prst="curvedConnector2">
            <a:avLst/>
          </a:prstGeom>
          <a:noFill/>
          <a:ln cap="flat" cmpd="sng" w="19050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3" name="Google Shape;63;p14"/>
          <p:cNvSpPr/>
          <p:nvPr/>
        </p:nvSpPr>
        <p:spPr>
          <a:xfrm rot="10800000">
            <a:off x="4120050" y="2061150"/>
            <a:ext cx="1011600" cy="16335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/>
          <p:nvPr/>
        </p:nvSpPr>
        <p:spPr>
          <a:xfrm rot="10800000">
            <a:off x="4120050" y="2809050"/>
            <a:ext cx="1011600" cy="8856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FE2F3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5" name="Google Shape;65;p14"/>
          <p:cNvCxnSpPr/>
          <p:nvPr/>
        </p:nvCxnSpPr>
        <p:spPr>
          <a:xfrm>
            <a:off x="4003050" y="2058450"/>
            <a:ext cx="1245600" cy="270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6" name="Google Shape;66;p14"/>
          <p:cNvCxnSpPr>
            <a:endCxn id="63" idx="1"/>
          </p:cNvCxnSpPr>
          <p:nvPr/>
        </p:nvCxnSpPr>
        <p:spPr>
          <a:xfrm>
            <a:off x="3975750" y="1497750"/>
            <a:ext cx="650100" cy="563400"/>
          </a:xfrm>
          <a:prstGeom prst="curvedConnector2">
            <a:avLst/>
          </a:prstGeom>
          <a:noFill/>
          <a:ln cap="flat" cmpd="sng" w="19050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7" name="Google Shape;67;p14"/>
          <p:cNvSpPr/>
          <p:nvPr/>
        </p:nvSpPr>
        <p:spPr>
          <a:xfrm rot="10800000">
            <a:off x="7015650" y="2061150"/>
            <a:ext cx="1011600" cy="16335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4"/>
          <p:cNvSpPr/>
          <p:nvPr/>
        </p:nvSpPr>
        <p:spPr>
          <a:xfrm rot="10800000">
            <a:off x="7015650" y="2809050"/>
            <a:ext cx="1011600" cy="8856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FE2F3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9" name="Google Shape;69;p14"/>
          <p:cNvCxnSpPr/>
          <p:nvPr/>
        </p:nvCxnSpPr>
        <p:spPr>
          <a:xfrm>
            <a:off x="6898650" y="2058450"/>
            <a:ext cx="1245600" cy="270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" name="Google Shape;70;p14"/>
          <p:cNvCxnSpPr>
            <a:endCxn id="67" idx="1"/>
          </p:cNvCxnSpPr>
          <p:nvPr/>
        </p:nvCxnSpPr>
        <p:spPr>
          <a:xfrm>
            <a:off x="6871350" y="1497750"/>
            <a:ext cx="650100" cy="563400"/>
          </a:xfrm>
          <a:prstGeom prst="curvedConnector2">
            <a:avLst/>
          </a:prstGeom>
          <a:noFill/>
          <a:ln cap="flat" cmpd="sng" w="19050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71" name="Google Shape;71;p14"/>
          <p:cNvPicPr preferRelativeResize="0"/>
          <p:nvPr/>
        </p:nvPicPr>
        <p:blipFill rotWithShape="1">
          <a:blip r:embed="rId3">
            <a:alphaModFix/>
          </a:blip>
          <a:srcRect b="73154" l="0" r="0" t="0"/>
          <a:stretch/>
        </p:blipFill>
        <p:spPr>
          <a:xfrm>
            <a:off x="261223" y="3910125"/>
            <a:ext cx="2955046" cy="490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/>
          <p:cNvPicPr preferRelativeResize="0"/>
          <p:nvPr/>
        </p:nvPicPr>
        <p:blipFill rotWithShape="1">
          <a:blip r:embed="rId3">
            <a:alphaModFix/>
          </a:blip>
          <a:srcRect b="73153" l="0" r="67393" t="0"/>
          <a:stretch/>
        </p:blipFill>
        <p:spPr>
          <a:xfrm>
            <a:off x="311698" y="1307065"/>
            <a:ext cx="903325" cy="45971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4"/>
          <p:cNvPicPr preferRelativeResize="0"/>
          <p:nvPr/>
        </p:nvPicPr>
        <p:blipFill rotWithShape="1">
          <a:blip r:embed="rId3">
            <a:alphaModFix/>
          </a:blip>
          <a:srcRect b="35993" l="8598" r="9749" t="33161"/>
          <a:stretch/>
        </p:blipFill>
        <p:spPr>
          <a:xfrm>
            <a:off x="3402450" y="3910125"/>
            <a:ext cx="2412874" cy="56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4"/>
          <p:cNvPicPr preferRelativeResize="0"/>
          <p:nvPr/>
        </p:nvPicPr>
        <p:blipFill rotWithShape="1">
          <a:blip r:embed="rId3">
            <a:alphaModFix/>
          </a:blip>
          <a:srcRect b="1064" l="0" r="0" t="68090"/>
          <a:stretch/>
        </p:blipFill>
        <p:spPr>
          <a:xfrm>
            <a:off x="6043925" y="3903375"/>
            <a:ext cx="2955050" cy="56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4"/>
          <p:cNvPicPr preferRelativeResize="0"/>
          <p:nvPr/>
        </p:nvPicPr>
        <p:blipFill rotWithShape="1">
          <a:blip r:embed="rId3">
            <a:alphaModFix/>
          </a:blip>
          <a:srcRect b="1064" l="0" r="64907" t="68090"/>
          <a:stretch/>
        </p:blipFill>
        <p:spPr>
          <a:xfrm>
            <a:off x="5744400" y="1249925"/>
            <a:ext cx="1036999" cy="56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4"/>
          <p:cNvPicPr preferRelativeResize="0"/>
          <p:nvPr/>
        </p:nvPicPr>
        <p:blipFill rotWithShape="1">
          <a:blip r:embed="rId3">
            <a:alphaModFix/>
          </a:blip>
          <a:srcRect b="38064" l="0" r="64907" t="31090"/>
          <a:stretch/>
        </p:blipFill>
        <p:spPr>
          <a:xfrm>
            <a:off x="2793400" y="1203375"/>
            <a:ext cx="1036999" cy="5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Dissolution de sels</a:t>
            </a:r>
            <a:endParaRPr/>
          </a:p>
        </p:txBody>
      </p:sp>
      <p:pic>
        <p:nvPicPr>
          <p:cNvPr descr="\text{H}_2\text{O}" id="78" name="Google Shape;78;p14" title="MathEquation,#0000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07750" y="3374250"/>
            <a:ext cx="366946" cy="2522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text{H}_2\text{O}" id="79" name="Google Shape;79;p14" title="MathEquation,#0000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03350" y="3374250"/>
            <a:ext cx="366946" cy="2522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text{H}_2\text{O}" id="80" name="Google Shape;80;p14" title="MathEquation,#0000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98950" y="3374250"/>
            <a:ext cx="366946" cy="2522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_f&gt;T_i" id="81" name="Google Shape;81;p14" title="MathEquation,#00000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59850" y="4549343"/>
            <a:ext cx="650100" cy="2234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_f&lt;T_i" id="82" name="Google Shape;82;p14" title="MathEquation,#00000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154500" y="4557900"/>
            <a:ext cx="733892" cy="2522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_f \simeq T_i" id="83" name="Google Shape;83;p14" title="MathEquation,#00000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05050" y="4557900"/>
            <a:ext cx="733892" cy="25227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4"/>
          <p:cNvSpPr/>
          <p:nvPr/>
        </p:nvSpPr>
        <p:spPr>
          <a:xfrm>
            <a:off x="4231960" y="2570662"/>
            <a:ext cx="34200" cy="7320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4"/>
          <p:cNvSpPr/>
          <p:nvPr/>
        </p:nvSpPr>
        <p:spPr>
          <a:xfrm>
            <a:off x="3099127" y="1840838"/>
            <a:ext cx="766800" cy="4284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6" name="Google Shape;86;p14"/>
          <p:cNvCxnSpPr>
            <a:stCxn id="85" idx="3"/>
            <a:endCxn id="84" idx="0"/>
          </p:cNvCxnSpPr>
          <p:nvPr/>
        </p:nvCxnSpPr>
        <p:spPr>
          <a:xfrm>
            <a:off x="3865927" y="2055038"/>
            <a:ext cx="383100" cy="5157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7" name="Google Shape;87;p14"/>
          <p:cNvSpPr/>
          <p:nvPr/>
        </p:nvSpPr>
        <p:spPr>
          <a:xfrm>
            <a:off x="3157475" y="1943288"/>
            <a:ext cx="650100" cy="223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700"/>
              <a:t>T =        °C</a:t>
            </a:r>
            <a:endParaRPr sz="700"/>
          </a:p>
        </p:txBody>
      </p:sp>
      <p:sp>
        <p:nvSpPr>
          <p:cNvPr id="88" name="Google Shape;88;p14"/>
          <p:cNvSpPr/>
          <p:nvPr/>
        </p:nvSpPr>
        <p:spPr>
          <a:xfrm>
            <a:off x="7146060" y="2570662"/>
            <a:ext cx="34200" cy="7320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4"/>
          <p:cNvSpPr/>
          <p:nvPr/>
        </p:nvSpPr>
        <p:spPr>
          <a:xfrm>
            <a:off x="6013227" y="1840838"/>
            <a:ext cx="766800" cy="4284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0" name="Google Shape;90;p14"/>
          <p:cNvCxnSpPr>
            <a:stCxn id="89" idx="3"/>
            <a:endCxn id="88" idx="0"/>
          </p:cNvCxnSpPr>
          <p:nvPr/>
        </p:nvCxnSpPr>
        <p:spPr>
          <a:xfrm>
            <a:off x="6780027" y="2055038"/>
            <a:ext cx="383100" cy="5157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1" name="Google Shape;91;p14"/>
          <p:cNvSpPr/>
          <p:nvPr/>
        </p:nvSpPr>
        <p:spPr>
          <a:xfrm>
            <a:off x="6071575" y="1943288"/>
            <a:ext cx="650100" cy="223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700"/>
              <a:t>T =        °C</a:t>
            </a:r>
            <a:endParaRPr sz="700"/>
          </a:p>
        </p:txBody>
      </p:sp>
      <p:sp>
        <p:nvSpPr>
          <p:cNvPr id="92" name="Google Shape;92;p14"/>
          <p:cNvSpPr/>
          <p:nvPr/>
        </p:nvSpPr>
        <p:spPr>
          <a:xfrm>
            <a:off x="1317860" y="2570662"/>
            <a:ext cx="34200" cy="7320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4"/>
          <p:cNvSpPr/>
          <p:nvPr/>
        </p:nvSpPr>
        <p:spPr>
          <a:xfrm>
            <a:off x="185027" y="1840838"/>
            <a:ext cx="766800" cy="4284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4" name="Google Shape;94;p14"/>
          <p:cNvCxnSpPr>
            <a:stCxn id="93" idx="3"/>
            <a:endCxn id="92" idx="0"/>
          </p:cNvCxnSpPr>
          <p:nvPr/>
        </p:nvCxnSpPr>
        <p:spPr>
          <a:xfrm>
            <a:off x="951827" y="2055038"/>
            <a:ext cx="383100" cy="5157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5" name="Google Shape;95;p14"/>
          <p:cNvSpPr/>
          <p:nvPr/>
        </p:nvSpPr>
        <p:spPr>
          <a:xfrm>
            <a:off x="243375" y="1943288"/>
            <a:ext cx="650100" cy="223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700"/>
              <a:t>T =        °C</a:t>
            </a:r>
            <a:endParaRPr sz="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Cycle de Hess</a:t>
            </a:r>
            <a:endParaRPr/>
          </a:p>
        </p:txBody>
      </p:sp>
      <p:sp>
        <p:nvSpPr>
          <p:cNvPr id="101" name="Google Shape;101;p15"/>
          <p:cNvSpPr txBox="1"/>
          <p:nvPr/>
        </p:nvSpPr>
        <p:spPr>
          <a:xfrm>
            <a:off x="876375" y="1803450"/>
            <a:ext cx="1697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Etat initial (réactifs)</a:t>
            </a:r>
            <a:endParaRPr/>
          </a:p>
        </p:txBody>
      </p:sp>
      <p:sp>
        <p:nvSpPr>
          <p:cNvPr id="102" name="Google Shape;102;p15"/>
          <p:cNvSpPr txBox="1"/>
          <p:nvPr/>
        </p:nvSpPr>
        <p:spPr>
          <a:xfrm>
            <a:off x="6191175" y="1803450"/>
            <a:ext cx="1784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Etat final (produits)</a:t>
            </a:r>
            <a:endParaRPr/>
          </a:p>
        </p:txBody>
      </p:sp>
      <p:cxnSp>
        <p:nvCxnSpPr>
          <p:cNvPr id="103" name="Google Shape;103;p15"/>
          <p:cNvCxnSpPr>
            <a:stCxn id="101" idx="3"/>
            <a:endCxn id="102" idx="1"/>
          </p:cNvCxnSpPr>
          <p:nvPr/>
        </p:nvCxnSpPr>
        <p:spPr>
          <a:xfrm>
            <a:off x="2573775" y="2003550"/>
            <a:ext cx="3617400" cy="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descr="\Delta H^\circ = \Delta _r H^\circ \xi_f" id="104" name="Google Shape;104;p15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56375" y="1652600"/>
            <a:ext cx="2186524" cy="3553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5"/>
          <p:cNvSpPr txBox="1"/>
          <p:nvPr/>
        </p:nvSpPr>
        <p:spPr>
          <a:xfrm>
            <a:off x="3058125" y="3051675"/>
            <a:ext cx="3133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Tous les éléments chimiques dans leurs états standard de référence</a:t>
            </a:r>
            <a:endParaRPr/>
          </a:p>
        </p:txBody>
      </p:sp>
      <p:pic>
        <p:nvPicPr>
          <p:cNvPr descr="-\sum_i \Delta _f H_i^\circ \xi_f" id="106" name="Google Shape;106;p15" title="MathEquation,#0000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1550" y="2823779"/>
            <a:ext cx="1559900" cy="32369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sum_j \Delta _f H_j^\circ \xi_f" id="107" name="Google Shape;107;p15" title="MathEquation,#00000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94325" y="2696709"/>
            <a:ext cx="1333200" cy="35496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8" name="Google Shape;108;p15"/>
          <p:cNvCxnSpPr>
            <a:stCxn id="101" idx="2"/>
            <a:endCxn id="105" idx="1"/>
          </p:cNvCxnSpPr>
          <p:nvPr/>
        </p:nvCxnSpPr>
        <p:spPr>
          <a:xfrm flipH="1" rot="-5400000">
            <a:off x="1813725" y="2115000"/>
            <a:ext cx="1155900" cy="1333200"/>
          </a:xfrm>
          <a:prstGeom prst="curvedConnector2">
            <a:avLst/>
          </a:prstGeom>
          <a:noFill/>
          <a:ln cap="flat" cmpd="sng" w="28575">
            <a:solidFill>
              <a:srgbClr val="FF99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9" name="Google Shape;109;p15"/>
          <p:cNvCxnSpPr>
            <a:stCxn id="105" idx="3"/>
            <a:endCxn id="102" idx="2"/>
          </p:cNvCxnSpPr>
          <p:nvPr/>
        </p:nvCxnSpPr>
        <p:spPr>
          <a:xfrm flipH="1" rot="10800000">
            <a:off x="6191325" y="2203575"/>
            <a:ext cx="892200" cy="1155900"/>
          </a:xfrm>
          <a:prstGeom prst="curvedConnector2">
            <a:avLst/>
          </a:prstGeom>
          <a:noFill/>
          <a:ln cap="flat" cmpd="sng" w="28575">
            <a:solidFill>
              <a:srgbClr val="FF99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Calorimetrie</a:t>
            </a:r>
            <a:endParaRPr/>
          </a:p>
        </p:txBody>
      </p:sp>
      <p:cxnSp>
        <p:nvCxnSpPr>
          <p:cNvPr id="115" name="Google Shape;115;p16"/>
          <p:cNvCxnSpPr/>
          <p:nvPr/>
        </p:nvCxnSpPr>
        <p:spPr>
          <a:xfrm flipH="1">
            <a:off x="4205025" y="1593525"/>
            <a:ext cx="436500" cy="261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6" name="Google Shape;116;p16"/>
          <p:cNvCxnSpPr/>
          <p:nvPr/>
        </p:nvCxnSpPr>
        <p:spPr>
          <a:xfrm flipH="1">
            <a:off x="4204950" y="202042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7" name="Google Shape;117;p16"/>
          <p:cNvCxnSpPr/>
          <p:nvPr/>
        </p:nvCxnSpPr>
        <p:spPr>
          <a:xfrm flipH="1">
            <a:off x="4204950" y="293482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8" name="Google Shape;118;p16"/>
          <p:cNvCxnSpPr/>
          <p:nvPr/>
        </p:nvCxnSpPr>
        <p:spPr>
          <a:xfrm flipH="1">
            <a:off x="4204950" y="323962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9" name="Google Shape;119;p16"/>
          <p:cNvCxnSpPr/>
          <p:nvPr/>
        </p:nvCxnSpPr>
        <p:spPr>
          <a:xfrm flipH="1">
            <a:off x="4204950" y="354442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0" name="Google Shape;120;p16"/>
          <p:cNvCxnSpPr/>
          <p:nvPr/>
        </p:nvCxnSpPr>
        <p:spPr>
          <a:xfrm flipH="1">
            <a:off x="4471650" y="396907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1" name="Google Shape;121;p16"/>
          <p:cNvCxnSpPr/>
          <p:nvPr/>
        </p:nvCxnSpPr>
        <p:spPr>
          <a:xfrm flipH="1">
            <a:off x="4204950" y="232522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2" name="Google Shape;122;p16"/>
          <p:cNvCxnSpPr/>
          <p:nvPr/>
        </p:nvCxnSpPr>
        <p:spPr>
          <a:xfrm flipH="1">
            <a:off x="4204950" y="263002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3" name="Google Shape;123;p16"/>
          <p:cNvCxnSpPr/>
          <p:nvPr/>
        </p:nvCxnSpPr>
        <p:spPr>
          <a:xfrm flipH="1">
            <a:off x="4204950" y="384922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4" name="Google Shape;124;p16"/>
          <p:cNvCxnSpPr/>
          <p:nvPr/>
        </p:nvCxnSpPr>
        <p:spPr>
          <a:xfrm flipH="1">
            <a:off x="4776450" y="396907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5" name="Google Shape;125;p16"/>
          <p:cNvCxnSpPr/>
          <p:nvPr/>
        </p:nvCxnSpPr>
        <p:spPr>
          <a:xfrm flipH="1">
            <a:off x="5081250" y="396907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6" name="Google Shape;126;p16"/>
          <p:cNvCxnSpPr/>
          <p:nvPr/>
        </p:nvCxnSpPr>
        <p:spPr>
          <a:xfrm flipH="1">
            <a:off x="5386050" y="396907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7" name="Google Shape;127;p16"/>
          <p:cNvCxnSpPr/>
          <p:nvPr/>
        </p:nvCxnSpPr>
        <p:spPr>
          <a:xfrm flipH="1">
            <a:off x="5690850" y="396907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8" name="Google Shape;128;p16"/>
          <p:cNvCxnSpPr/>
          <p:nvPr/>
        </p:nvCxnSpPr>
        <p:spPr>
          <a:xfrm flipH="1">
            <a:off x="5995650" y="396907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9" name="Google Shape;129;p16"/>
          <p:cNvCxnSpPr/>
          <p:nvPr/>
        </p:nvCxnSpPr>
        <p:spPr>
          <a:xfrm flipH="1">
            <a:off x="6071850" y="366427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0" name="Google Shape;130;p16"/>
          <p:cNvCxnSpPr/>
          <p:nvPr/>
        </p:nvCxnSpPr>
        <p:spPr>
          <a:xfrm flipH="1">
            <a:off x="6071850" y="335947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1" name="Google Shape;131;p16"/>
          <p:cNvCxnSpPr/>
          <p:nvPr/>
        </p:nvCxnSpPr>
        <p:spPr>
          <a:xfrm flipH="1">
            <a:off x="6071850" y="305467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2" name="Google Shape;132;p16"/>
          <p:cNvCxnSpPr/>
          <p:nvPr/>
        </p:nvCxnSpPr>
        <p:spPr>
          <a:xfrm flipH="1">
            <a:off x="6071850" y="274987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3" name="Google Shape;133;p16"/>
          <p:cNvCxnSpPr/>
          <p:nvPr/>
        </p:nvCxnSpPr>
        <p:spPr>
          <a:xfrm flipH="1">
            <a:off x="6071850" y="244507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4" name="Google Shape;134;p16"/>
          <p:cNvCxnSpPr/>
          <p:nvPr/>
        </p:nvCxnSpPr>
        <p:spPr>
          <a:xfrm flipH="1">
            <a:off x="6071850" y="214027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5" name="Google Shape;135;p16"/>
          <p:cNvCxnSpPr/>
          <p:nvPr/>
        </p:nvCxnSpPr>
        <p:spPr>
          <a:xfrm flipH="1">
            <a:off x="6071850" y="183547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6" name="Google Shape;136;p16"/>
          <p:cNvCxnSpPr/>
          <p:nvPr/>
        </p:nvCxnSpPr>
        <p:spPr>
          <a:xfrm flipH="1">
            <a:off x="5919450" y="160687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7" name="Google Shape;137;p16"/>
          <p:cNvCxnSpPr/>
          <p:nvPr/>
        </p:nvCxnSpPr>
        <p:spPr>
          <a:xfrm flipH="1">
            <a:off x="5614650" y="160687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8" name="Google Shape;138;p16"/>
          <p:cNvCxnSpPr/>
          <p:nvPr/>
        </p:nvCxnSpPr>
        <p:spPr>
          <a:xfrm flipH="1">
            <a:off x="5309850" y="160687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9" name="Google Shape;139;p16"/>
          <p:cNvCxnSpPr/>
          <p:nvPr/>
        </p:nvCxnSpPr>
        <p:spPr>
          <a:xfrm flipH="1">
            <a:off x="5005050" y="160687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0" name="Google Shape;140;p16"/>
          <p:cNvCxnSpPr/>
          <p:nvPr/>
        </p:nvCxnSpPr>
        <p:spPr>
          <a:xfrm flipH="1">
            <a:off x="4700250" y="1606875"/>
            <a:ext cx="225900" cy="1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1" name="Google Shape;141;p16"/>
          <p:cNvSpPr/>
          <p:nvPr/>
        </p:nvSpPr>
        <p:spPr>
          <a:xfrm rot="10800000">
            <a:off x="4438901" y="1739387"/>
            <a:ext cx="1648800" cy="22377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6"/>
          <p:cNvSpPr/>
          <p:nvPr/>
        </p:nvSpPr>
        <p:spPr>
          <a:xfrm rot="10800000">
            <a:off x="4438901" y="2763887"/>
            <a:ext cx="1648800" cy="1213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FE2F3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6"/>
          <p:cNvSpPr/>
          <p:nvPr/>
        </p:nvSpPr>
        <p:spPr>
          <a:xfrm>
            <a:off x="4700250" y="2355000"/>
            <a:ext cx="64200" cy="1213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6"/>
          <p:cNvSpPr/>
          <p:nvPr/>
        </p:nvSpPr>
        <p:spPr>
          <a:xfrm>
            <a:off x="2569950" y="1145325"/>
            <a:ext cx="1441800" cy="7101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45" name="Google Shape;145;p16"/>
          <p:cNvCxnSpPr>
            <a:stCxn id="144" idx="3"/>
            <a:endCxn id="143" idx="0"/>
          </p:cNvCxnSpPr>
          <p:nvPr/>
        </p:nvCxnSpPr>
        <p:spPr>
          <a:xfrm>
            <a:off x="4011750" y="1500375"/>
            <a:ext cx="720600" cy="8547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6" name="Google Shape;146;p16"/>
          <p:cNvSpPr/>
          <p:nvPr/>
        </p:nvSpPr>
        <p:spPr>
          <a:xfrm>
            <a:off x="2665250" y="1286075"/>
            <a:ext cx="1162200" cy="384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 =        °C</a:t>
            </a:r>
            <a:endParaRPr/>
          </a:p>
        </p:txBody>
      </p:sp>
      <p:sp>
        <p:nvSpPr>
          <p:cNvPr id="147" name="Google Shape;147;p16"/>
          <p:cNvSpPr txBox="1"/>
          <p:nvPr/>
        </p:nvSpPr>
        <p:spPr>
          <a:xfrm>
            <a:off x="6593700" y="2314875"/>
            <a:ext cx="1710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Parois calorifugé</a:t>
            </a:r>
            <a:endParaRPr/>
          </a:p>
        </p:txBody>
      </p:sp>
      <p:sp>
        <p:nvSpPr>
          <p:cNvPr id="148" name="Google Shape;148;p16"/>
          <p:cNvSpPr txBox="1"/>
          <p:nvPr/>
        </p:nvSpPr>
        <p:spPr>
          <a:xfrm>
            <a:off x="2526225" y="1954100"/>
            <a:ext cx="144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Thermomètre</a:t>
            </a:r>
            <a:endParaRPr/>
          </a:p>
        </p:txBody>
      </p:sp>
      <p:cxnSp>
        <p:nvCxnSpPr>
          <p:cNvPr id="149" name="Google Shape;149;p16"/>
          <p:cNvCxnSpPr>
            <a:stCxn id="147" idx="1"/>
          </p:cNvCxnSpPr>
          <p:nvPr/>
        </p:nvCxnSpPr>
        <p:spPr>
          <a:xfrm rot="10800000">
            <a:off x="6109500" y="2514975"/>
            <a:ext cx="4842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0" name="Google Shape;150;p16"/>
          <p:cNvCxnSpPr/>
          <p:nvPr/>
        </p:nvCxnSpPr>
        <p:spPr>
          <a:xfrm>
            <a:off x="5463850" y="3460575"/>
            <a:ext cx="16140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triangle"/>
            <a:tailEnd len="med" w="med" type="none"/>
          </a:ln>
        </p:spPr>
      </p:cxnSp>
      <p:pic>
        <p:nvPicPr>
          <p:cNvPr descr="{\text{H}_3\text{PO}_4 }_{(aq)}" id="151" name="Google Shape;151;p16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02075" y="2995130"/>
            <a:ext cx="1063828" cy="3843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V = 10 ~\text{mL}" id="152" name="Google Shape;152;p16" title="MathEquation,#0000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02075" y="3643238"/>
            <a:ext cx="910498" cy="2469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V = 90 ~\text{mL}" id="153" name="Google Shape;153;p16" title="MathEquation,#00000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144000" y="3715828"/>
            <a:ext cx="775450" cy="21034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 = 7.5 ~\text{mol/L}" id="154" name="Google Shape;154;p16" title="MathEquation,#00000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14850" y="3382096"/>
            <a:ext cx="1162200" cy="24696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text{H}_2\text{O}" id="155" name="Google Shape;155;p16" title="MathEquation,#00000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621419" y="3679423"/>
            <a:ext cx="380932" cy="26190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16"/>
          <p:cNvSpPr/>
          <p:nvPr/>
        </p:nvSpPr>
        <p:spPr>
          <a:xfrm>
            <a:off x="7054450" y="3072525"/>
            <a:ext cx="135000" cy="7761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57" name="Google Shape;157;p16"/>
          <p:cNvCxnSpPr/>
          <p:nvPr/>
        </p:nvCxnSpPr>
        <p:spPr>
          <a:xfrm>
            <a:off x="5842225" y="964125"/>
            <a:ext cx="0" cy="20982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8" name="Google Shape;158;p16"/>
          <p:cNvSpPr/>
          <p:nvPr/>
        </p:nvSpPr>
        <p:spPr>
          <a:xfrm>
            <a:off x="5767050" y="3054675"/>
            <a:ext cx="162000" cy="57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6"/>
          <p:cNvSpPr txBox="1"/>
          <p:nvPr/>
        </p:nvSpPr>
        <p:spPr>
          <a:xfrm>
            <a:off x="6046475" y="1038225"/>
            <a:ext cx="1195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Agitateur</a:t>
            </a:r>
            <a:endParaRPr/>
          </a:p>
        </p:txBody>
      </p:sp>
      <p:sp>
        <p:nvSpPr>
          <p:cNvPr id="160" name="Google Shape;160;p16"/>
          <p:cNvSpPr/>
          <p:nvPr/>
        </p:nvSpPr>
        <p:spPr>
          <a:xfrm>
            <a:off x="5016525" y="243175"/>
            <a:ext cx="64200" cy="1777200"/>
          </a:xfrm>
          <a:prstGeom prst="rect">
            <a:avLst/>
          </a:prstGeom>
          <a:solidFill>
            <a:srgbClr val="D9D2E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61" name="Google Shape;161;p16"/>
          <p:cNvCxnSpPr>
            <a:stCxn id="160" idx="2"/>
          </p:cNvCxnSpPr>
          <p:nvPr/>
        </p:nvCxnSpPr>
        <p:spPr>
          <a:xfrm>
            <a:off x="5048625" y="2020375"/>
            <a:ext cx="2400" cy="2247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2" name="Google Shape;162;p16"/>
          <p:cNvCxnSpPr/>
          <p:nvPr/>
        </p:nvCxnSpPr>
        <p:spPr>
          <a:xfrm>
            <a:off x="5041575" y="601025"/>
            <a:ext cx="6078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triangle"/>
            <a:tailEnd len="med" w="med" type="none"/>
          </a:ln>
        </p:spPr>
      </p:cxnSp>
      <p:pic>
        <p:nvPicPr>
          <p:cNvPr descr="\text{Na}\text{OH}" id="163" name="Google Shape;163;p16" title="MathEquation,#00000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880904" y="260450"/>
            <a:ext cx="607800" cy="30541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 = 7.5~ \text{mol/L}" id="164" name="Google Shape;164;p16" title="MathEquation,#00000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704263" y="545725"/>
            <a:ext cx="989882" cy="210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16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21144" y="2638017"/>
            <a:ext cx="3714401" cy="1491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